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86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5" r:id="rId11"/>
    <p:sldId id="264" r:id="rId12"/>
    <p:sldId id="266" r:id="rId13"/>
    <p:sldId id="269" r:id="rId14"/>
    <p:sldId id="270" r:id="rId15"/>
    <p:sldId id="268" r:id="rId16"/>
    <p:sldId id="267" r:id="rId17"/>
    <p:sldId id="271" r:id="rId18"/>
    <p:sldId id="272" r:id="rId19"/>
    <p:sldId id="287" r:id="rId20"/>
    <p:sldId id="273" r:id="rId21"/>
    <p:sldId id="274" r:id="rId22"/>
    <p:sldId id="275" r:id="rId23"/>
    <p:sldId id="288" r:id="rId24"/>
    <p:sldId id="28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D7A370BF-D965-4DA6-9665-E74695D4CE48}" type="slidenum">
              <a:rPr lang="ru-RU" altLang="en-US" smtClean="0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47905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DCA9-100C-4FDA-BDE7-71DD5C2B326E}" type="slidenum">
              <a:rPr lang="ru-RU" altLang="en-US" smtClean="0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7488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F85F-A525-4552-A1B8-15A51688F4C8}" type="slidenum">
              <a:rPr lang="ru-RU" altLang="en-US" smtClean="0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9540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97A5-A6BC-456E-9129-BCE63230D24D}" type="slidenum">
              <a:rPr lang="ru-RU" altLang="en-US" smtClean="0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4368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C6E9-CFFE-4291-AB40-19D5F455C813}" type="slidenum">
              <a:rPr lang="ru-RU" altLang="en-US" smtClean="0"/>
              <a:pPr/>
              <a:t>‹№›</a:t>
            </a:fld>
            <a:endParaRPr lang="ru-RU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450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2FE-2C8E-49FD-BBB4-531D7E9808D3}" type="slidenum">
              <a:rPr lang="ru-RU" altLang="en-US" smtClean="0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3671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40E8-7791-42D0-8262-761D4EDADEDF}" type="slidenum">
              <a:rPr lang="ru-RU" altLang="en-US" smtClean="0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5653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38C4-205B-47F8-A00F-B32BCF1010F3}" type="slidenum">
              <a:rPr lang="ru-RU" altLang="en-US" smtClean="0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0824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723A7-54BF-4663-A47F-37D47BD5AAE7}" type="slidenum">
              <a:rPr lang="ru-RU" altLang="en-US" smtClean="0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1286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9058-4F5C-4DC9-8AFC-20B1BB6C0F13}" type="slidenum">
              <a:rPr lang="ru-RU" altLang="en-US" smtClean="0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176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CB4C3-00A7-4B38-A6CC-BAEAADD97145}" type="slidenum">
              <a:rPr lang="ru-RU" altLang="en-US" smtClean="0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8140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C1A7F2D-5679-42DB-A69C-F6C3F05906EB}" type="slidenum">
              <a:rPr lang="ru-RU" altLang="en-US" smtClean="0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9882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554288" y="188640"/>
            <a:ext cx="4321175" cy="968375"/>
          </a:xfrm>
        </p:spPr>
        <p:txBody>
          <a:bodyPr>
            <a:normAutofit/>
          </a:bodyPr>
          <a:lstStyle/>
          <a:p>
            <a:pPr algn="ctr"/>
            <a:r>
              <a:rPr lang="ru-RU" altLang="uk-UA" sz="5400" dirty="0">
                <a:solidFill>
                  <a:schemeClr val="tx1"/>
                </a:solidFill>
                <a:latin typeface="Times New Roman" panose="02020603050405020304" pitchFamily="18" charset="0"/>
              </a:rPr>
              <a:t>Н. В. Гоголь                         </a:t>
            </a:r>
            <a:endParaRPr lang="ru-RU" altLang="uk-UA" sz="5400" dirty="0">
              <a:solidFill>
                <a:schemeClr val="tx1"/>
              </a:solidFill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026743" y="5678619"/>
            <a:ext cx="3816350" cy="93662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altLang="uk-UA" sz="1200" dirty="0"/>
              <a:t> </a:t>
            </a:r>
            <a:r>
              <a:rPr lang="ru-RU" altLang="uk-UA" sz="2400" dirty="0">
                <a:latin typeface="Times New Roman" panose="02020603050405020304" pitchFamily="18" charset="0"/>
              </a:rPr>
              <a:t>Поэма «Мертвые души» </a:t>
            </a:r>
          </a:p>
          <a:p>
            <a:pPr algn="ctr">
              <a:lnSpc>
                <a:spcPct val="80000"/>
              </a:lnSpc>
            </a:pPr>
            <a:r>
              <a:rPr lang="ru-RU" altLang="uk-UA" sz="2400" dirty="0">
                <a:latin typeface="Times New Roman" panose="02020603050405020304" pitchFamily="18" charset="0"/>
              </a:rPr>
              <a:t>Образы помещиков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16832"/>
            <a:ext cx="2511766" cy="282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875" y="908720"/>
            <a:ext cx="2416473" cy="3156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1991250"/>
            <a:ext cx="2506699" cy="2679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3784043"/>
            <a:ext cx="2388676" cy="286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3501008"/>
            <a:ext cx="2556708" cy="3013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8603" y="1251420"/>
            <a:ext cx="3642336" cy="4159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16013" y="908050"/>
            <a:ext cx="7127875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uk-UA" sz="2800">
                <a:latin typeface="Times New Roman" panose="02020603050405020304" pitchFamily="18" charset="0"/>
              </a:rPr>
              <a:t>Вместо настоящего чувства – «приятная улыбка», приторная любезность;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uk-UA" sz="2800">
                <a:latin typeface="Times New Roman" panose="02020603050405020304" pitchFamily="18" charset="0"/>
              </a:rPr>
              <a:t>вместо мысли – какие-то бессвязные, глупые размышления;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uk-UA" sz="2800">
                <a:latin typeface="Times New Roman" panose="02020603050405020304" pitchFamily="18" charset="0"/>
              </a:rPr>
              <a:t>вместо деятельности – или пустые мечты, или такие результаты его «труда», как «горки выбитой из трубки золы, расставленные не без старания очень красивыми рядками»</a:t>
            </a:r>
          </a:p>
          <a:p>
            <a:pPr>
              <a:spcBef>
                <a:spcPct val="50000"/>
              </a:spcBef>
            </a:pPr>
            <a:endParaRPr lang="ru-RU" altLang="uk-UA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258888" y="1557338"/>
            <a:ext cx="6769100" cy="37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3200" u="sng"/>
              <a:t>Положительные черты</a:t>
            </a:r>
            <a:r>
              <a:rPr lang="ru-RU" altLang="uk-UA" sz="3200"/>
              <a:t> характера Манилова трансформировались в </a:t>
            </a:r>
            <a:r>
              <a:rPr lang="ru-RU" altLang="uk-UA" sz="3200" u="sng"/>
              <a:t>общественный порок</a:t>
            </a:r>
            <a:r>
              <a:rPr lang="ru-RU" altLang="uk-UA" sz="3200"/>
              <a:t> </a:t>
            </a:r>
          </a:p>
          <a:p>
            <a:pPr>
              <a:spcBef>
                <a:spcPct val="50000"/>
              </a:spcBef>
            </a:pPr>
            <a:r>
              <a:rPr lang="ru-RU" altLang="uk-UA" sz="3200"/>
              <a:t>(бездумная мечтательность, доброта и стремление удружить перерождаются в пустословие и приторную слащавость)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/>
          <a:stretch>
            <a:fillRect/>
          </a:stretch>
        </p:blipFill>
        <p:spPr bwMode="auto">
          <a:xfrm>
            <a:off x="1187450" y="549275"/>
            <a:ext cx="3452813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788024" y="549275"/>
            <a:ext cx="3600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uk-UA" sz="3200" dirty="0"/>
              <a:t>Настасья Петровна Коробочка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859462" y="2540001"/>
            <a:ext cx="3529012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2800" dirty="0"/>
              <a:t>«… Вошла хозяйка, женщина пожилых лет, в каком-то спальном чепце, надетом наскоро, с фланелью на шее…»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900113" y="5373688"/>
            <a:ext cx="4086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uk-UA" sz="3200"/>
              <a:t>Мелочная скопидомка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2957512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635375" y="260350"/>
            <a:ext cx="4751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3200"/>
              <a:t>Характеристика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595084" y="1052736"/>
            <a:ext cx="5040312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2800" dirty="0"/>
              <a:t>«…Одна из тех матушек, небольших помещиц, которые плачутся на неурожаи, убытки и держат голову несколько набок, а между тем набирают понемногу деньжонок в пестрядевые мешочки, размещенные по ящикам комода.» Типичная мелкая помещица – владелица 80 душ крепостных. Домовитая хозяйка.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492500" y="549275"/>
            <a:ext cx="4248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3200"/>
              <a:t>Усадьба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258888" y="1557338"/>
            <a:ext cx="6553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2800"/>
              <a:t>«Хорошая деревенька», двор полон всякой птицы, имеются «просторные огороды с капустой, луком, картофелем, свеклой и прочим хозяйственным овощем», есть «яблони и другие фруктовые деревья»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l2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403600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55650" y="836613"/>
            <a:ext cx="3529013" cy="463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3200" u="sng"/>
              <a:t>Образ жизни</a:t>
            </a:r>
          </a:p>
          <a:p>
            <a:pPr>
              <a:spcBef>
                <a:spcPct val="50000"/>
              </a:spcBef>
            </a:pPr>
            <a:r>
              <a:rPr lang="ru-RU" altLang="uk-UA" sz="2800"/>
              <a:t>Умственный кругозор крайне ограничен. Тупость, невежественность, суеверие, страсть к наживе. Боится «продешевить» при продаже. Все «новое» пугает 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i_altayev-history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3641725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572000" y="1493837"/>
            <a:ext cx="3744913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2800" dirty="0"/>
              <a:t>Хозяйственность, предусмотрительность, практичность </a:t>
            </a:r>
            <a:r>
              <a:rPr lang="ru-RU" altLang="uk-UA" sz="2800" dirty="0">
                <a:cs typeface="Times New Roman" panose="02020603050405020304" pitchFamily="18" charset="0"/>
              </a:rPr>
              <a:t>→ мелочное преследование эгоистичных целей, «дубинноголовая» ограниченность.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651500" y="1341438"/>
            <a:ext cx="2881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3200" dirty="0"/>
              <a:t>Ноздрев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364163" y="2636838"/>
            <a:ext cx="30956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3200"/>
              <a:t>Безалаберный прожигатель жизни, бесшабашный враль, мот и шулер.</a:t>
            </a:r>
          </a:p>
        </p:txBody>
      </p:sp>
      <p:pic>
        <p:nvPicPr>
          <p:cNvPr id="21512" name="Picture 8" descr="ÐÐ°ÑÑÐ¸Ð½ÐºÐ¸ Ð¿Ð¾ Ð·Ð°Ð¿ÑÐ¾ÑÑ ÐÐµÑÑÐ²ÑÐµ Ð´ÑÑÐ¸ ÐÐ¾Ð·Ð´ÑÐµ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608512" cy="543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5536" y="692696"/>
            <a:ext cx="806489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Портрет лихого кутилы сатиричен и саркастичен одновременно. “Это был среднего роста, очень недурно сложенный молодец с полными румяными щеками... Здоровье, казалось, так и прыскало с лица его”. Впрочем, Чичиков замечает, что один бакенбард был у Ноздрева меньше и не так густ, как другой (результат очередной драки). Страсть к вранью и карточной игре во многом объясняет то, что ни на одном собрании, где присутствовал Ноздрев, не обходилось без “истории”. Жизнь помещика абсолютно бездуховна. В кабинете “не было заметно следов того, что бывает в кабинетах, то есть книг или бумаги; висели только сабля и два ружья...” Разумеется, хозяйство Ноздрева развалено. Даже обед состоит из блюд, которые пригорели или, напротив, не сварились. </a:t>
            </a:r>
            <a:endParaRPr lang="ru-RU" alt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27584" y="1340768"/>
            <a:ext cx="77048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Образ Ноздрева не менее типичен, чем образ Манилова или Коробочки. Гоголь пишет: “Ноздрев долго еще не выведется из мира. Он везде между нами и, может быть, только ходит в другом кафтане; но легкомысленно непроницательны люди, и человек в другом кафтане кажется им другим человеком”.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9385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258888" y="1196975"/>
            <a:ext cx="6696075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uk-UA" sz="3200"/>
              <a:t>План:</a:t>
            </a:r>
          </a:p>
          <a:p>
            <a:r>
              <a:rPr lang="ru-RU" altLang="uk-UA" sz="2800"/>
              <a:t>♦ краткая характеристика помещика (описание внешности);</a:t>
            </a:r>
          </a:p>
          <a:p>
            <a:r>
              <a:rPr lang="ru-RU" altLang="uk-UA" sz="2800"/>
              <a:t>♦ описание усадьбы помещика;</a:t>
            </a:r>
          </a:p>
          <a:p>
            <a:r>
              <a:rPr lang="ru-RU" altLang="uk-UA" sz="2800"/>
              <a:t>♦ описание совместной трапезы (застолья) – чем и как угощают помещики Чичикова;</a:t>
            </a:r>
          </a:p>
          <a:p>
            <a:r>
              <a:rPr lang="ru-RU" altLang="uk-UA" sz="2800"/>
              <a:t>♦ как помещики реагируют на предложение Чичикова о продаже мертвых душ;</a:t>
            </a:r>
          </a:p>
          <a:p>
            <a:r>
              <a:rPr lang="ru-RU" altLang="uk-UA" sz="2800"/>
              <a:t>♦ дальнейшие действия помещиков.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Собаке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3643312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867400" y="2133600"/>
            <a:ext cx="2952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3200"/>
              <a:t>Собакевич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95288" y="5229225"/>
            <a:ext cx="792112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uk-UA" sz="2800" dirty="0"/>
              <a:t>Прижимистый и упрямый хозяин, оскотинившийся кулак.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619250" y="1557338"/>
            <a:ext cx="59055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3200"/>
              <a:t>Недюжинная сила, крепость натуры → человеконенавистничество, желание получать выгоду везде, где только открывается возможность.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/>
          <a:stretch>
            <a:fillRect/>
          </a:stretch>
        </p:blipFill>
        <p:spPr bwMode="auto">
          <a:xfrm>
            <a:off x="4859338" y="1125538"/>
            <a:ext cx="33623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859338" y="260350"/>
            <a:ext cx="3024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3200"/>
              <a:t>Плюшкин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83568" y="1772816"/>
            <a:ext cx="367188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2800" dirty="0"/>
              <a:t>Скряга, доведший свое имение и крестьян до полного разорения, «прореха на человечестве».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83568" y="764704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Предельная степень человеческого падения запечатлена Гоголем в образе богатейшего помещика губернии (более тысячи крепостных) Плюшкина. Биография персонажа позволяет проследить путь от “бережливого” хозяина к полусумасшедшему скряге. “А ведь было время, когда он... был женат и семьянин, и сосед заезжал к нему пообедать... навстречу выходили две миловидные дочки... выбегал сын... Сам хозяин являлся к столу в сюртуке... Но добрая хозяйка умерла, часть ключей, а с ними мелких забот перешла к нему. Плюшкин стал беспокойнее и, как все вдовцы, подозрительнее и скупее”. Вскоре семья полностью распадается, и в Плюшкине развиваются невиданные мелочность и подозрительность. “...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3878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39552" y="1720840"/>
            <a:ext cx="76763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Таким образом, помещиков в “Мертвых душах” объединяют общие черты: праздность, пошлость, духовная пустота. Однако Гоголь не был бы великим писателем, если бы ограничился лишь “социальным” объяснением причин духовной несостоятельности персонажей. Он действительно создает “типические характеры в типических обстоятельствах”, но “обстоятельства” могут заключаться и в условиях внутренней, психической жизни человека.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42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Манил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3394075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435600" y="765175"/>
            <a:ext cx="2952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3200"/>
              <a:t>Манилов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499992" y="2420888"/>
            <a:ext cx="3671888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3200" dirty="0"/>
              <a:t>Бесхозяйственный помещик, праздный мечтатель, живущий в мире своих грез – «рыцарь пустоты»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55875" y="836613"/>
            <a:ext cx="5472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3200"/>
              <a:t>Говорящая фамилия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331913" y="1844675"/>
            <a:ext cx="68405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3200" u="sng"/>
              <a:t>Манилов</a:t>
            </a:r>
            <a:r>
              <a:rPr lang="ru-RU" altLang="uk-UA" sz="3200"/>
              <a:t> </a:t>
            </a:r>
            <a:r>
              <a:rPr lang="ru-RU" altLang="uk-UA" sz="2800"/>
              <a:t>- от слов «манить, заманивать, обманывать»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331913" y="3644900"/>
            <a:ext cx="705643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altLang="uk-UA" sz="3200" u="sng"/>
              <a:t>Маниловщина</a:t>
            </a:r>
            <a:r>
              <a:rPr lang="ru-RU" altLang="uk-UA" sz="2800" u="sng"/>
              <a:t> </a:t>
            </a:r>
            <a:r>
              <a:rPr lang="ru-RU" altLang="uk-UA" sz="2800"/>
              <a:t>- мечтательное и бездеятельное отношение к окружающему, беспочвенное благодушие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987675" y="620713"/>
            <a:ext cx="2736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3200"/>
              <a:t>Портрет героя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71550" y="1628775"/>
            <a:ext cx="7343775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2800"/>
              <a:t>«Был человек видный: черты лица были не лишены приятности, но в эту приятность, казалось, чересчур было передано сахару; в приемах и оборотах его было что-то заискивающее расположения и знакомства. Он улыбался заманчиво, был белокур, с голубыми глазами»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03575" y="765175"/>
            <a:ext cx="4105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3200"/>
              <a:t>Усадьба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116013" y="1700213"/>
            <a:ext cx="69850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2800"/>
              <a:t>Бесхозяйственность и непрактичность: рядом с прекрасной мебелью стояли два кресла, «обтянутые просто рогожей», «щегольский подсвечник, из темной бронзы с тремя античными грациями» стоял на столе, а рядом с ним помещался «какой-то просто медный инвалид, хромой, свернувшийся на сторону и весь в сале».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476375" y="981075"/>
            <a:ext cx="6408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altLang="uk-UA" sz="32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331913" y="1628775"/>
            <a:ext cx="6840537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2800"/>
              <a:t>Свою жизнь проводит в полнейшей праздности. Отошел от всякого труда, даже не читает ничего: два года в его кабинете лежит книга, заложенная все на той же странице 14. Свое безделье скрашивает беспочвенными мечтами и бессмысленными «прожектами», вроде постройти подземного хода от дома, каменного моста через пруд.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771775" y="620713"/>
            <a:ext cx="3311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3200"/>
              <a:t>Образ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692275" y="1196975"/>
            <a:ext cx="5889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3200"/>
              <a:t>Отношение к ведению хозяйства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476375" y="2349500"/>
            <a:ext cx="62642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2800"/>
              <a:t>У него «довольно пусто в кладовой», приказчик и ключница – воры, слуги – «нечистоплотны и пьяницы», а «вся дворня спит немилосердным образом и повесничает все остальное время».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627313" y="549275"/>
            <a:ext cx="5184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3200"/>
              <a:t>Характеристика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55650" y="1484313"/>
            <a:ext cx="7488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altLang="uk-UA" sz="28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042988" y="1557338"/>
            <a:ext cx="7129462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2800"/>
              <a:t>Восторженная наивность и мечтательность, беспечность «бескорыстного философа», глупость, несамостоятельность и боязливость. Нет никаких живых интересов. Хозяйством он не занимается, он даже не может сказать, умирали ли у него крестьяне со времени последней ревизии.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TM03457515[[fn=Подання]]</Template>
  <TotalTime>199</TotalTime>
  <Words>1004</Words>
  <Application>Microsoft Office PowerPoint</Application>
  <PresentationFormat>Екран (4:3)</PresentationFormat>
  <Paragraphs>51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0" baseType="lpstr">
      <vt:lpstr>Arial</vt:lpstr>
      <vt:lpstr>Garamond</vt:lpstr>
      <vt:lpstr>Times New Roman</vt:lpstr>
      <vt:lpstr>Wingdings</vt:lpstr>
      <vt:lpstr>Tahoma</vt:lpstr>
      <vt:lpstr>View</vt:lpstr>
      <vt:lpstr>Н. В. Гоголь                      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Итог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Інна</cp:lastModifiedBy>
  <cp:revision>8</cp:revision>
  <dcterms:created xsi:type="dcterms:W3CDTF">2001-12-31T17:06:32Z</dcterms:created>
  <dcterms:modified xsi:type="dcterms:W3CDTF">2019-01-02T21:38:29Z</dcterms:modified>
</cp:coreProperties>
</file>