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8"/>
  </p:notesMasterIdLst>
  <p:sldIdLst>
    <p:sldId id="318" r:id="rId2"/>
    <p:sldId id="288" r:id="rId3"/>
    <p:sldId id="282" r:id="rId4"/>
    <p:sldId id="290" r:id="rId5"/>
    <p:sldId id="260" r:id="rId6"/>
    <p:sldId id="257" r:id="rId7"/>
    <p:sldId id="259" r:id="rId8"/>
    <p:sldId id="262" r:id="rId9"/>
    <p:sldId id="263" r:id="rId10"/>
    <p:sldId id="261" r:id="rId11"/>
    <p:sldId id="264" r:id="rId12"/>
    <p:sldId id="265" r:id="rId13"/>
    <p:sldId id="268" r:id="rId14"/>
    <p:sldId id="269" r:id="rId15"/>
    <p:sldId id="270" r:id="rId16"/>
    <p:sldId id="294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Domkrat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Domkrat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Domkrat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Domkrat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Domkra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Domkra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Domkra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Domkra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Domkra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CC99"/>
    <a:srgbClr val="FFFF99"/>
    <a:srgbClr val="00CC66"/>
    <a:srgbClr val="66FF66"/>
    <a:srgbClr val="CC99FF"/>
    <a:srgbClr val="FF00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4728" autoAdjust="0"/>
  </p:normalViewPr>
  <p:slideViewPr>
    <p:cSldViewPr>
      <p:cViewPr varScale="1">
        <p:scale>
          <a:sx n="70" d="100"/>
          <a:sy n="70" d="100"/>
        </p:scale>
        <p:origin x="65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A985BF3-AA2B-4578-823C-DB844C4D0B0C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60AA32B-E9D1-410F-86E5-022D88A9F155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6961399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fld id="{B110A215-D05E-443A-B91D-BA71D81383B5}" type="slidenum">
              <a:rPr lang="ru-RU" altLang="uk-UA"/>
              <a:pPr eaLnBrk="1" hangingPunct="1"/>
              <a:t>1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646158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fld id="{D57640BC-51AD-4956-AFCF-5176BB4B024B}" type="slidenum">
              <a:rPr lang="ru-RU" altLang="uk-UA"/>
              <a:pPr eaLnBrk="1" hangingPunct="1"/>
              <a:t>10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758676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fld id="{D43D5DFB-3F21-44E4-AE16-DB934D7F3816}" type="slidenum">
              <a:rPr lang="ru-RU" altLang="uk-UA"/>
              <a:pPr eaLnBrk="1" hangingPunct="1"/>
              <a:t>11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659752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fld id="{EDB344D8-A33C-46FA-B696-EBF99617B712}" type="slidenum">
              <a:rPr lang="ru-RU" altLang="uk-UA"/>
              <a:pPr eaLnBrk="1" hangingPunct="1"/>
              <a:t>12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940434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fld id="{59BC9564-8D61-469C-B56D-163DB706E3F2}" type="slidenum">
              <a:rPr lang="ru-RU" altLang="uk-UA"/>
              <a:pPr eaLnBrk="1" hangingPunct="1"/>
              <a:t>13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439297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fld id="{8E7B20B3-D1BD-4FAB-9E91-099D05353A1B}" type="slidenum">
              <a:rPr lang="ru-RU" altLang="uk-UA"/>
              <a:pPr eaLnBrk="1" hangingPunct="1"/>
              <a:t>14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813805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fld id="{1518EBD7-D6A1-417E-BB0A-560E43DE7667}" type="slidenum">
              <a:rPr lang="ru-RU" altLang="uk-UA"/>
              <a:pPr eaLnBrk="1" hangingPunct="1"/>
              <a:t>15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480106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fld id="{9190F523-23BA-4D98-9BF9-3458B9ACDF8B}" type="slidenum">
              <a:rPr lang="ru-RU" altLang="uk-UA"/>
              <a:pPr eaLnBrk="1" hangingPunct="1"/>
              <a:t>16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186022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fld id="{22816EF2-92E2-4A18-9582-2E12549F01E5}" type="slidenum">
              <a:rPr lang="ru-RU" altLang="uk-UA"/>
              <a:pPr eaLnBrk="1" hangingPunct="1"/>
              <a:t>2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993297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fld id="{9026CE05-1914-443F-8711-DC3308D7B238}" type="slidenum">
              <a:rPr lang="ru-RU" altLang="uk-UA"/>
              <a:pPr eaLnBrk="1" hangingPunct="1"/>
              <a:t>3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788373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fld id="{8218CA95-2670-48AD-BBB4-8E4465C672D0}" type="slidenum">
              <a:rPr lang="ru-RU" altLang="uk-UA"/>
              <a:pPr eaLnBrk="1" hangingPunct="1"/>
              <a:t>4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732018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fld id="{D3FAC70A-C98D-4687-9F5F-A577C0666535}" type="slidenum">
              <a:rPr lang="ru-RU" altLang="uk-UA"/>
              <a:pPr eaLnBrk="1" hangingPunct="1"/>
              <a:t>5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507481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fld id="{55932D4F-9732-44C9-8E5E-3714130E5B89}" type="slidenum">
              <a:rPr lang="ru-RU" altLang="uk-UA"/>
              <a:pPr eaLnBrk="1" hangingPunct="1"/>
              <a:t>6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660555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fld id="{6F9E2FAC-8CB3-4A25-B076-A166B40EE9B8}" type="slidenum">
              <a:rPr lang="ru-RU" altLang="uk-UA"/>
              <a:pPr eaLnBrk="1" hangingPunct="1"/>
              <a:t>7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926519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fld id="{2418EC33-BE03-4585-8C99-388D09A0CB3D}" type="slidenum">
              <a:rPr lang="ru-RU" altLang="uk-UA"/>
              <a:pPr eaLnBrk="1" hangingPunct="1"/>
              <a:t>8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262375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fld id="{01C010A3-C584-4E03-A880-4BCA4DD5FFC2}" type="slidenum">
              <a:rPr lang="ru-RU" altLang="uk-UA"/>
              <a:pPr eaLnBrk="1" hangingPunct="1"/>
              <a:t>9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25884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A3B23-12E6-436B-9E4B-4E445739BD7B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F4CE1BFB-7F29-4C90-B589-7DF1BCA43448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77829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9293E-E6A9-4069-9A44-340F2FA57361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D9AE8-A437-4FFD-82BD-349319EA808B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03424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81F52-B078-4EB2-85E8-3E4EBC98AE76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8D1625-E052-42D9-9EE4-FC9CFFCC6B19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282493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06BDD-D571-49A3-8E0F-831BB5188ABE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509C600B-650B-4D36-B818-53054C7F3658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404711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A2330-AA18-49C7-BA90-B2495424AA48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D21EEC-B93F-4A42-9784-B2E3CAFA3D9C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265765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6725C-2766-412B-A003-4CA42EE12CDA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53E00-CF13-48D4-B76F-2E5841D74072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180898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32656-6F7B-4E3B-A81E-7E9EC0F58277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fld id="{AFA25645-8113-47AB-9E37-44B3502C72C3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22937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9BA39-7D92-494E-90F0-B1528F72B254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28150-11AE-47CC-96F5-13191645A5ED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430437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D7333-7F51-4936-A202-80102720840C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7DD0E-BF7A-4D6D-BA96-C4997DC34B3E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751144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75371-4519-4564-B1E6-E685552401B2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70D6AD-1D1D-474A-95FC-C1081DC3206B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53233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F4B8B-8F5E-4E3B-864C-39945D280F1E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4BA65-C161-4AEE-8860-00600DB8942E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559568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1115616" y="1554163"/>
            <a:ext cx="7875984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 smtClean="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A33E1975-7908-445C-9919-0B1A24496EF2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fld id="{AC49AC9D-2C6C-41A0-9996-500477D9A6F2}" type="slidenum">
              <a:rPr lang="ru-RU" altLang="uk-UA"/>
              <a:pPr/>
              <a:t>‹#›</a:t>
            </a:fld>
            <a:endParaRPr lang="ru-RU" altLang="uk-UA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115616" y="457200"/>
            <a:ext cx="7875984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1" r:id="rId4"/>
    <p:sldLayoutId id="2147483687" r:id="rId5"/>
    <p:sldLayoutId id="2147483682" r:id="rId6"/>
    <p:sldLayoutId id="2147483688" r:id="rId7"/>
    <p:sldLayoutId id="2147483689" r:id="rId8"/>
    <p:sldLayoutId id="2147483690" r:id="rId9"/>
    <p:sldLayoutId id="2147483683" r:id="rId10"/>
    <p:sldLayoutId id="214748369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700808"/>
            <a:ext cx="6638925" cy="4324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2135009" y="260648"/>
            <a:ext cx="4888170" cy="10215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Боги Олимпа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G:\греция\309d4cd410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0"/>
            <a:ext cx="4702175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 descr="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E1B9"/>
              </a:clrFrom>
              <a:clrTo>
                <a:srgbClr val="FAE1B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43370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714875" y="857250"/>
            <a:ext cx="4129088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i="1" dirty="0">
                <a:latin typeface="+mn-lt"/>
              </a:rPr>
              <a:t>Богиня мудрости и справедливых войн— в сверкающем панцире,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в шлеме, с острым копьем и мечом —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пред богами Олимпа.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Кинула клич —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и толпа перед ней расступилась,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грозно копьем потрясла —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и склонились пред нею боги и люди,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честь первенства ей отдавая.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    Грозной   была  красота   ее, 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грозными   были мысли ее и поступки.       Неженская мудрость ей помогала брать верх над своими врагами. Мудрость Афины и Зевсу порой помогала.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   Стала богиня хранительницей поселений и крепостей, обучая ремеслам, наукам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и не жалея пытливым поддержки и знаний.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    В войнах она помогала тому, кто достойней, мстила врагам беспощадно, — была справедливой .</a:t>
            </a:r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5857875" y="357188"/>
            <a:ext cx="1330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r>
              <a:rPr lang="ru-RU" altLang="uk-UA" sz="3200" b="1">
                <a:solidFill>
                  <a:srgbClr val="663300"/>
                </a:solidFill>
                <a:latin typeface="DS Greece" pitchFamily="66" charset="-52"/>
              </a:rPr>
              <a:t>Афина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G:\греция\309d4cd410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500063"/>
            <a:ext cx="384492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 descr="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420688"/>
            <a:ext cx="4625975" cy="565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286375" y="1214438"/>
            <a:ext cx="364331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i="1" dirty="0">
                <a:latin typeface="+mn-lt"/>
              </a:rPr>
              <a:t>   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 -- бог огня и кузнечного ремесла. Молот Гефеста богам помогал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не однажды в битвах с титанами, а уж в кузнечном искусстве не было равных ему.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   Был он могуч, </a:t>
            </a:r>
            <a:r>
              <a:rPr lang="ru-RU" sz="1600" i="1" dirty="0" err="1">
                <a:latin typeface="+mn-lt"/>
              </a:rPr>
              <a:t>крепкорук</a:t>
            </a:r>
            <a:r>
              <a:rPr lang="ru-RU" sz="1600" i="1" dirty="0">
                <a:latin typeface="+mn-lt"/>
              </a:rPr>
              <a:t>,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лысоват и приземист,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хром  был  на  обе  ноги, 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но  силен  чрезвычайно.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В гневе отходчив, обиды прощал,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Ну, а когда к наковальне вставал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и вручную сам управлялся с огнем и железом,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то рядом видеть не мог ротозеев.       За то и любили мастеровые Гефеста,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богов же из кузницы гнал он.</a:t>
            </a:r>
            <a:endParaRPr lang="ru-RU" i="1" dirty="0">
              <a:latin typeface="+mn-lt"/>
            </a:endParaRPr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6215063" y="928688"/>
            <a:ext cx="1627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r>
              <a:rPr lang="ru-RU" altLang="uk-UA" sz="3200" b="1">
                <a:solidFill>
                  <a:srgbClr val="663300"/>
                </a:solidFill>
                <a:latin typeface="DS Greece" pitchFamily="66" charset="-52"/>
              </a:rPr>
              <a:t>Гефест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G:\греция\309d4cd410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500063"/>
            <a:ext cx="3844925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280988"/>
            <a:ext cx="409575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5214938" y="1714500"/>
            <a:ext cx="353377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endParaRPr lang="ru-RU" altLang="uk-UA" sz="1600" i="1">
              <a:latin typeface="Arial" panose="020B0604020202020204" pitchFamily="34" charset="0"/>
            </a:endParaRPr>
          </a:p>
          <a:p>
            <a:pPr algn="ctr" eaLnBrk="1" hangingPunct="1"/>
            <a:r>
              <a:rPr lang="ru-RU" altLang="uk-UA" sz="1600" i="1">
                <a:latin typeface="Arial" panose="020B0604020202020204" pitchFamily="34" charset="0"/>
              </a:rPr>
              <a:t>     -- бог солнечного света, </a:t>
            </a:r>
          </a:p>
          <a:p>
            <a:pPr algn="ctr" eaLnBrk="1" hangingPunct="1"/>
            <a:r>
              <a:rPr lang="ru-RU" altLang="uk-UA" sz="1600" i="1">
                <a:latin typeface="Arial" panose="020B0604020202020204" pitchFamily="34" charset="0"/>
              </a:rPr>
              <a:t> гармонии и красоты.</a:t>
            </a:r>
          </a:p>
          <a:p>
            <a:pPr algn="ctr" eaLnBrk="1" hangingPunct="1"/>
            <a:r>
              <a:rPr lang="ru-RU" altLang="uk-UA" sz="1600" i="1">
                <a:latin typeface="Arial" panose="020B0604020202020204" pitchFamily="34" charset="0"/>
              </a:rPr>
              <a:t>       Он музыкант  и  певец, </a:t>
            </a:r>
          </a:p>
          <a:p>
            <a:pPr algn="ctr" eaLnBrk="1" hangingPunct="1"/>
            <a:r>
              <a:rPr lang="ru-RU" altLang="uk-UA" sz="1600" i="1">
                <a:latin typeface="Arial" panose="020B0604020202020204" pitchFamily="34" charset="0"/>
              </a:rPr>
              <a:t>и воитель  искусный.</a:t>
            </a:r>
          </a:p>
          <a:p>
            <a:pPr eaLnBrk="1" hangingPunct="1"/>
            <a:endParaRPr lang="ru-RU" altLang="uk-UA" sz="1600" i="1">
              <a:latin typeface="Arial" panose="020B0604020202020204" pitchFamily="34" charset="0"/>
            </a:endParaRPr>
          </a:p>
          <a:p>
            <a:pPr algn="ctr" eaLnBrk="1" hangingPunct="1"/>
            <a:r>
              <a:rPr lang="ru-RU" altLang="uk-UA" sz="1600" i="1">
                <a:latin typeface="Arial" panose="020B0604020202020204" pitchFamily="34" charset="0"/>
              </a:rPr>
              <a:t>    Много талантов дано Аполлону, </a:t>
            </a:r>
          </a:p>
          <a:p>
            <a:pPr algn="ctr" eaLnBrk="1" hangingPunct="1"/>
            <a:r>
              <a:rPr lang="ru-RU" altLang="uk-UA" sz="1600" i="1">
                <a:latin typeface="Arial" panose="020B0604020202020204" pitchFamily="34" charset="0"/>
              </a:rPr>
              <a:t>и сам он стал покровителем Муз</a:t>
            </a:r>
          </a:p>
          <a:p>
            <a:pPr algn="ctr" eaLnBrk="1" hangingPunct="1"/>
            <a:r>
              <a:rPr lang="ru-RU" altLang="uk-UA" sz="1600" i="1">
                <a:latin typeface="Arial" panose="020B0604020202020204" pitchFamily="34" charset="0"/>
              </a:rPr>
              <a:t> и различных художеств — </a:t>
            </a:r>
          </a:p>
          <a:p>
            <a:pPr algn="ctr" eaLnBrk="1" hangingPunct="1"/>
            <a:r>
              <a:rPr lang="ru-RU" altLang="uk-UA" sz="1600" i="1">
                <a:latin typeface="Arial" panose="020B0604020202020204" pitchFamily="34" charset="0"/>
              </a:rPr>
              <a:t>не потому ли</a:t>
            </a:r>
          </a:p>
          <a:p>
            <a:pPr algn="ctr" eaLnBrk="1" hangingPunct="1"/>
            <a:r>
              <a:rPr lang="ru-RU" altLang="uk-UA" sz="1600" i="1">
                <a:latin typeface="Arial" panose="020B0604020202020204" pitchFamily="34" charset="0"/>
              </a:rPr>
              <a:t> и тянутся к Свету таланты?</a:t>
            </a:r>
          </a:p>
        </p:txBody>
      </p:sp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6072188" y="1071563"/>
            <a:ext cx="1985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r>
              <a:rPr lang="ru-RU" altLang="uk-UA" sz="3200" b="1">
                <a:solidFill>
                  <a:srgbClr val="663300"/>
                </a:solidFill>
                <a:latin typeface="DS Greece" pitchFamily="66" charset="-52"/>
              </a:rPr>
              <a:t>Аполлон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G:\греция\309d4cd410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500063"/>
            <a:ext cx="3844925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1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3DDB8"/>
              </a:clrFrom>
              <a:clrTo>
                <a:srgbClr val="F3DDB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1027"/>
          <a:stretch>
            <a:fillRect/>
          </a:stretch>
        </p:blipFill>
        <p:spPr bwMode="auto">
          <a:xfrm>
            <a:off x="658813" y="-42863"/>
            <a:ext cx="4586287" cy="693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429250" y="1857375"/>
            <a:ext cx="475297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i="1" dirty="0">
                <a:latin typeface="+mn-lt"/>
              </a:rPr>
              <a:t>-- богиня живой природы.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Власть Артемиды,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сестры Аполлона, огромна: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все, что растет,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что живет на земле,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зверь и птица,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знают ее как заступницу. </a:t>
            </a:r>
          </a:p>
          <a:p>
            <a:pPr>
              <a:defRPr/>
            </a:pPr>
            <a:endParaRPr lang="ru-RU" sz="1600" i="1" dirty="0">
              <a:latin typeface="+mn-lt"/>
            </a:endParaRPr>
          </a:p>
          <a:p>
            <a:pPr>
              <a:defRPr/>
            </a:pPr>
            <a:r>
              <a:rPr lang="ru-RU" sz="1600" i="1" dirty="0">
                <a:latin typeface="+mn-lt"/>
              </a:rPr>
              <a:t>Часто богиня с луком, с копьем,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как охотница,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земли обходит —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блага дарует одним,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а других </a:t>
            </a:r>
            <a:r>
              <a:rPr lang="ru-RU" sz="1600" i="1" dirty="0" err="1">
                <a:latin typeface="+mn-lt"/>
              </a:rPr>
              <a:t>наказует</a:t>
            </a:r>
            <a:r>
              <a:rPr lang="ru-RU" sz="1600" i="1" dirty="0">
                <a:latin typeface="+mn-lt"/>
              </a:rPr>
              <a:t>.</a:t>
            </a:r>
          </a:p>
        </p:txBody>
      </p:sp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6000750" y="1071563"/>
            <a:ext cx="2192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r>
              <a:rPr lang="ru-RU" altLang="uk-UA" sz="3200" b="1">
                <a:solidFill>
                  <a:srgbClr val="663300"/>
                </a:solidFill>
                <a:latin typeface="DS Greece" pitchFamily="66" charset="-52"/>
              </a:rPr>
              <a:t>Артемида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G:\греция\309d4cd410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"/>
          <a:stretch>
            <a:fillRect/>
          </a:stretch>
        </p:blipFill>
        <p:spPr bwMode="auto">
          <a:xfrm>
            <a:off x="4786313" y="571500"/>
            <a:ext cx="381635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1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3D8B5"/>
              </a:clrFrom>
              <a:clrTo>
                <a:srgbClr val="F3D8B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" t="3093" r="5428" b="7733"/>
          <a:stretch>
            <a:fillRect/>
          </a:stretch>
        </p:blipFill>
        <p:spPr bwMode="auto">
          <a:xfrm>
            <a:off x="0" y="0"/>
            <a:ext cx="4102100" cy="622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000625" y="1428750"/>
            <a:ext cx="3873500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i="1" dirty="0">
                <a:latin typeface="+mn-lt"/>
              </a:rPr>
              <a:t>-- бог торговли, прибыли, интеллекта, ловкости, обмана, воровства и красноречия,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бог гимнастики.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Мысли быстрее Гермес --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    он везде поспевает: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души умерших отводит в Аид, повеленья Зевса  исполнить  спешит. 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И   при  том   охраняет путников,   также   торговцев,   плутов   и   атлетов.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Он изобрел меры веса,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длины и объема,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людям он числа и азбуку дал, красноречью их обучил и ловкачествам разного рода.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Сам же Гермес вороват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и проказлив.</a:t>
            </a:r>
          </a:p>
        </p:txBody>
      </p:sp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5929313" y="1000125"/>
            <a:ext cx="1620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r>
              <a:rPr lang="ru-RU" altLang="uk-UA" sz="3200" b="1">
                <a:solidFill>
                  <a:srgbClr val="663300"/>
                </a:solidFill>
                <a:latin typeface="DS Greece" pitchFamily="66" charset="-52"/>
              </a:rPr>
              <a:t>Гермес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G:\греция\309d4cd410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14313"/>
            <a:ext cx="4202112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 descr="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280988"/>
            <a:ext cx="3444875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4643438" y="1357313"/>
            <a:ext cx="3763962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             -- бог виноделия.</a:t>
            </a:r>
          </a:p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Так оплетенный плющом, </a:t>
            </a:r>
          </a:p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с непременнейшим кубком </a:t>
            </a:r>
          </a:p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бог появляется в куче менад и сатиров, тут  нее   вокруг   образуются  толпы   безумных — </a:t>
            </a:r>
          </a:p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буйных  от  хмеля,  </a:t>
            </a:r>
          </a:p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от  жажды  пиров  и  веселья.</a:t>
            </a:r>
          </a:p>
          <a:p>
            <a:pPr eaLnBrk="1" hangingPunct="1"/>
            <a:endParaRPr lang="ru-RU" altLang="uk-UA" sz="1600" i="1">
              <a:latin typeface="Arial" panose="020B0604020202020204" pitchFamily="34" charset="0"/>
            </a:endParaRPr>
          </a:p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 Часто Диониса чтут не за игры и пляски, </a:t>
            </a:r>
          </a:p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но — за свободу от вечных трудов</a:t>
            </a:r>
          </a:p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 и от гнета жизни земной, — </a:t>
            </a:r>
          </a:p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и становится смертный</a:t>
            </a:r>
          </a:p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бессмертным, </a:t>
            </a:r>
          </a:p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в чаше с вином находя избавленье </a:t>
            </a:r>
          </a:p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от скуки.</a:t>
            </a:r>
          </a:p>
          <a:p>
            <a:pPr eaLnBrk="1" hangingPunct="1"/>
            <a:r>
              <a:rPr lang="ru-RU" altLang="uk-UA">
                <a:latin typeface="Century Schoolbook" pitchFamily="18" charset="0"/>
              </a:rPr>
              <a:t/>
            </a:r>
            <a:br>
              <a:rPr lang="ru-RU" altLang="uk-UA">
                <a:latin typeface="Century Schoolbook" pitchFamily="18" charset="0"/>
              </a:rPr>
            </a:br>
            <a:endParaRPr lang="ru-RU" altLang="uk-UA">
              <a:latin typeface="Century Schoolbook" pitchFamily="18" charset="0"/>
            </a:endParaRPr>
          </a:p>
        </p:txBody>
      </p: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5715000" y="642938"/>
            <a:ext cx="1706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r>
              <a:rPr lang="ru-RU" altLang="uk-UA" sz="3200" b="1">
                <a:solidFill>
                  <a:srgbClr val="663300"/>
                </a:solidFill>
                <a:latin typeface="DS Greece" pitchFamily="66" charset="-52"/>
              </a:rPr>
              <a:t>Дионис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G:\греция\309d4cd410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5500688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428625" y="1071563"/>
            <a:ext cx="478631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    Бог стад и покровитель пастухов</a:t>
            </a:r>
          </a:p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был козлоног … бородат и с рогами.</a:t>
            </a:r>
          </a:p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Если   Пана   сердить,   он   бывает   ужасен.</a:t>
            </a:r>
          </a:p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Иногда  и  на   Пана  находит стих   озорства,   но,   случается,   шутит   жестоко.</a:t>
            </a:r>
          </a:p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 К стаду тишком подкрадется, вспугнет,</a:t>
            </a:r>
          </a:p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взбаламутит, панику в душах посеяв, </a:t>
            </a:r>
          </a:p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хохочет и смотрит, </a:t>
            </a:r>
          </a:p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как разбегаются звери в паническом страхе.</a:t>
            </a:r>
          </a:p>
          <a:p>
            <a:pPr eaLnBrk="1" hangingPunct="1"/>
            <a:endParaRPr lang="ru-RU" altLang="uk-UA" sz="1600" i="1">
              <a:latin typeface="Arial" panose="020B0604020202020204" pitchFamily="34" charset="0"/>
            </a:endParaRPr>
          </a:p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 Страх нагонять на врага он богам помогает. </a:t>
            </a:r>
          </a:p>
        </p:txBody>
      </p:sp>
      <p:pic>
        <p:nvPicPr>
          <p:cNvPr id="22532" name="Picture 4" descr="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DDB5"/>
              </a:clrFrom>
              <a:clrTo>
                <a:srgbClr val="F6DDB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4714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2286000" y="571500"/>
            <a:ext cx="876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r>
              <a:rPr lang="ru-RU" altLang="uk-UA" sz="3200" b="1">
                <a:solidFill>
                  <a:srgbClr val="663300"/>
                </a:solidFill>
                <a:latin typeface="DS Greece" pitchFamily="66" charset="-52"/>
              </a:rPr>
              <a:t>Пан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15" y="33441"/>
            <a:ext cx="571500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3" descr="G:\греция\309d4cd4108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3" y="3071813"/>
            <a:ext cx="57737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86188" y="4000500"/>
            <a:ext cx="5143500" cy="20621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i="1" dirty="0">
                <a:latin typeface="+mn-lt"/>
              </a:rPr>
              <a:t>      Зевс на вершине Олимпа решил поселиться, младшие боги примкнули к нему — 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так сложилось это сообщество светлых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богов-олимпийцев 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     На роскошных пирах во дворце у  Зевса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боги  вкушают нектар  (божественный напиток)  и амброзию – чудесную пищу богов,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что даёт им вечную молодость и бессмертие.</a:t>
            </a: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5357813" y="3429000"/>
            <a:ext cx="19399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r>
              <a:rPr lang="ru-RU" altLang="uk-UA" sz="3200" b="1" dirty="0" smtClean="0">
                <a:solidFill>
                  <a:srgbClr val="663300"/>
                </a:solidFill>
                <a:latin typeface="DS Greece" pitchFamily="66" charset="-52"/>
              </a:rPr>
              <a:t>Олимп</a:t>
            </a:r>
            <a:endParaRPr lang="ru-RU" altLang="uk-UA" sz="3200" b="1" dirty="0">
              <a:solidFill>
                <a:srgbClr val="663300"/>
              </a:solidFill>
              <a:latin typeface="DS Greece" pitchFamily="66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420688"/>
            <a:ext cx="4729162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G:\греция\309d4cd4108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500063"/>
            <a:ext cx="3844925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6429375" y="928688"/>
            <a:ext cx="9667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r>
              <a:rPr lang="ru-RU" altLang="uk-UA" sz="3200" b="1">
                <a:solidFill>
                  <a:srgbClr val="663300"/>
                </a:solidFill>
                <a:latin typeface="DS Greece" pitchFamily="66" charset="-52"/>
              </a:rPr>
              <a:t>Зевс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813" y="1500188"/>
            <a:ext cx="3429000" cy="4278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latin typeface="+mn-lt"/>
              </a:rPr>
              <a:t>-- </a:t>
            </a:r>
            <a:r>
              <a:rPr lang="ru-RU" sz="1600" i="1" dirty="0">
                <a:latin typeface="+mn-lt"/>
              </a:rPr>
              <a:t>верховный бог.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Восседая на золотом троне,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он повелевает богами и людьми.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    Зевс дал людям законы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и строго следит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за их исполнением.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Преступающих закон Зевс поражает молниями,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за что ему дано прозвище       Громовержец.</a:t>
            </a:r>
          </a:p>
          <a:p>
            <a:pPr>
              <a:defRPr/>
            </a:pPr>
            <a:endParaRPr lang="ru-RU" sz="1600" i="1" dirty="0">
              <a:latin typeface="+mn-lt"/>
            </a:endParaRPr>
          </a:p>
          <a:p>
            <a:pPr>
              <a:defRPr/>
            </a:pPr>
            <a:r>
              <a:rPr lang="ru-RU" sz="1600" i="1" dirty="0">
                <a:latin typeface="+mn-lt"/>
              </a:rPr>
              <a:t>      В одной руке у Зевса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волшебный посох – скипетр.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Ударяя им, он обрушивает громы и сотрясает землю. Другой рукой мечет Громовержец молнии.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4" descr="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D5AC"/>
              </a:clrFrom>
              <a:clrTo>
                <a:srgbClr val="EED5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7" y="-674688"/>
            <a:ext cx="5008562" cy="753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G:\греция\309d4cd4108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500063"/>
            <a:ext cx="3929062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29250" y="1500188"/>
            <a:ext cx="4214813" cy="442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600" i="1" dirty="0">
                <a:latin typeface="+mn-lt"/>
              </a:rPr>
              <a:t>           Владыка морей появляется </a:t>
            </a:r>
          </a:p>
          <a:p>
            <a:pPr>
              <a:lnSpc>
                <a:spcPct val="80000"/>
              </a:lnSpc>
              <a:defRPr/>
            </a:pPr>
            <a:r>
              <a:rPr lang="ru-RU" sz="1600" i="1" dirty="0">
                <a:latin typeface="+mn-lt"/>
              </a:rPr>
              <a:t>на колеснице. </a:t>
            </a:r>
          </a:p>
          <a:p>
            <a:pPr>
              <a:lnSpc>
                <a:spcPct val="80000"/>
              </a:lnSpc>
              <a:defRPr/>
            </a:pPr>
            <a:r>
              <a:rPr lang="ru-RU" sz="1600" i="1" dirty="0">
                <a:latin typeface="+mn-lt"/>
              </a:rPr>
              <a:t>Кони морские несутся </a:t>
            </a:r>
          </a:p>
          <a:p>
            <a:pPr>
              <a:lnSpc>
                <a:spcPct val="80000"/>
              </a:lnSpc>
              <a:defRPr/>
            </a:pPr>
            <a:r>
              <a:rPr lang="ru-RU" sz="1600" i="1" dirty="0">
                <a:latin typeface="+mn-lt"/>
              </a:rPr>
              <a:t>безудержно. </a:t>
            </a:r>
          </a:p>
          <a:p>
            <a:pPr>
              <a:lnSpc>
                <a:spcPct val="80000"/>
              </a:lnSpc>
              <a:defRPr/>
            </a:pPr>
            <a:r>
              <a:rPr lang="ru-RU" sz="1600" i="1" dirty="0">
                <a:latin typeface="+mn-lt"/>
              </a:rPr>
              <a:t>Волны дружно спешат </a:t>
            </a:r>
          </a:p>
          <a:p>
            <a:pPr>
              <a:lnSpc>
                <a:spcPct val="80000"/>
              </a:lnSpc>
              <a:defRPr/>
            </a:pPr>
            <a:r>
              <a:rPr lang="ru-RU" sz="1600" i="1" dirty="0">
                <a:latin typeface="+mn-lt"/>
              </a:rPr>
              <a:t>расступиться, давая дорогу. </a:t>
            </a:r>
          </a:p>
          <a:p>
            <a:pPr>
              <a:lnSpc>
                <a:spcPct val="80000"/>
              </a:lnSpc>
              <a:defRPr/>
            </a:pPr>
            <a:r>
              <a:rPr lang="ru-RU" sz="1600" i="1" dirty="0">
                <a:latin typeface="+mn-lt"/>
              </a:rPr>
              <a:t>Вкруг колесницы резвятся </a:t>
            </a:r>
          </a:p>
          <a:p>
            <a:pPr>
              <a:lnSpc>
                <a:spcPct val="80000"/>
              </a:lnSpc>
              <a:defRPr/>
            </a:pPr>
            <a:r>
              <a:rPr lang="ru-RU" sz="1600" i="1" dirty="0">
                <a:latin typeface="+mn-lt"/>
              </a:rPr>
              <a:t>дельфины, играя, </a:t>
            </a:r>
          </a:p>
          <a:p>
            <a:pPr>
              <a:lnSpc>
                <a:spcPct val="80000"/>
              </a:lnSpc>
              <a:defRPr/>
            </a:pPr>
            <a:r>
              <a:rPr lang="ru-RU" sz="1600" i="1" dirty="0">
                <a:latin typeface="+mn-lt"/>
              </a:rPr>
              <a:t>рыбы всплывают со дна,</a:t>
            </a:r>
          </a:p>
          <a:p>
            <a:pPr>
              <a:lnSpc>
                <a:spcPct val="80000"/>
              </a:lnSpc>
              <a:defRPr/>
            </a:pPr>
            <a:r>
              <a:rPr lang="ru-RU" sz="1600" i="1" dirty="0">
                <a:latin typeface="+mn-lt"/>
              </a:rPr>
              <a:t> чтобы следовать рядом.</a:t>
            </a:r>
          </a:p>
          <a:p>
            <a:pPr>
              <a:lnSpc>
                <a:spcPct val="80000"/>
              </a:lnSpc>
              <a:defRPr/>
            </a:pPr>
            <a:endParaRPr lang="ru-RU" sz="1600" i="1" dirty="0">
              <a:latin typeface="+mn-lt"/>
            </a:endParaRPr>
          </a:p>
          <a:p>
            <a:pPr>
              <a:lnSpc>
                <a:spcPct val="80000"/>
              </a:lnSpc>
              <a:defRPr/>
            </a:pPr>
            <a:r>
              <a:rPr lang="ru-RU" sz="1600" i="1" dirty="0">
                <a:latin typeface="+mn-lt"/>
              </a:rPr>
              <a:t>         Если трезубцем взмахнет Посейдон, </a:t>
            </a:r>
          </a:p>
          <a:p>
            <a:pPr>
              <a:lnSpc>
                <a:spcPct val="80000"/>
              </a:lnSpc>
              <a:defRPr/>
            </a:pPr>
            <a:r>
              <a:rPr lang="ru-RU" sz="1600" i="1" dirty="0">
                <a:latin typeface="+mn-lt"/>
              </a:rPr>
              <a:t>то пучина вздыбится,</a:t>
            </a:r>
          </a:p>
          <a:p>
            <a:pPr>
              <a:lnSpc>
                <a:spcPct val="80000"/>
              </a:lnSpc>
              <a:defRPr/>
            </a:pPr>
            <a:r>
              <a:rPr lang="ru-RU" sz="1600" i="1" dirty="0">
                <a:latin typeface="+mn-lt"/>
              </a:rPr>
              <a:t> волны покроются белою пеной — </a:t>
            </a:r>
          </a:p>
          <a:p>
            <a:pPr>
              <a:lnSpc>
                <a:spcPct val="80000"/>
              </a:lnSpc>
              <a:defRPr/>
            </a:pPr>
            <a:r>
              <a:rPr lang="ru-RU" sz="1600" i="1" dirty="0">
                <a:latin typeface="+mn-lt"/>
              </a:rPr>
              <a:t>буря поднимется, землю колебля.</a:t>
            </a:r>
          </a:p>
          <a:p>
            <a:pPr>
              <a:lnSpc>
                <a:spcPct val="80000"/>
              </a:lnSpc>
              <a:defRPr/>
            </a:pPr>
            <a:r>
              <a:rPr lang="ru-RU" sz="1600" i="1" dirty="0">
                <a:latin typeface="+mn-lt"/>
              </a:rPr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ru-RU" sz="1600" i="1" dirty="0">
                <a:latin typeface="+mn-lt"/>
              </a:rPr>
              <a:t>        Но если снова трезубец рука всемогущая вскинет — </a:t>
            </a:r>
          </a:p>
          <a:p>
            <a:pPr>
              <a:lnSpc>
                <a:spcPct val="80000"/>
              </a:lnSpc>
              <a:defRPr/>
            </a:pPr>
            <a:r>
              <a:rPr lang="ru-RU" sz="1600" i="1" dirty="0">
                <a:latin typeface="+mn-lt"/>
              </a:rPr>
              <a:t>волны улягутся, море утихнет,</a:t>
            </a:r>
          </a:p>
          <a:p>
            <a:pPr>
              <a:lnSpc>
                <a:spcPct val="80000"/>
              </a:lnSpc>
              <a:defRPr/>
            </a:pPr>
            <a:r>
              <a:rPr lang="ru-RU" sz="1600" i="1" dirty="0">
                <a:latin typeface="+mn-lt"/>
              </a:rPr>
              <a:t> и снова будет покорным,    </a:t>
            </a:r>
          </a:p>
          <a:p>
            <a:pPr>
              <a:lnSpc>
                <a:spcPct val="80000"/>
              </a:lnSpc>
              <a:defRPr/>
            </a:pPr>
            <a:r>
              <a:rPr lang="ru-RU" sz="1600" i="1" dirty="0">
                <a:latin typeface="+mn-lt"/>
              </a:rPr>
              <a:t>зеркально сияющим, нежным.</a:t>
            </a:r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6286500" y="857250"/>
            <a:ext cx="18780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r>
              <a:rPr lang="ru-RU" altLang="uk-UA" sz="3200" b="1">
                <a:solidFill>
                  <a:srgbClr val="663300"/>
                </a:solidFill>
                <a:latin typeface="DS Greece" pitchFamily="66" charset="-52"/>
              </a:rPr>
              <a:t>Посейдон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4624E-6 L -0.96684 0.406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51" y="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993775"/>
            <a:ext cx="4975225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G:\греция\309d4cd4108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85750"/>
            <a:ext cx="3844925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5214938" y="1071563"/>
            <a:ext cx="3714750" cy="538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i="1" dirty="0">
                <a:latin typeface="+mn-lt"/>
              </a:rPr>
              <a:t>Царством подземным владеет Аид, восседая вместе с женой Персефоной на троне, а возле — боги, его приближенные</a:t>
            </a:r>
            <a:r>
              <a:rPr lang="ru-RU" sz="1600" i="1" dirty="0" smtClean="0">
                <a:latin typeface="+mn-lt"/>
              </a:rPr>
              <a:t>, темные </a:t>
            </a:r>
            <a:r>
              <a:rPr lang="ru-RU" sz="1600" i="1" dirty="0">
                <a:latin typeface="+mn-lt"/>
              </a:rPr>
              <a:t>силы.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   В царство Аида ни звука,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ни лучика света не проникает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с земли.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Только стоны и вздохи легких теней —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это души умерших томятся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жизнью загробной.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   Но нет из подземного царства выхода мертвым,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и нет среди смертных такого,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кто бы решился померяться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силой с Аидом.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  Мало кто смог во владенья Аида проникнуть: </a:t>
            </a:r>
          </a:p>
          <a:p>
            <a:pPr>
              <a:defRPr/>
            </a:pPr>
            <a:r>
              <a:rPr lang="ru-RU" sz="1600" i="1" dirty="0" err="1">
                <a:latin typeface="+mn-lt"/>
              </a:rPr>
              <a:t>Кёрбер</a:t>
            </a:r>
            <a:r>
              <a:rPr lang="ru-RU" sz="1600" i="1" dirty="0">
                <a:latin typeface="+mn-lt"/>
              </a:rPr>
              <a:t> трехглавый не дремлет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у входа под землю.</a:t>
            </a:r>
          </a:p>
        </p:txBody>
      </p: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6429375" y="642938"/>
            <a:ext cx="828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r>
              <a:rPr lang="ru-RU" altLang="uk-UA" sz="3200">
                <a:latin typeface="DS Greece" pitchFamily="66" charset="-52"/>
              </a:rPr>
              <a:t>Аид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4095750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5343525" y="13620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endParaRPr lang="uk-UA" altLang="uk-UA">
              <a:latin typeface="DS Greece" pitchFamily="66" charset="-52"/>
            </a:endParaRPr>
          </a:p>
        </p:txBody>
      </p:sp>
      <p:pic>
        <p:nvPicPr>
          <p:cNvPr id="17412" name="Picture 3" descr="G:\греция\309d4cd4108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8625"/>
            <a:ext cx="4143375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57750" y="1500188"/>
            <a:ext cx="3857625" cy="4278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i="1" dirty="0">
                <a:latin typeface="+mn-lt"/>
              </a:rPr>
              <a:t>Пир на Олимпе едва ли возможен без Геры.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Гости сойдутся в чертоге златом. 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Смех, беспорядок, шушуканье — все утихает,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как лишь появится Гера,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верховного бога супруга.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Зевс и все боги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почтительно Геру встречают: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Гера — богиня семьи,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потому олимпийцы тянутся к Гере,  ища  покровительства  в  браке.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В пышном наряде,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блистая своей красотою,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Гера проходит сквозь толпы собравшихся,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чтобы рядом с супругом воссесть</a:t>
            </a:r>
            <a:r>
              <a:rPr lang="ru-RU" sz="1600" dirty="0">
                <a:latin typeface="+mn-lt"/>
              </a:rPr>
              <a:t>.</a:t>
            </a:r>
          </a:p>
        </p:txBody>
      </p:sp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6072188" y="928688"/>
            <a:ext cx="9445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r>
              <a:rPr lang="ru-RU" altLang="uk-UA" sz="3200" b="1">
                <a:solidFill>
                  <a:srgbClr val="663300"/>
                </a:solidFill>
                <a:latin typeface="DS Greece" pitchFamily="66" charset="-52"/>
              </a:rPr>
              <a:t>Гера</a:t>
            </a:r>
          </a:p>
          <a:p>
            <a:pPr eaLnBrk="1" hangingPunct="1"/>
            <a:endParaRPr lang="ru-RU" altLang="uk-UA" sz="3200" b="1">
              <a:solidFill>
                <a:srgbClr val="663300"/>
              </a:solidFill>
              <a:latin typeface="DS Greece" pitchFamily="66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493713"/>
            <a:ext cx="3998912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G:\греция\309d4cd4108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642938"/>
            <a:ext cx="3844925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5795963" y="1125538"/>
            <a:ext cx="1906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r>
              <a:rPr lang="ru-RU" altLang="uk-UA" sz="3200" b="1">
                <a:solidFill>
                  <a:srgbClr val="663300"/>
                </a:solidFill>
                <a:latin typeface="DS Greece" pitchFamily="66" charset="-52"/>
              </a:rPr>
              <a:t>Деметра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0625" y="1643063"/>
            <a:ext cx="3643313" cy="4770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latin typeface="DS Greece" pitchFamily="66" charset="-52"/>
              </a:rPr>
              <a:t>-- </a:t>
            </a:r>
            <a:r>
              <a:rPr lang="ru-RU" sz="1600" i="1" dirty="0">
                <a:latin typeface="+mn-lt"/>
              </a:rPr>
              <a:t>великая богиня плодородия.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Её почитали боги на Олимпе и люди на земле.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Её властью колосились поля, покрывались листвой деревья и цвели луга.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Перед силой богини отступал голод и пряталась смерть.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Без Деметры  не знали бы люди, как выращивать хлеб и собирать урожай.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Деметра сурово наказывает тех, кто не почитает её необузданным аппетитом.</a:t>
            </a:r>
          </a:p>
          <a:p>
            <a:pPr>
              <a:defRPr/>
            </a:pPr>
            <a:endParaRPr lang="ru-RU" sz="3200" dirty="0">
              <a:latin typeface="DS Greece" pitchFamily="66" charset="-52"/>
            </a:endParaRPr>
          </a:p>
          <a:p>
            <a:pPr>
              <a:defRPr/>
            </a:pPr>
            <a:endParaRPr lang="ru-RU" sz="3200" dirty="0">
              <a:latin typeface="DS Greece" pitchFamily="66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G:\греция\309d4cd410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85750"/>
            <a:ext cx="3844925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DFB7"/>
              </a:clrFrom>
              <a:clrTo>
                <a:srgbClr val="F8DFB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3"/>
          <a:stretch>
            <a:fillRect/>
          </a:stretch>
        </p:blipFill>
        <p:spPr bwMode="auto">
          <a:xfrm>
            <a:off x="4859338" y="0"/>
            <a:ext cx="4284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928688" y="1643063"/>
            <a:ext cx="417512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i="1" dirty="0">
                <a:latin typeface="+mn-lt"/>
              </a:rPr>
              <a:t>      Из пены взошла Афродита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к светлым богам на Олимп.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 Красотою цветущей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всех поражает … —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это богиня Любви.</a:t>
            </a:r>
          </a:p>
          <a:p>
            <a:pPr>
              <a:defRPr/>
            </a:pPr>
            <a:endParaRPr lang="ru-RU" sz="1600" i="1" dirty="0">
              <a:latin typeface="+mn-lt"/>
            </a:endParaRPr>
          </a:p>
          <a:p>
            <a:pPr>
              <a:defRPr/>
            </a:pPr>
            <a:r>
              <a:rPr lang="ru-RU" sz="1600" i="1" dirty="0">
                <a:latin typeface="+mn-lt"/>
              </a:rPr>
              <a:t>      А любви все подвластно.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Если идет Афродита,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прекрасная, 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в пышных одеждах,</a:t>
            </a:r>
          </a:p>
          <a:p>
            <a:pPr>
              <a:defRPr/>
            </a:pPr>
            <a:r>
              <a:rPr lang="ru-RU" sz="1600" i="1" dirty="0">
                <a:latin typeface="+mn-lt"/>
              </a:rPr>
              <a:t>то  все   живое   ласкается  к   ней,   солнце   в   небе светит лучистей, цветы расцветают пышнее.</a:t>
            </a:r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1785938" y="857250"/>
            <a:ext cx="2276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r>
              <a:rPr lang="ru-RU" altLang="uk-UA" sz="3200" b="1">
                <a:solidFill>
                  <a:srgbClr val="663300"/>
                </a:solidFill>
                <a:latin typeface="DS Greece" pitchFamily="66" charset="-52"/>
              </a:rPr>
              <a:t>Афродита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1DAB1"/>
              </a:clrFrom>
              <a:clrTo>
                <a:srgbClr val="F1DAB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2254" r="1695" b="1128"/>
          <a:stretch>
            <a:fillRect/>
          </a:stretch>
        </p:blipFill>
        <p:spPr bwMode="auto">
          <a:xfrm>
            <a:off x="684213" y="333375"/>
            <a:ext cx="4030662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G:\греция\309d4cd4108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"/>
          <a:stretch>
            <a:fillRect/>
          </a:stretch>
        </p:blipFill>
        <p:spPr bwMode="auto">
          <a:xfrm>
            <a:off x="5072063" y="508000"/>
            <a:ext cx="3844925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6443663" y="1268413"/>
            <a:ext cx="1181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r>
              <a:rPr lang="ru-RU" altLang="uk-UA" sz="3200" b="1">
                <a:solidFill>
                  <a:srgbClr val="663300"/>
                </a:solidFill>
                <a:latin typeface="DS Greece" pitchFamily="66" charset="-52"/>
              </a:rPr>
              <a:t>Арес</a:t>
            </a:r>
          </a:p>
        </p:txBody>
      </p: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5435600" y="2060575"/>
            <a:ext cx="3357563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omkra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omkrat" pitchFamily="34" charset="0"/>
              </a:defRPr>
            </a:lvl9pPr>
          </a:lstStyle>
          <a:p>
            <a:pPr eaLnBrk="1" hangingPunct="1"/>
            <a:r>
              <a:rPr lang="en-US" altLang="uk-UA" sz="1600" i="1">
                <a:latin typeface="Arial" panose="020B0604020202020204" pitchFamily="34" charset="0"/>
              </a:rPr>
              <a:t>-- </a:t>
            </a:r>
            <a:r>
              <a:rPr lang="ru-RU" altLang="uk-UA" sz="1600" i="1">
                <a:latin typeface="Arial" panose="020B0604020202020204" pitchFamily="34" charset="0"/>
              </a:rPr>
              <a:t>бог жестоких, безрассудных войн.</a:t>
            </a:r>
          </a:p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   Губителем людей и разрушителем городов называют Ареса – коварного и вероломного бога  войны.</a:t>
            </a:r>
          </a:p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    Самая сладкая музыка для кровожадного  бога – звон оружия и стоны раненых. </a:t>
            </a:r>
          </a:p>
          <a:p>
            <a:pPr eaLnBrk="1" hangingPunct="1"/>
            <a:r>
              <a:rPr lang="ru-RU" altLang="uk-UA" sz="1600" i="1">
                <a:latin typeface="Arial" panose="020B0604020202020204" pitchFamily="34" charset="0"/>
              </a:rPr>
              <a:t> Самая лучшая картина – дым пожарищ, разрушенные и разграбленные дома.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1255</TotalTime>
  <Words>1142</Words>
  <Application>Microsoft Office PowerPoint</Application>
  <PresentationFormat>On-screen Show (4:3)</PresentationFormat>
  <Paragraphs>203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Domkrat</vt:lpstr>
      <vt:lpstr>Arial</vt:lpstr>
      <vt:lpstr>Franklin Gothic Medium</vt:lpstr>
      <vt:lpstr>Franklin Gothic Book</vt:lpstr>
      <vt:lpstr>Wingdings 2</vt:lpstr>
      <vt:lpstr>Calibri</vt:lpstr>
      <vt:lpstr>DS Greece</vt:lpstr>
      <vt:lpstr>Century Schoolbook</vt:lpstr>
      <vt:lpstr>Трек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Олимпийские боги</dc:title>
  <dc:creator>user</dc:creator>
  <cp:lastModifiedBy>Inna Manchak</cp:lastModifiedBy>
  <cp:revision>76</cp:revision>
  <dcterms:created xsi:type="dcterms:W3CDTF">2010-04-03T09:36:20Z</dcterms:created>
  <dcterms:modified xsi:type="dcterms:W3CDTF">2018-09-11T19:40:52Z</dcterms:modified>
</cp:coreProperties>
</file>