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9" r:id="rId2"/>
    <p:sldId id="295" r:id="rId3"/>
    <p:sldId id="258" r:id="rId4"/>
    <p:sldId id="259" r:id="rId5"/>
    <p:sldId id="270" r:id="rId6"/>
    <p:sldId id="271" r:id="rId7"/>
    <p:sldId id="292" r:id="rId8"/>
    <p:sldId id="282" r:id="rId9"/>
    <p:sldId id="260" r:id="rId10"/>
    <p:sldId id="294" r:id="rId11"/>
    <p:sldId id="281" r:id="rId12"/>
    <p:sldId id="293" r:id="rId13"/>
    <p:sldId id="267" r:id="rId14"/>
    <p:sldId id="261" r:id="rId15"/>
    <p:sldId id="287" r:id="rId16"/>
    <p:sldId id="288" r:id="rId17"/>
    <p:sldId id="274" r:id="rId18"/>
    <p:sldId id="275" r:id="rId19"/>
    <p:sldId id="272" r:id="rId20"/>
    <p:sldId id="263" r:id="rId21"/>
    <p:sldId id="278" r:id="rId22"/>
    <p:sldId id="285" r:id="rId23"/>
    <p:sldId id="279" r:id="rId24"/>
    <p:sldId id="280" r:id="rId25"/>
    <p:sldId id="264" r:id="rId26"/>
    <p:sldId id="26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3300"/>
    <a:srgbClr val="99CC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3" autoAdjust="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75660-8A02-4ECE-AF38-A92518605CE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5720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5837A-99AB-4F16-996E-865629ACDBA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9856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BA609-FFCF-4911-9BBA-B7CB8AE0F07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6093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522D2C5-E813-43AD-8F0D-8AA32190C3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40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D74E4-0B43-4E2A-8D1F-9CEFAB3AD2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6746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600A7-5312-476D-8135-FA5FE45C40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70019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6FE76-6038-420C-B4E4-6C7FFC691EF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7394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D119D-5B21-44B5-90DD-DC44FA4B0A1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849373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328CA-398A-4602-AA22-38D1A79004E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16559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600F3-710A-402F-B916-7882B5DBA21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2216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11693-9BF9-4A60-AAF2-ACF3869FEAB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7113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55720-2726-43AF-8D0B-EBCA061A3F3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6381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9FD5C242-55E5-4072-A95C-0ACF3A4C3C8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Ð°ÑÐ°Ñ Ð±ÑÐ»ÑÐ±Ð° ÐºÐ°ÑÑÐ¸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120680"/>
          </a:xfrm>
          <a:prstGeom prst="rect">
            <a:avLst/>
          </a:prstGeom>
          <a:noFill/>
          <a:effectLst>
            <a:glow rad="101600">
              <a:srgbClr val="0033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3552485" y="4616261"/>
            <a:ext cx="4153607" cy="1512168"/>
          </a:xfrm>
          <a:prstGeom prst="horizontalScroll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07904" y="4772181"/>
            <a:ext cx="4183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3300"/>
                </a:solidFill>
              </a:rPr>
              <a:t>Н.В.Гоголь</a:t>
            </a:r>
            <a:r>
              <a:rPr lang="ru-RU" b="1" dirty="0" smtClean="0">
                <a:solidFill>
                  <a:srgbClr val="0033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Повесть</a:t>
            </a:r>
            <a:endParaRPr lang="en-US" b="1" dirty="0" smtClean="0">
              <a:solidFill>
                <a:srgbClr val="003300"/>
              </a:solidFill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en-US" b="1" dirty="0" smtClean="0">
                <a:solidFill>
                  <a:srgbClr val="003300"/>
                </a:solidFill>
              </a:rPr>
              <a:t>“</a:t>
            </a:r>
            <a:r>
              <a:rPr lang="ru-RU" b="1" dirty="0" smtClean="0">
                <a:solidFill>
                  <a:srgbClr val="003300"/>
                </a:solidFill>
              </a:rPr>
              <a:t>Тарас Бульба</a:t>
            </a:r>
            <a:r>
              <a:rPr lang="en-US" b="1" dirty="0" smtClean="0">
                <a:solidFill>
                  <a:srgbClr val="003300"/>
                </a:solidFill>
              </a:rPr>
              <a:t>”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766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48672"/>
          </a:xfrm>
          <a:prstGeom prst="rect">
            <a:avLst/>
          </a:prstGeom>
          <a:ln>
            <a:noFill/>
          </a:ln>
          <a:effectLst>
            <a:glow rad="101600">
              <a:srgbClr val="FFFF66">
                <a:alpha val="6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7830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Картины Запорожской Сечи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.</a:t>
            </a:r>
            <a:r>
              <a:rPr lang="en-US" altLang="ru-RU" sz="3200" b="1" dirty="0" smtClean="0">
                <a:solidFill>
                  <a:srgbClr val="C00000"/>
                </a:solidFill>
              </a:rPr>
              <a:t/>
            </a:r>
            <a:br>
              <a:rPr lang="en-US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</a:rPr>
              <a:t>Героизм запорожцев.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 </a:t>
            </a:r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6" cy="4634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378748"/>
            <a:ext cx="7344816" cy="4807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7259" y="547751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</a:rPr>
              <a:t>Картины Запорожской Сечи.</a:t>
            </a:r>
            <a:r>
              <a:rPr lang="en-US" altLang="ru-RU" b="1" dirty="0">
                <a:solidFill>
                  <a:srgbClr val="C00000"/>
                </a:solidFill>
              </a:rPr>
              <a:t/>
            </a:r>
            <a:br>
              <a:rPr lang="en-US" altLang="ru-RU" b="1" dirty="0">
                <a:solidFill>
                  <a:srgbClr val="C00000"/>
                </a:solidFill>
              </a:rPr>
            </a:br>
            <a:r>
              <a:rPr lang="ru-RU" altLang="ru-RU" b="1" dirty="0">
                <a:solidFill>
                  <a:srgbClr val="C00000"/>
                </a:solidFill>
              </a:rPr>
              <a:t> Героизм запорожцев.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9381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Остап и </a:t>
            </a:r>
            <a:r>
              <a:rPr lang="ru-RU" altLang="ru-RU" sz="3200" b="1" dirty="0" err="1">
                <a:solidFill>
                  <a:srgbClr val="C00000"/>
                </a:solidFill>
              </a:rPr>
              <a:t>Андрий</a:t>
            </a:r>
            <a:r>
              <a:rPr lang="ru-RU" altLang="ru-RU" sz="32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2535" name="Picture 7" descr="150x150xgog4-150x1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0632" y="2954464"/>
            <a:ext cx="2951683" cy="34988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6" name="Picture 8" descr="150x150xgog5-150x1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44608" y="999032"/>
            <a:ext cx="2728639" cy="32857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 descr="ÐÐ°ÑÑÐ¸Ð½ÐºÐ¸ Ð¿Ð¾ Ð·Ð°Ð¿ÑÐ¾ÑÑ Ð¾ÑÑÐ°Ð¿ Ð¸ Ð°Ð½Ð´ÑÐ¸Ð¹ ÐºÐ°ÑÑÐ¸Ð½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55621"/>
            <a:ext cx="5184576" cy="4656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</a:rPr>
              <a:t>Характеристик</a:t>
            </a:r>
            <a:r>
              <a:rPr lang="ru-RU" altLang="ru-RU" sz="3200" b="1" dirty="0">
                <a:solidFill>
                  <a:srgbClr val="C00000"/>
                </a:solidFill>
              </a:rPr>
              <a:t>а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 Остапа </a:t>
            </a:r>
            <a:r>
              <a:rPr lang="ru-RU" altLang="ru-RU" sz="3200" b="1" dirty="0">
                <a:solidFill>
                  <a:srgbClr val="C00000"/>
                </a:solidFill>
              </a:rPr>
              <a:t>и </a:t>
            </a:r>
            <a:r>
              <a:rPr lang="ru-RU" altLang="ru-RU" sz="3200" b="1" dirty="0" err="1">
                <a:solidFill>
                  <a:srgbClr val="C00000"/>
                </a:solidFill>
              </a:rPr>
              <a:t>Андрия</a:t>
            </a:r>
            <a:r>
              <a:rPr lang="ru-RU" altLang="ru-RU" sz="32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1. Каково первое впечатление от Остапа и </a:t>
            </a:r>
            <a:r>
              <a:rPr lang="ru-RU" altLang="ru-RU" b="1" dirty="0" err="1">
                <a:solidFill>
                  <a:srgbClr val="C00000"/>
                </a:solidFill>
              </a:rPr>
              <a:t>Адррия</a:t>
            </a:r>
            <a:r>
              <a:rPr lang="ru-RU" altLang="ru-RU" b="1" dirty="0">
                <a:solidFill>
                  <a:srgbClr val="C00000"/>
                </a:solidFill>
              </a:rPr>
              <a:t>?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2. Чем отличались Остап и </a:t>
            </a:r>
            <a:r>
              <a:rPr lang="ru-RU" altLang="ru-RU" b="1" dirty="0" err="1">
                <a:solidFill>
                  <a:srgbClr val="C00000"/>
                </a:solidFill>
              </a:rPr>
              <a:t>Андрий</a:t>
            </a:r>
            <a:r>
              <a:rPr lang="ru-RU" altLang="ru-RU" b="1" dirty="0">
                <a:solidFill>
                  <a:srgbClr val="C00000"/>
                </a:solidFill>
              </a:rPr>
              <a:t> друг от друга в бурсе?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4038600" cy="4530725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3. Как вели себя Остап и </a:t>
            </a:r>
            <a:r>
              <a:rPr lang="ru-RU" altLang="ru-RU" b="1" dirty="0" err="1">
                <a:solidFill>
                  <a:srgbClr val="C00000"/>
                </a:solidFill>
              </a:rPr>
              <a:t>Андрий</a:t>
            </a:r>
            <a:r>
              <a:rPr lang="ru-RU" altLang="ru-RU" b="1" dirty="0">
                <a:solidFill>
                  <a:srgbClr val="C00000"/>
                </a:solidFill>
              </a:rPr>
              <a:t> в Запорожской Сечи и боевых походах?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4. Какова была смерть </a:t>
            </a:r>
            <a:r>
              <a:rPr lang="ru-RU" altLang="ru-RU" b="1" dirty="0" err="1">
                <a:solidFill>
                  <a:srgbClr val="C00000"/>
                </a:solidFill>
              </a:rPr>
              <a:t>Андрия</a:t>
            </a:r>
            <a:r>
              <a:rPr lang="ru-RU" altLang="ru-RU" b="1" dirty="0">
                <a:solidFill>
                  <a:srgbClr val="C00000"/>
                </a:solidFill>
              </a:rPr>
              <a:t>? Как погиб Остап?</a:t>
            </a:r>
          </a:p>
          <a:p>
            <a:pPr marL="533400" indent="-533400"/>
            <a:endParaRPr lang="ru-RU" alt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69" name="Group 5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90289699"/>
              </p:ext>
            </p:extLst>
          </p:nvPr>
        </p:nvGraphicFramePr>
        <p:xfrm>
          <a:off x="395536" y="548681"/>
          <a:ext cx="8229600" cy="5848714"/>
        </p:xfrm>
        <a:graphic>
          <a:graphicData uri="http://schemas.openxmlformats.org/drawingml/2006/table">
            <a:tbl>
              <a:tblPr/>
              <a:tblGrid>
                <a:gridCol w="4104456"/>
                <a:gridCol w="4125144"/>
              </a:tblGrid>
              <a:tr h="6849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Основные эпизоды повести.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Черты характера Остапа.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4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1. Приезд Остапа и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Андрия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в родной дом.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Внешне суров и сдержан, в душе отзывчив.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9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2. История их жизни в бурсе.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Ясный ум, сильная воля, честность, сдержанность, мужество.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8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3. Жизнь в Запорожской Сечи.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Мужество, рассудительность.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 Боевой поход.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Патриотизм, ненависть к врагу, героизм.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5. Последний день их жизни.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Мужественная, героическая гибель.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77" name="Group 4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90567787"/>
              </p:ext>
            </p:extLst>
          </p:nvPr>
        </p:nvGraphicFramePr>
        <p:xfrm>
          <a:off x="107504" y="404665"/>
          <a:ext cx="8928992" cy="6180274"/>
        </p:xfrm>
        <a:graphic>
          <a:graphicData uri="http://schemas.openxmlformats.org/drawingml/2006/table">
            <a:tbl>
              <a:tblPr/>
              <a:tblGrid>
                <a:gridCol w="4073508"/>
                <a:gridCol w="4855484"/>
              </a:tblGrid>
              <a:tr h="815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Основные эпизоды повести.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Черты характера Андрия.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 Приезд Остапа и Андрия в родной дом.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Чувствительный и нежный, но мало отзывчивый.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Безрассудная храбрость, хитрость, изворотливость, отсутствие настоящего мужества.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3. Жизнь в Запорожской Сечи.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Бесцельность жизни, легкомыслие.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 Боевой поход.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Предательство, хвастливость.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3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5. Последний день их жизни.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Позорная смерть.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Казнь Остапа</a:t>
            </a:r>
          </a:p>
        </p:txBody>
      </p:sp>
      <p:pic>
        <p:nvPicPr>
          <p:cNvPr id="43016" name="Picture 8" descr="%5BLI7RK_3-04%5D_%5BIL_04%5D-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867150" cy="4738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74638"/>
            <a:ext cx="8075240" cy="994122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</a:rPr>
              <a:t>Тарас над телом </a:t>
            </a:r>
            <a:r>
              <a:rPr lang="ru-RU" altLang="ru-RU" sz="4000" b="1" dirty="0" err="1">
                <a:solidFill>
                  <a:srgbClr val="C00000"/>
                </a:solidFill>
              </a:rPr>
              <a:t>Андрия</a:t>
            </a:r>
            <a:r>
              <a:rPr lang="ru-RU" altLang="ru-RU" sz="40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242" name="Picture 2" descr="ÐÐ°ÑÑÐ¸Ð½ÐºÐ¸ Ð¿Ð¾ Ð·Ð°Ð¿ÑÐ¾ÑÑ Ð¾ÑÑÐ°Ð¿ Ð¸ Ð°Ð½Ð´ÑÐ¸Ð¹ ÐºÐ°ÑÑÐ¸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4057650" cy="475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Тарас Бульба</a:t>
            </a:r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484784"/>
            <a:ext cx="3831855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048"/>
            <a:ext cx="9144000" cy="6212304"/>
          </a:xfrm>
          <a:prstGeom prst="rect">
            <a:avLst/>
          </a:prstGeom>
          <a:noFill/>
          <a:ln>
            <a:noFill/>
          </a:ln>
          <a:effectLst>
            <a:glow rad="101600">
              <a:srgbClr val="FFC00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3733800" cy="43368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glow rad="228600">
              <a:srgbClr val="FFFF66">
                <a:alpha val="40000"/>
              </a:srgb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266620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Характеристика Тараса.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7544" y="1268760"/>
            <a:ext cx="4038600" cy="442595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1. Прямота суровость и широта натуры.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2. Непреклонность и сила воли, переходящая порой в упрямство.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3. Любовь к широкой и вольной жизни, любовь к родной степи.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4. Чувство дружбы и товарищества, боевой опыт.</a:t>
            </a:r>
          </a:p>
          <a:p>
            <a:pPr marL="533400" indent="-533400">
              <a:lnSpc>
                <a:spcPct val="80000"/>
              </a:lnSpc>
            </a:pP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4008" y="1124744"/>
            <a:ext cx="4038600" cy="4568825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5. Глубокая вера в силу войска, воодушевленного идеей патриотизма.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6. Беззаветная храбрость и героизм.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7. Любовь к родине и ненависть к врагу – источник душевных сил Тараса.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8. Вера в правоту своего дела.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9. Вера в мощь русского народа и в его прекрасное будущее.</a:t>
            </a:r>
          </a:p>
          <a:p>
            <a:pPr marL="381000" indent="-381000">
              <a:lnSpc>
                <a:spcPct val="90000"/>
              </a:lnSpc>
            </a:pPr>
            <a:endParaRPr lang="ru-RU" alt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План рассказа о жизни Тараса.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340768"/>
            <a:ext cx="4038600" cy="4525963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1. Приезд сыновей.</a:t>
            </a:r>
          </a:p>
          <a:p>
            <a:pPr marL="533400" indent="-533400">
              <a:lnSpc>
                <a:spcPct val="9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2. Сборы в Запорожскую Сечь.</a:t>
            </a:r>
          </a:p>
          <a:p>
            <a:pPr marL="533400" indent="-533400">
              <a:lnSpc>
                <a:spcPct val="9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3. В степи.                                                                                                                                      </a:t>
            </a:r>
          </a:p>
          <a:p>
            <a:pPr marL="533400" indent="-533400">
              <a:lnSpc>
                <a:spcPct val="9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4. Запорожская Сечь.</a:t>
            </a:r>
          </a:p>
          <a:p>
            <a:pPr marL="533400" indent="-533400">
              <a:lnSpc>
                <a:spcPct val="9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5. Выборы нового кошевого и приготовление к походу</a:t>
            </a:r>
          </a:p>
          <a:p>
            <a:pPr marL="533400" indent="-533400">
              <a:lnSpc>
                <a:spcPct val="9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6.Тарас во главе казацкого войска под городом Дубно.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4008" y="1340768"/>
            <a:ext cx="4038600" cy="4525963"/>
          </a:xfrm>
        </p:spPr>
        <p:txBody>
          <a:bodyPr/>
          <a:lstStyle/>
          <a:p>
            <a:pPr marL="457200" indent="-457200"/>
            <a:r>
              <a:rPr lang="ru-RU" altLang="ru-RU" sz="2400" b="1" dirty="0">
                <a:solidFill>
                  <a:srgbClr val="C00000"/>
                </a:solidFill>
              </a:rPr>
              <a:t>7.Смерть </a:t>
            </a:r>
            <a:r>
              <a:rPr lang="ru-RU" altLang="ru-RU" sz="2400" b="1" dirty="0" err="1">
                <a:solidFill>
                  <a:srgbClr val="C00000"/>
                </a:solidFill>
              </a:rPr>
              <a:t>Андрия</a:t>
            </a:r>
            <a:r>
              <a:rPr lang="ru-RU" altLang="ru-RU" sz="2400" b="1" dirty="0">
                <a:solidFill>
                  <a:srgbClr val="C00000"/>
                </a:solidFill>
              </a:rPr>
              <a:t>.</a:t>
            </a:r>
          </a:p>
          <a:p>
            <a:pPr marL="457200" indent="-457200"/>
            <a:r>
              <a:rPr lang="ru-RU" altLang="ru-RU" sz="2400" b="1" dirty="0">
                <a:solidFill>
                  <a:srgbClr val="C00000"/>
                </a:solidFill>
              </a:rPr>
              <a:t>8.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Варшава.</a:t>
            </a:r>
            <a:endParaRPr lang="ru-RU" altLang="ru-RU" sz="2400" b="1" dirty="0">
              <a:solidFill>
                <a:srgbClr val="C00000"/>
              </a:solidFill>
            </a:endParaRPr>
          </a:p>
          <a:p>
            <a:pPr marL="457200" indent="-457200"/>
            <a:r>
              <a:rPr lang="ru-RU" altLang="ru-RU" sz="2400" b="1" dirty="0">
                <a:solidFill>
                  <a:srgbClr val="C00000"/>
                </a:solidFill>
              </a:rPr>
              <a:t>9. У дверей тюремного подземелья.</a:t>
            </a:r>
          </a:p>
          <a:p>
            <a:pPr marL="457200" indent="-457200"/>
            <a:r>
              <a:rPr lang="ru-RU" altLang="ru-RU" sz="2400" b="1" dirty="0">
                <a:solidFill>
                  <a:srgbClr val="C00000"/>
                </a:solidFill>
              </a:rPr>
              <a:t>10.  На месте казни Остапа.</a:t>
            </a:r>
          </a:p>
          <a:p>
            <a:pPr marL="457200" indent="-457200"/>
            <a:r>
              <a:rPr lang="ru-RU" altLang="ru-RU" sz="2400" b="1" dirty="0">
                <a:solidFill>
                  <a:srgbClr val="C00000"/>
                </a:solidFill>
              </a:rPr>
              <a:t> 11. Месть Тараса.</a:t>
            </a:r>
          </a:p>
          <a:p>
            <a:pPr marL="457200" indent="-457200"/>
            <a:r>
              <a:rPr lang="ru-RU" altLang="ru-RU" sz="2400" b="1" dirty="0">
                <a:solidFill>
                  <a:srgbClr val="C00000"/>
                </a:solidFill>
              </a:rPr>
              <a:t>12. Героическая смерть Тараса.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</a:rPr>
              <a:t>Тарас и его сыновья в степи.</a:t>
            </a:r>
          </a:p>
        </p:txBody>
      </p:sp>
      <p:pic>
        <p:nvPicPr>
          <p:cNvPr id="112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391400" cy="5067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Горе Тараса.</a:t>
            </a:r>
          </a:p>
        </p:txBody>
      </p:sp>
      <p:pic>
        <p:nvPicPr>
          <p:cNvPr id="49161" name="Picture 9" descr="%5BLI7RK_3-04%5D_%5BIL_01%5D-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800475" cy="4956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Гибель Тараса.</a:t>
            </a:r>
          </a:p>
        </p:txBody>
      </p:sp>
      <p:pic>
        <p:nvPicPr>
          <p:cNvPr id="50185" name="Picture 9" descr="173043-6c50faf814c524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1700213"/>
            <a:ext cx="3313113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Идейное содержание повести.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1. Какие картины рисуются в повести?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2. Почему повесть волнует нас?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3. Как назвал Белинский повесть Гоголя?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4. Каким чувством проникнута повесть?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5. Какое чувство возбуждает у русского народа?</a:t>
            </a:r>
          </a:p>
          <a:p>
            <a:pPr marL="609600" indent="-609600"/>
            <a:endParaRPr lang="ru-RU" alt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Язык повести.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1. Что говорил Белинский о мастерстве Гоголя?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2. В чем заключаются выразительность и меткость гоголевских эпитетов и сравнений?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3. Приведите примеры взволнованности речи, риторических вопросов и восклицаний.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ru-RU" altLang="ru-RU" sz="3200" b="1">
                <a:solidFill>
                  <a:srgbClr val="C00000"/>
                </a:solidFill>
              </a:rPr>
              <a:t>План повести.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7544" y="1196752"/>
            <a:ext cx="4038600" cy="45688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1. </a:t>
            </a:r>
            <a:r>
              <a:rPr lang="ru-RU" altLang="ru-RU" sz="2400" b="1" dirty="0">
                <a:solidFill>
                  <a:srgbClr val="C00000"/>
                </a:solidFill>
              </a:rPr>
              <a:t>Встреча Тарасом сыновей. Их отъезд из родного дома.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2. Казаки в степи. Приезд в Запорожскую Сечь.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3. Жизнь  в Запорожской Сечи. Подготовка к походу.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4. В боевом походе. Осада Дубно.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5. Побег </a:t>
            </a:r>
            <a:r>
              <a:rPr lang="ru-RU" altLang="ru-RU" sz="2400" b="1" dirty="0" err="1">
                <a:solidFill>
                  <a:srgbClr val="C00000"/>
                </a:solidFill>
              </a:rPr>
              <a:t>Андрия</a:t>
            </a:r>
            <a:r>
              <a:rPr lang="ru-RU" altLang="ru-RU" sz="2400" b="1" dirty="0">
                <a:solidFill>
                  <a:srgbClr val="C00000"/>
                </a:solidFill>
              </a:rPr>
              <a:t> из казахского стана. Его измена родине.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6. Бой под Дубно.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16016" y="980728"/>
            <a:ext cx="4038600" cy="46418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7. Запорожцы в погоне за татарами.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8. Второй бой под Дубно. Убийство изменника </a:t>
            </a:r>
            <a:r>
              <a:rPr lang="ru-RU" altLang="ru-RU" sz="2400" b="1" dirty="0" err="1">
                <a:solidFill>
                  <a:srgbClr val="C00000"/>
                </a:solidFill>
              </a:rPr>
              <a:t>Андрия</a:t>
            </a:r>
            <a:r>
              <a:rPr lang="ru-RU" altLang="ru-RU" sz="2400" b="1" dirty="0">
                <a:solidFill>
                  <a:srgbClr val="C00000"/>
                </a:solidFill>
              </a:rPr>
              <a:t>. Пленение Остапа и ранение Тараса.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9. Болезнь Тараса. Его выздоровление и отъезд в Варшаву.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10. Тарас в Варшаве. Его неудавшаяся попытка посетить сына. Казнь Остапа.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11. Месть Тараса за казненного сына. Смерть Тараса.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686800" cy="1143000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Картины украинской природы и быта в ней.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1. Какое время дня степи описано?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2. Какой вид имела степь?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3. Какие краски использованы Гоголем для описания степи?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4. Какими звуками была наполнена степь днем?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5. Как переменялась степь с наступлением вечера?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6.Каково вечернее небо над степью?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7.Что говориться о запахах, наполняющих степь вечером?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8.Как изменялась степь ночью?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Картины украинской природы. </a:t>
            </a:r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83039" cy="4635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Картины украинской природы.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4211638" y="2060575"/>
            <a:ext cx="142875" cy="142875"/>
          </a:xfrm>
        </p:spPr>
        <p:txBody>
          <a:bodyPr/>
          <a:lstStyle/>
          <a:p>
            <a:pPr lvl="4">
              <a:lnSpc>
                <a:spcPct val="80000"/>
              </a:lnSpc>
            </a:pPr>
            <a:endParaRPr lang="ru-RU" altLang="ru-RU" sz="800" dirty="0"/>
          </a:p>
        </p:txBody>
      </p:sp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143750" cy="4714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7" name="Picture 13" descr="ÐÐ°ÑÑÐ¸Ð½ÐºÐ¸ Ð¿Ð¾ Ð·Ð°Ð¿ÑÐ¾ÑÑ ÑÐºÑÐ°Ð¸Ð½ÑÐºÐ°Ñ ÑÑÐµÐ¿Ñ Ð½Ð° ÐºÐ°ÑÑÐ¸Ð½Ð°Ñ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01" y="1124744"/>
            <a:ext cx="6847805" cy="5162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46513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</a:rPr>
              <a:t>Картины украинской природы.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422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</a:rPr>
              <a:t>Встреча Тарасом сыновей.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2133600"/>
            <a:ext cx="6192838" cy="3600450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53253" name="Picture 5" descr="721038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8387" y="1412776"/>
            <a:ext cx="6911975" cy="4667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Картины Запорожской Сечи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.</a:t>
            </a:r>
            <a:r>
              <a:rPr lang="en-US" altLang="ru-RU" sz="3200" b="1" dirty="0" smtClean="0">
                <a:solidFill>
                  <a:srgbClr val="C00000"/>
                </a:solidFill>
              </a:rPr>
              <a:t/>
            </a:r>
            <a:br>
              <a:rPr lang="en-US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</a:rPr>
              <a:t>Героизм запорожцев.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528" y="1556792"/>
            <a:ext cx="4038600" cy="4525963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1. Каково первое впечатление от Запорожской Сечи?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2. Чем объясняется бесшабашная удаль запорожцев в мирном быту?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 altLang="ru-RU" sz="2500" b="1" dirty="0">
                <a:solidFill>
                  <a:srgbClr val="C00000"/>
                </a:solidFill>
              </a:rPr>
              <a:t>3. </a:t>
            </a:r>
            <a:r>
              <a:rPr lang="ru-RU" altLang="ru-RU" sz="2400" b="1" dirty="0">
                <a:solidFill>
                  <a:srgbClr val="C00000"/>
                </a:solidFill>
              </a:rPr>
              <a:t>Как изменяются казаки в условиях боевой жизни?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4. Приведите примеры героизма Балабана, Степана, </a:t>
            </a:r>
            <a:r>
              <a:rPr lang="ru-RU" altLang="ru-RU" sz="2400" b="1" dirty="0" err="1">
                <a:solidFill>
                  <a:srgbClr val="C00000"/>
                </a:solidFill>
              </a:rPr>
              <a:t>Гуски</a:t>
            </a:r>
            <a:r>
              <a:rPr lang="ru-RU" altLang="ru-RU" sz="2400" b="1" dirty="0">
                <a:solidFill>
                  <a:srgbClr val="C00000"/>
                </a:solidFill>
              </a:rPr>
              <a:t>, </a:t>
            </a:r>
            <a:r>
              <a:rPr lang="ru-RU" altLang="ru-RU" sz="2400" b="1" dirty="0" err="1">
                <a:solidFill>
                  <a:srgbClr val="C00000"/>
                </a:solidFill>
              </a:rPr>
              <a:t>Кукубенко</a:t>
            </a:r>
            <a:r>
              <a:rPr lang="ru-RU" altLang="ru-RU" sz="2400" b="1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лый фон с желтой каймой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белый фон с желтой каймой</Template>
  <TotalTime>436</TotalTime>
  <Words>777</Words>
  <Application>Microsoft Office PowerPoint</Application>
  <PresentationFormat>On-screen Show (4:3)</PresentationFormat>
  <Paragraphs>106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Verdana</vt:lpstr>
      <vt:lpstr>Wingdings</vt:lpstr>
      <vt:lpstr>белый фон с желтой каймой</vt:lpstr>
      <vt:lpstr>PowerPoint Presentation</vt:lpstr>
      <vt:lpstr>PowerPoint Presentation</vt:lpstr>
      <vt:lpstr>План повести.</vt:lpstr>
      <vt:lpstr>Картины украинской природы и быта в ней.</vt:lpstr>
      <vt:lpstr>Картины украинской природы. </vt:lpstr>
      <vt:lpstr>Картины украинской природы.</vt:lpstr>
      <vt:lpstr>PowerPoint Presentation</vt:lpstr>
      <vt:lpstr>Встреча Тарасом сыновей.</vt:lpstr>
      <vt:lpstr>Картины Запорожской Сечи.  Героизм запорожцев.</vt:lpstr>
      <vt:lpstr>PowerPoint Presentation</vt:lpstr>
      <vt:lpstr>Картины Запорожской Сечи.  Героизм запорожцев.</vt:lpstr>
      <vt:lpstr>PowerPoint Presentation</vt:lpstr>
      <vt:lpstr>Остап и Андрий.</vt:lpstr>
      <vt:lpstr>Характеристика Остапа и Андрия.</vt:lpstr>
      <vt:lpstr>PowerPoint Presentation</vt:lpstr>
      <vt:lpstr>PowerPoint Presentation</vt:lpstr>
      <vt:lpstr>Казнь Остапа</vt:lpstr>
      <vt:lpstr>Тарас над телом Андрия.</vt:lpstr>
      <vt:lpstr>Тарас Бульба</vt:lpstr>
      <vt:lpstr>Характеристика Тараса.</vt:lpstr>
      <vt:lpstr>План рассказа о жизни Тараса.</vt:lpstr>
      <vt:lpstr>Тарас и его сыновья в степи.</vt:lpstr>
      <vt:lpstr>Горе Тараса.</vt:lpstr>
      <vt:lpstr>Гибель Тараса.</vt:lpstr>
      <vt:lpstr>Идейное содержание повести.</vt:lpstr>
      <vt:lpstr>Язык повести.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Повесть Гоголя «Тарас Бульба»</dc:title>
  <dc:creator>t60</dc:creator>
  <cp:lastModifiedBy>pptforschool.ru</cp:lastModifiedBy>
  <cp:revision>27</cp:revision>
  <dcterms:created xsi:type="dcterms:W3CDTF">2014-01-21T12:43:23Z</dcterms:created>
  <dcterms:modified xsi:type="dcterms:W3CDTF">2018-03-27T09:14:22Z</dcterms:modified>
</cp:coreProperties>
</file>