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71" r:id="rId8"/>
    <p:sldId id="269" r:id="rId9"/>
    <p:sldId id="270" r:id="rId10"/>
    <p:sldId id="264" r:id="rId11"/>
    <p:sldId id="265" r:id="rId12"/>
    <p:sldId id="266" r:id="rId13"/>
    <p:sldId id="257" r:id="rId14"/>
    <p:sldId id="267" r:id="rId15"/>
    <p:sldId id="272" r:id="rId16"/>
    <p:sldId id="260" r:id="rId17"/>
    <p:sldId id="274" r:id="rId18"/>
    <p:sldId id="273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71ADD-1A1B-4C18-A9F0-228CF77CE07D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C57BE4-262E-418F-B026-C4D118AA6F17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26399A82-047C-4FCA-9613-F2F623798180}" type="parTrans" cxnId="{0598ABF7-4EB6-4067-A6B7-9562A65535F8}">
      <dgm:prSet/>
      <dgm:spPr/>
      <dgm:t>
        <a:bodyPr/>
        <a:lstStyle/>
        <a:p>
          <a:endParaRPr lang="ru-RU"/>
        </a:p>
      </dgm:t>
    </dgm:pt>
    <dgm:pt modelId="{03EA3271-F73E-4390-A8F9-B91D2B7143EC}" type="sibTrans" cxnId="{0598ABF7-4EB6-4067-A6B7-9562A65535F8}">
      <dgm:prSet/>
      <dgm:spPr/>
      <dgm:t>
        <a:bodyPr/>
        <a:lstStyle/>
        <a:p>
          <a:endParaRPr lang="ru-RU"/>
        </a:p>
      </dgm:t>
    </dgm:pt>
    <dgm:pt modelId="{B59E56B6-7BCA-4F07-B4EE-369588AC5C60}">
      <dgm:prSet phldrT="[Текст]"/>
      <dgm:spPr/>
      <dgm:t>
        <a:bodyPr/>
        <a:lstStyle/>
        <a:p>
          <a:r>
            <a:rPr lang="ru-RU" dirty="0" smtClean="0"/>
            <a:t>Дуэль начиналась с </a:t>
          </a:r>
          <a:r>
            <a:rPr lang="ru-RU" b="1" i="1" dirty="0" smtClean="0">
              <a:solidFill>
                <a:srgbClr val="C00000"/>
              </a:solidFill>
            </a:rPr>
            <a:t>вызова</a:t>
          </a:r>
          <a:endParaRPr lang="ru-RU" b="1" i="1" dirty="0">
            <a:solidFill>
              <a:srgbClr val="C00000"/>
            </a:solidFill>
          </a:endParaRPr>
        </a:p>
      </dgm:t>
    </dgm:pt>
    <dgm:pt modelId="{5CDA0A4E-978D-4E72-8F11-4F5C52C3A799}" type="parTrans" cxnId="{789DC803-5F44-4889-B36B-B94B5D5D388F}">
      <dgm:prSet/>
      <dgm:spPr/>
      <dgm:t>
        <a:bodyPr/>
        <a:lstStyle/>
        <a:p>
          <a:endParaRPr lang="ru-RU"/>
        </a:p>
      </dgm:t>
    </dgm:pt>
    <dgm:pt modelId="{32AD9CA2-FDC1-4934-A888-590E45ACA0FF}" type="sibTrans" cxnId="{789DC803-5F44-4889-B36B-B94B5D5D388F}">
      <dgm:prSet/>
      <dgm:spPr/>
      <dgm:t>
        <a:bodyPr/>
        <a:lstStyle/>
        <a:p>
          <a:endParaRPr lang="ru-RU"/>
        </a:p>
      </dgm:t>
    </dgm:pt>
    <dgm:pt modelId="{6F122C12-8726-48EC-84E5-5BE3D76B2F0C}" type="pres">
      <dgm:prSet presAssocID="{0B471ADD-1A1B-4C18-A9F0-228CF77CE07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567967-7A5C-4117-B4A5-FC5ADF912390}" type="pres">
      <dgm:prSet presAssocID="{F0C57BE4-262E-418F-B026-C4D118AA6F17}" presName="linNode" presStyleCnt="0"/>
      <dgm:spPr/>
    </dgm:pt>
    <dgm:pt modelId="{3BA90B15-E30E-411B-9651-8950C62AF453}" type="pres">
      <dgm:prSet presAssocID="{F0C57BE4-262E-418F-B026-C4D118AA6F17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9447C-2919-46F7-920A-462865A3D007}" type="pres">
      <dgm:prSet presAssocID="{F0C57BE4-262E-418F-B026-C4D118AA6F17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30BEA8-0436-47F2-BE83-54AF30507E87}" type="presOf" srcId="{B59E56B6-7BCA-4F07-B4EE-369588AC5C60}" destId="{77B9447C-2919-46F7-920A-462865A3D007}" srcOrd="0" destOrd="0" presId="urn:microsoft.com/office/officeart/2005/8/layout/vList6"/>
    <dgm:cxn modelId="{F80DF57D-84B6-45AF-9CFC-FC7FB6C3141E}" type="presOf" srcId="{0B471ADD-1A1B-4C18-A9F0-228CF77CE07D}" destId="{6F122C12-8726-48EC-84E5-5BE3D76B2F0C}" srcOrd="0" destOrd="0" presId="urn:microsoft.com/office/officeart/2005/8/layout/vList6"/>
    <dgm:cxn modelId="{0598ABF7-4EB6-4067-A6B7-9562A65535F8}" srcId="{0B471ADD-1A1B-4C18-A9F0-228CF77CE07D}" destId="{F0C57BE4-262E-418F-B026-C4D118AA6F17}" srcOrd="0" destOrd="0" parTransId="{26399A82-047C-4FCA-9613-F2F623798180}" sibTransId="{03EA3271-F73E-4390-A8F9-B91D2B7143EC}"/>
    <dgm:cxn modelId="{DA9433AC-9E95-420C-99C5-5FF552CF7645}" type="presOf" srcId="{F0C57BE4-262E-418F-B026-C4D118AA6F17}" destId="{3BA90B15-E30E-411B-9651-8950C62AF453}" srcOrd="0" destOrd="0" presId="urn:microsoft.com/office/officeart/2005/8/layout/vList6"/>
    <dgm:cxn modelId="{789DC803-5F44-4889-B36B-B94B5D5D388F}" srcId="{F0C57BE4-262E-418F-B026-C4D118AA6F17}" destId="{B59E56B6-7BCA-4F07-B4EE-369588AC5C60}" srcOrd="0" destOrd="0" parTransId="{5CDA0A4E-978D-4E72-8F11-4F5C52C3A799}" sibTransId="{32AD9CA2-FDC1-4934-A888-590E45ACA0FF}"/>
    <dgm:cxn modelId="{6F113FFB-2DD7-4B7F-956E-37C4FA12CE99}" type="presParOf" srcId="{6F122C12-8726-48EC-84E5-5BE3D76B2F0C}" destId="{11567967-7A5C-4117-B4A5-FC5ADF912390}" srcOrd="0" destOrd="0" presId="urn:microsoft.com/office/officeart/2005/8/layout/vList6"/>
    <dgm:cxn modelId="{79736008-8385-482B-AE2A-AC4D6409B518}" type="presParOf" srcId="{11567967-7A5C-4117-B4A5-FC5ADF912390}" destId="{3BA90B15-E30E-411B-9651-8950C62AF453}" srcOrd="0" destOrd="0" presId="urn:microsoft.com/office/officeart/2005/8/layout/vList6"/>
    <dgm:cxn modelId="{DD236E3E-1DA9-468A-B222-B72550A51D7E}" type="presParOf" srcId="{11567967-7A5C-4117-B4A5-FC5ADF912390}" destId="{77B9447C-2919-46F7-920A-462865A3D00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E5C704-4D8A-4E31-88F6-FD1B0A60FB2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E2C281-818D-4EE6-89A2-667B74654B49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7A21F695-8B0F-4F4D-93B9-F2C98B53C2C0}" type="parTrans" cxnId="{0B2DEA96-757D-4E97-8AFB-8D8FB88BBAA1}">
      <dgm:prSet/>
      <dgm:spPr/>
      <dgm:t>
        <a:bodyPr/>
        <a:lstStyle/>
        <a:p>
          <a:endParaRPr lang="ru-RU"/>
        </a:p>
      </dgm:t>
    </dgm:pt>
    <dgm:pt modelId="{AEED9502-3B72-4915-AB69-2CFCE9068416}" type="sibTrans" cxnId="{0B2DEA96-757D-4E97-8AFB-8D8FB88BBAA1}">
      <dgm:prSet/>
      <dgm:spPr/>
      <dgm:t>
        <a:bodyPr/>
        <a:lstStyle/>
        <a:p>
          <a:endParaRPr lang="ru-RU"/>
        </a:p>
      </dgm:t>
    </dgm:pt>
    <dgm:pt modelId="{5D046291-227C-49F1-8414-7BC597895186}">
      <dgm:prSet phldrT="[Текст]" custT="1"/>
      <dgm:spPr/>
      <dgm:t>
        <a:bodyPr/>
        <a:lstStyle/>
        <a:p>
          <a:r>
            <a:rPr lang="ru-RU" sz="2100" dirty="0" smtClean="0"/>
            <a:t>Ему предшествовало столкновение, в результате которого оскорблённая сторона требовала удовлетворения </a:t>
          </a:r>
          <a:r>
            <a:rPr lang="ru-RU" sz="2400" b="1" i="1" dirty="0" smtClean="0">
              <a:solidFill>
                <a:srgbClr val="C00000"/>
              </a:solidFill>
            </a:rPr>
            <a:t>(сатисфакции)</a:t>
          </a:r>
          <a:endParaRPr lang="ru-RU" sz="2100" b="1" i="1" dirty="0">
            <a:solidFill>
              <a:srgbClr val="C00000"/>
            </a:solidFill>
          </a:endParaRPr>
        </a:p>
      </dgm:t>
    </dgm:pt>
    <dgm:pt modelId="{9AA7BA40-133F-4E79-B27D-08696DF9FA5B}" type="parTrans" cxnId="{606BDC4F-CFBC-4F1F-B284-D4F6E1E0B125}">
      <dgm:prSet/>
      <dgm:spPr/>
      <dgm:t>
        <a:bodyPr/>
        <a:lstStyle/>
        <a:p>
          <a:endParaRPr lang="ru-RU"/>
        </a:p>
      </dgm:t>
    </dgm:pt>
    <dgm:pt modelId="{F571AB70-F2D3-447C-9F4F-712D7D1AC74A}" type="sibTrans" cxnId="{606BDC4F-CFBC-4F1F-B284-D4F6E1E0B125}">
      <dgm:prSet/>
      <dgm:spPr/>
      <dgm:t>
        <a:bodyPr/>
        <a:lstStyle/>
        <a:p>
          <a:endParaRPr lang="ru-RU"/>
        </a:p>
      </dgm:t>
    </dgm:pt>
    <dgm:pt modelId="{9798C203-1C27-470A-B5CC-04AD46024B7A}">
      <dgm:prSet phldrT="[Текст]" custT="1"/>
      <dgm:spPr/>
      <dgm:t>
        <a:bodyPr/>
        <a:lstStyle/>
        <a:p>
          <a:r>
            <a:rPr lang="ru-RU" sz="2100" b="0" dirty="0" smtClean="0">
              <a:solidFill>
                <a:schemeClr val="tx2">
                  <a:lumMod val="50000"/>
                </a:schemeClr>
              </a:solidFill>
            </a:rPr>
            <a:t>С этого момента противники не должны были общаться это брали на себя их представители - </a:t>
          </a:r>
          <a:r>
            <a:rPr lang="ru-RU" sz="2400" b="1" i="1" dirty="0" smtClean="0">
              <a:solidFill>
                <a:srgbClr val="C00000"/>
              </a:solidFill>
            </a:rPr>
            <a:t>секунданты</a:t>
          </a:r>
          <a:endParaRPr lang="ru-RU" sz="2400" b="1" i="1" dirty="0">
            <a:solidFill>
              <a:srgbClr val="C00000"/>
            </a:solidFill>
          </a:endParaRPr>
        </a:p>
      </dgm:t>
    </dgm:pt>
    <dgm:pt modelId="{16ECD4F6-4CDF-43A8-8358-3770E0AC0F5A}" type="parTrans" cxnId="{066CA52D-5A1B-4743-AA12-466B471FC08D}">
      <dgm:prSet/>
      <dgm:spPr/>
      <dgm:t>
        <a:bodyPr/>
        <a:lstStyle/>
        <a:p>
          <a:endParaRPr lang="ru-RU"/>
        </a:p>
      </dgm:t>
    </dgm:pt>
    <dgm:pt modelId="{3C85D250-0313-4836-B679-EA6C00FB17C5}" type="sibTrans" cxnId="{066CA52D-5A1B-4743-AA12-466B471FC08D}">
      <dgm:prSet/>
      <dgm:spPr/>
      <dgm:t>
        <a:bodyPr/>
        <a:lstStyle/>
        <a:p>
          <a:endParaRPr lang="ru-RU"/>
        </a:p>
      </dgm:t>
    </dgm:pt>
    <dgm:pt modelId="{88E179EE-96B7-4777-9B4E-C06C6554634E}" type="pres">
      <dgm:prSet presAssocID="{DBE5C704-4D8A-4E31-88F6-FD1B0A60FB2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BE0292-7085-42D9-ABA1-79A743F0CFDE}" type="pres">
      <dgm:prSet presAssocID="{02E2C281-818D-4EE6-89A2-667B74654B49}" presName="linNode" presStyleCnt="0"/>
      <dgm:spPr/>
    </dgm:pt>
    <dgm:pt modelId="{017906FB-AACF-452C-AD0F-799841BFB038}" type="pres">
      <dgm:prSet presAssocID="{02E2C281-818D-4EE6-89A2-667B74654B49}" presName="parentShp" presStyleLbl="node1" presStyleIdx="0" presStyleCnt="1" custScaleX="67793" custLinFactNeighborX="-4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10DEB-EC21-4C82-B03E-A2A4BEE87093}" type="pres">
      <dgm:prSet presAssocID="{02E2C281-818D-4EE6-89A2-667B74654B49}" presName="childShp" presStyleLbl="bgAccFollowNode1" presStyleIdx="0" presStyleCnt="1" custScaleX="113773" custScaleY="100098" custLinFactNeighborX="-3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7AD8CF-01E5-4A5B-A4A9-2B527EDF9972}" type="presOf" srcId="{DBE5C704-4D8A-4E31-88F6-FD1B0A60FB23}" destId="{88E179EE-96B7-4777-9B4E-C06C6554634E}" srcOrd="0" destOrd="0" presId="urn:microsoft.com/office/officeart/2005/8/layout/vList6"/>
    <dgm:cxn modelId="{77766A53-30C5-4963-93BB-24E9C58452E5}" type="presOf" srcId="{5D046291-227C-49F1-8414-7BC597895186}" destId="{EC010DEB-EC21-4C82-B03E-A2A4BEE87093}" srcOrd="0" destOrd="0" presId="urn:microsoft.com/office/officeart/2005/8/layout/vList6"/>
    <dgm:cxn modelId="{BC2375C8-74D1-4B3B-B4B9-61727EFD64BF}" type="presOf" srcId="{02E2C281-818D-4EE6-89A2-667B74654B49}" destId="{017906FB-AACF-452C-AD0F-799841BFB038}" srcOrd="0" destOrd="0" presId="urn:microsoft.com/office/officeart/2005/8/layout/vList6"/>
    <dgm:cxn modelId="{606BDC4F-CFBC-4F1F-B284-D4F6E1E0B125}" srcId="{02E2C281-818D-4EE6-89A2-667B74654B49}" destId="{5D046291-227C-49F1-8414-7BC597895186}" srcOrd="0" destOrd="0" parTransId="{9AA7BA40-133F-4E79-B27D-08696DF9FA5B}" sibTransId="{F571AB70-F2D3-447C-9F4F-712D7D1AC74A}"/>
    <dgm:cxn modelId="{F40B36EB-9B50-4795-836E-EC61C71C339C}" type="presOf" srcId="{9798C203-1C27-470A-B5CC-04AD46024B7A}" destId="{EC010DEB-EC21-4C82-B03E-A2A4BEE87093}" srcOrd="0" destOrd="1" presId="urn:microsoft.com/office/officeart/2005/8/layout/vList6"/>
    <dgm:cxn modelId="{066CA52D-5A1B-4743-AA12-466B471FC08D}" srcId="{02E2C281-818D-4EE6-89A2-667B74654B49}" destId="{9798C203-1C27-470A-B5CC-04AD46024B7A}" srcOrd="1" destOrd="0" parTransId="{16ECD4F6-4CDF-43A8-8358-3770E0AC0F5A}" sibTransId="{3C85D250-0313-4836-B679-EA6C00FB17C5}"/>
    <dgm:cxn modelId="{0B2DEA96-757D-4E97-8AFB-8D8FB88BBAA1}" srcId="{DBE5C704-4D8A-4E31-88F6-FD1B0A60FB23}" destId="{02E2C281-818D-4EE6-89A2-667B74654B49}" srcOrd="0" destOrd="0" parTransId="{7A21F695-8B0F-4F4D-93B9-F2C98B53C2C0}" sibTransId="{AEED9502-3B72-4915-AB69-2CFCE9068416}"/>
    <dgm:cxn modelId="{DAC1A5AC-4EE2-43F5-9C8E-99C9E08B4C1E}" type="presParOf" srcId="{88E179EE-96B7-4777-9B4E-C06C6554634E}" destId="{E7BE0292-7085-42D9-ABA1-79A743F0CFDE}" srcOrd="0" destOrd="0" presId="urn:microsoft.com/office/officeart/2005/8/layout/vList6"/>
    <dgm:cxn modelId="{F4049112-3696-4833-BBF4-993CA4CAD60B}" type="presParOf" srcId="{E7BE0292-7085-42D9-ABA1-79A743F0CFDE}" destId="{017906FB-AACF-452C-AD0F-799841BFB038}" srcOrd="0" destOrd="0" presId="urn:microsoft.com/office/officeart/2005/8/layout/vList6"/>
    <dgm:cxn modelId="{E7618CCC-DC74-4E87-BDC9-630491DF194E}" type="presParOf" srcId="{E7BE0292-7085-42D9-ABA1-79A743F0CFDE}" destId="{EC010DEB-EC21-4C82-B03E-A2A4BEE8709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9447C-2919-46F7-920A-462865A3D007}">
      <dsp:nvSpPr>
        <dsp:cNvPr id="0" name=""/>
        <dsp:cNvSpPr/>
      </dsp:nvSpPr>
      <dsp:spPr>
        <a:xfrm>
          <a:off x="1914538" y="0"/>
          <a:ext cx="2871807" cy="150019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Дуэль начиналась с </a:t>
          </a:r>
          <a:r>
            <a:rPr lang="ru-RU" sz="2600" b="1" i="1" kern="1200" dirty="0" smtClean="0">
              <a:solidFill>
                <a:srgbClr val="C00000"/>
              </a:solidFill>
            </a:rPr>
            <a:t>вызова</a:t>
          </a:r>
          <a:endParaRPr lang="ru-RU" sz="2600" b="1" i="1" kern="1200" dirty="0">
            <a:solidFill>
              <a:srgbClr val="C00000"/>
            </a:solidFill>
          </a:endParaRPr>
        </a:p>
      </dsp:txBody>
      <dsp:txXfrm>
        <a:off x="1914538" y="187525"/>
        <a:ext cx="2309233" cy="1125148"/>
      </dsp:txXfrm>
    </dsp:sp>
    <dsp:sp modelId="{3BA90B15-E30E-411B-9651-8950C62AF453}">
      <dsp:nvSpPr>
        <dsp:cNvPr id="0" name=""/>
        <dsp:cNvSpPr/>
      </dsp:nvSpPr>
      <dsp:spPr>
        <a:xfrm>
          <a:off x="0" y="0"/>
          <a:ext cx="1914538" cy="150019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>
        <a:off x="73234" y="73234"/>
        <a:ext cx="1768070" cy="1353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10DEB-EC21-4C82-B03E-A2A4BEE87093}">
      <dsp:nvSpPr>
        <dsp:cNvPr id="0" name=""/>
        <dsp:cNvSpPr/>
      </dsp:nvSpPr>
      <dsp:spPr>
        <a:xfrm>
          <a:off x="2359230" y="1636"/>
          <a:ext cx="5700084" cy="33543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Ему предшествовало столкновение, в результате которого оскорблённая сторона требовала удовлетворения </a:t>
          </a:r>
          <a:r>
            <a:rPr lang="ru-RU" sz="2400" b="1" i="1" kern="1200" dirty="0" smtClean="0">
              <a:solidFill>
                <a:srgbClr val="C00000"/>
              </a:solidFill>
            </a:rPr>
            <a:t>(сатисфакции)</a:t>
          </a:r>
          <a:endParaRPr lang="ru-RU" sz="2100" b="1" i="1" kern="1200" dirty="0">
            <a:solidFill>
              <a:srgbClr val="C0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kern="1200" dirty="0" smtClean="0">
              <a:solidFill>
                <a:schemeClr val="tx2">
                  <a:lumMod val="50000"/>
                </a:schemeClr>
              </a:solidFill>
            </a:rPr>
            <a:t>С этого момента противники не должны были общаться это брали на себя их представители - </a:t>
          </a:r>
          <a:r>
            <a:rPr lang="ru-RU" sz="2400" b="1" i="1" kern="1200" dirty="0" smtClean="0">
              <a:solidFill>
                <a:srgbClr val="C00000"/>
              </a:solidFill>
            </a:rPr>
            <a:t>секунданты</a:t>
          </a:r>
          <a:endParaRPr lang="ru-RU" sz="2400" b="1" i="1" kern="1200" dirty="0">
            <a:solidFill>
              <a:srgbClr val="C00000"/>
            </a:solidFill>
          </a:endParaRPr>
        </a:p>
      </dsp:txBody>
      <dsp:txXfrm>
        <a:off x="2359230" y="420925"/>
        <a:ext cx="4442217" cy="2515734"/>
      </dsp:txXfrm>
    </dsp:sp>
    <dsp:sp modelId="{017906FB-AACF-452C-AD0F-799841BFB038}">
      <dsp:nvSpPr>
        <dsp:cNvPr id="0" name=""/>
        <dsp:cNvSpPr/>
      </dsp:nvSpPr>
      <dsp:spPr>
        <a:xfrm>
          <a:off x="0" y="3278"/>
          <a:ext cx="2264308" cy="335102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 dirty="0"/>
        </a:p>
      </dsp:txBody>
      <dsp:txXfrm>
        <a:off x="110534" y="113812"/>
        <a:ext cx="2043240" cy="3129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1027" name="Picture 3" descr="C:\Мои документы\ИЛЛЮСТРАЦИИ\Иллюстрации к роману. Дмитрий Белюкин. Иллюстрации к роману Евгений Онегин\Дуэль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" y="0"/>
            <a:ext cx="9112564" cy="642939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A02F-8002-411F-80CD-943711B7261F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A0C5-A2F6-4D57-A17A-0CFE4212C768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2" descr="C:\Мои документы\СКРИНШОТЫ\Фоны 1\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8" y="-1143000"/>
            <a:ext cx="6858002" cy="9144001"/>
          </a:xfrm>
          <a:prstGeom prst="rect">
            <a:avLst/>
          </a:prstGeom>
          <a:noFill/>
        </p:spPr>
      </p:pic>
      <p:pic>
        <p:nvPicPr>
          <p:cNvPr id="4098" name="Picture 2" descr="C:\Мои документы\ИЛЛЮСТРАЦИИ\Иллюстрации к роману Евгений Онегин. Худ. Павел Мещеряков\img3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ound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A02F-8002-411F-80CD-943711B7261F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A0C5-A2F6-4D57-A17A-0CFE4212C768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Picture 2" descr="C:\Мои документы\СКРИНШОТЫ\Фоны 1\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8" y="-1143000"/>
            <a:ext cx="6858002" cy="9144001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 userDrawn="1"/>
        </p:nvSpPr>
        <p:spPr>
          <a:xfrm>
            <a:off x="142844" y="142852"/>
            <a:ext cx="8858312" cy="65008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Мои документы\ИЛЛЮСТРАЦИИ\Иллюстрации к роману. Дмитрий Белюкин. Иллюстрации к роману Евгений Онегин\Дуэль 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481"/>
            <a:ext cx="4411296" cy="5881728"/>
          </a:xfrm>
          <a:prstGeom prst="roundRect">
            <a:avLst/>
          </a:prstGeom>
          <a:noFill/>
          <a:effectLst>
            <a:softEdge rad="317500"/>
          </a:effectLst>
        </p:spPr>
      </p:pic>
      <p:pic>
        <p:nvPicPr>
          <p:cNvPr id="2051" name="Picture 3" descr="C:\Мои документы\ИЛЛЮСТРАЦИИ\Иллюстрации к роману. Дмитрий Белюкин. Иллюстрации к роману Евгений Онегин\Дуэль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523856"/>
            <a:ext cx="4243398" cy="5657864"/>
          </a:xfrm>
          <a:prstGeom prst="round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A02F-8002-411F-80CD-943711B7261F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A0C5-A2F6-4D57-A17A-0CFE4212C768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2" descr="C:\Мои документы\СКРИНШОТЫ\Фоны 1\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8" y="-1143000"/>
            <a:ext cx="6858002" cy="9144001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 userDrawn="1"/>
        </p:nvSpPr>
        <p:spPr>
          <a:xfrm>
            <a:off x="142844" y="142852"/>
            <a:ext cx="8858312" cy="65722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Мои документы\ИЛЛЮСТРАЦИИ\Иллюстрации к роману. Дмитрий Белюкин. Иллюстрации к роману Евгений Онегин\Дуэль 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5072098" cy="6715148"/>
          </a:xfrm>
          <a:prstGeom prst="roundRect">
            <a:avLst/>
          </a:prstGeom>
          <a:noFill/>
          <a:effectLst>
            <a:softEdge rad="317500"/>
          </a:effectLst>
        </p:spPr>
      </p:pic>
      <p:sp>
        <p:nvSpPr>
          <p:cNvPr id="9" name="Скругленный прямоугольник 8"/>
          <p:cNvSpPr/>
          <p:nvPr userDrawn="1"/>
        </p:nvSpPr>
        <p:spPr>
          <a:xfrm>
            <a:off x="2483768" y="295252"/>
            <a:ext cx="6374512" cy="62770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A02F-8002-411F-80CD-943711B7261F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A0C5-A2F6-4D57-A17A-0CFE4212C768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2" descr="C:\Мои документы\СКРИНШОТЫ\Фоны 1\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8" y="-1143000"/>
            <a:ext cx="6858002" cy="9144001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 userDrawn="1"/>
        </p:nvSpPr>
        <p:spPr>
          <a:xfrm>
            <a:off x="142844" y="142852"/>
            <a:ext cx="8858312" cy="65722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C:\Мои документы\ИЛЛЮСТРАЦИИ\Иллюстрации к роману. Дмитрий Белюкин. Иллюстрации к роману Евгений Онегин\Дуэль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42852"/>
            <a:ext cx="4243398" cy="6500858"/>
          </a:xfrm>
          <a:prstGeom prst="roundRect">
            <a:avLst/>
          </a:prstGeom>
          <a:noFill/>
          <a:effectLst>
            <a:softEdge rad="317500"/>
          </a:effectLst>
        </p:spPr>
      </p:pic>
      <p:pic>
        <p:nvPicPr>
          <p:cNvPr id="11" name="Picture 3" descr="C:\Мои документы\ИЛЛЮСТРАЦИИ\Иллюстрации к роману. Дмитрий Белюкин. Иллюстрации к роману Евгений Онегин\Дуэль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4429124" cy="6572296"/>
          </a:xfrm>
          <a:prstGeom prst="roundRect">
            <a:avLst/>
          </a:prstGeom>
          <a:noFill/>
          <a:effectLst>
            <a:softEdge rad="317500"/>
          </a:effectLst>
        </p:spPr>
      </p:pic>
      <p:sp>
        <p:nvSpPr>
          <p:cNvPr id="9" name="Скругленный прямоугольник 8"/>
          <p:cNvSpPr/>
          <p:nvPr userDrawn="1"/>
        </p:nvSpPr>
        <p:spPr>
          <a:xfrm>
            <a:off x="1857356" y="142852"/>
            <a:ext cx="5786478" cy="64294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A02F-8002-411F-80CD-943711B7261F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A0C5-A2F6-4D57-A17A-0CFE4212C768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2" descr="C:\Мои документы\СКРИНШОТЫ\Фоны 1\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8" y="-1143000"/>
            <a:ext cx="6858002" cy="9144001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 userDrawn="1"/>
        </p:nvSpPr>
        <p:spPr>
          <a:xfrm>
            <a:off x="142844" y="142852"/>
            <a:ext cx="8858312" cy="65008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 descr="C:\Мои документы\ИЛЛЮСТРАЦИИ\Иллюстрации к роману. Дмитрий Белюкин. Иллюстрации к роману Евгений Онегин\Дуэль 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6" y="0"/>
            <a:ext cx="9112564" cy="671514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A02F-8002-411F-80CD-943711B7261F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A0C5-A2F6-4D57-A17A-0CFE4212C768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2" descr="C:\Мои документы\СКРИНШОТЫ\Фоны 1\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2998" y="-1143000"/>
            <a:ext cx="6858002" cy="9144001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 userDrawn="1"/>
        </p:nvSpPr>
        <p:spPr>
          <a:xfrm>
            <a:off x="142844" y="142852"/>
            <a:ext cx="8858312" cy="65008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A02F-8002-411F-80CD-943711B7261F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A0C5-A2F6-4D57-A17A-0CFE4212C7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5" r:id="rId3"/>
    <p:sldLayoutId id="2147483656" r:id="rId4"/>
    <p:sldLayoutId id="2147483659" r:id="rId5"/>
    <p:sldLayoutId id="2147483657" r:id="rId6"/>
    <p:sldLayoutId id="2147483654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mg-fotki.yandex.ru/get/15556/16969765.25d/0_964f4_71c300a7_L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7504" y="5517232"/>
            <a:ext cx="8886439" cy="1123712"/>
          </a:xfrm>
          <a:prstGeom prst="round2Diag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6000" b="1" dirty="0">
                <a:ln w="0">
                  <a:solidFill>
                    <a:schemeClr val="tx1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Дуэль Онегина с Ленским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2357422" y="428604"/>
            <a:ext cx="6515088" cy="1428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 чём заключается Нелепость дуэли между </a:t>
            </a:r>
            <a:r>
              <a:rPr kumimoji="0" lang="ru-RU" sz="3200" b="1" i="0" u="none" strike="noStrike" kern="1200" cap="all" spc="0" normalizeH="0" baseline="0" noProof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онегиным</a:t>
            </a:r>
            <a:r>
              <a:rPr kumimoji="0" lang="ru-RU" sz="3200" b="1" i="0" u="none" strike="noStrike" kern="1200" cap="all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и </a:t>
            </a:r>
            <a:r>
              <a:rPr kumimoji="0" lang="ru-RU" sz="3200" b="1" i="0" u="none" strike="noStrike" kern="1200" cap="all" spc="0" normalizeH="0" baseline="0" noProof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ленским</a:t>
            </a:r>
            <a:r>
              <a:rPr kumimoji="0" lang="ru-RU" sz="3200" b="1" i="0" u="none" strike="noStrike" kern="1200" cap="all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1736" y="2071678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Условия дуэли были очень жестокими, хотя причин для смертельной вражды явно не было (всем, кроме Ленского, было ясно. Что дело заключается в недоразумении)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488" y="3929066"/>
            <a:ext cx="5000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«Не засмеяться ль им, пока</a:t>
            </a:r>
          </a:p>
          <a:p>
            <a:r>
              <a:rPr lang="ru-RU" sz="2400" dirty="0" smtClean="0"/>
              <a:t>Не обагрилась их рука,</a:t>
            </a:r>
          </a:p>
          <a:p>
            <a:r>
              <a:rPr lang="ru-RU" sz="2400" dirty="0" smtClean="0"/>
              <a:t>Не </a:t>
            </a:r>
            <a:r>
              <a:rPr lang="ru-RU" sz="2400" dirty="0" err="1" smtClean="0"/>
              <a:t>разойтиться</a:t>
            </a:r>
            <a:r>
              <a:rPr lang="ru-RU" sz="2400" dirty="0" smtClean="0"/>
              <a:t> ль полюбовно?..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Но дико светская вражда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Боится ложного стыда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2214546" y="214290"/>
            <a:ext cx="5357850" cy="1428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Нарушение правил дуэли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8794" y="1500174"/>
            <a:ext cx="5643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Секундант Ленского Зарецкий, был единственным распорядителем дуэли (это означает, что поединок проходил не по правилам) и вел дуэль с большими нарушениями.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3357562"/>
            <a:ext cx="5643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Зарецкий не пытался помирить противников, не объявил дуэль несостоявшейся, хотя Онегин опоздал более, чем на час (дуэль объявляется несостоявшейся уже через четверть часа).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5643578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Зарецкий вёл себя как лицо заинтересованное в скандале.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2214546" y="214290"/>
            <a:ext cx="5357850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Почему </a:t>
            </a:r>
            <a:r>
              <a:rPr kumimoji="0" lang="ru-RU" sz="3600" b="1" i="0" u="none" strike="noStrike" kern="1200" cap="all" spc="0" normalizeH="0" baseline="0" noProof="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онегин</a:t>
            </a:r>
            <a:r>
              <a:rPr kumimoji="0" lang="ru-RU" sz="3600" b="1" i="0" u="none" strike="noStrike" kern="1200" cap="all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не отказался от выстрела в друга?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32" y="2285992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Выстрел в сторону считался бы новым оскорблением и не мог способствовать примирению дуэлянтов.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3786190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Боязнь  быть смешным или сделаться предметом сплетен тоже сильно повлияли на поведение Онегина во время дуэли.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71934" y="3786190"/>
            <a:ext cx="4714908" cy="22860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Ну,что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ж? убит», -решил сосед.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Убит!.. Сим страшным восклицаньем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Сражён, Онегин с содроганьем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Отходит и людей зовёт.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714356"/>
            <a:ext cx="3643338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Какие слова помогают понять состояние Онегина?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1285860"/>
            <a:ext cx="60722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Автор пытается предугадать дальнейшую судьбу поэта и философа Владимира Ленского:</a:t>
            </a:r>
          </a:p>
          <a:p>
            <a:pPr>
              <a:buFont typeface="Wingdings" pitchFamily="2" charset="2"/>
              <a:buChar char="q"/>
            </a:pPr>
            <a:endParaRPr lang="ru-RU" sz="2400" dirty="0"/>
          </a:p>
          <a:p>
            <a:r>
              <a:rPr lang="ru-RU" sz="2400" dirty="0" smtClean="0"/>
              <a:t>А) он был рождён «для блага мира», для славы и достиг бы высокой ступени;</a:t>
            </a:r>
          </a:p>
          <a:p>
            <a:r>
              <a:rPr lang="ru-RU" sz="2400" dirty="0" smtClean="0"/>
              <a:t>Б) его «обыкновенный ждал удел»: скучная деревенская жизнь, семья, стёганный халат;</a:t>
            </a:r>
          </a:p>
          <a:p>
            <a:r>
              <a:rPr lang="ru-RU" sz="2400" dirty="0" smtClean="0"/>
              <a:t>В) автор не даёт точного ответа на вопрос, как сложилась бы судьба Ленского 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7429520" y="52149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Мои документы\ИЛЛЮСТРАЦИИ\Дуэль\55003767_pushkin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905250"/>
            <a:ext cx="6124575" cy="295275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571472" y="142852"/>
            <a:ext cx="792961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Исход дуэли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000108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Онегин, как </a:t>
            </a:r>
            <a:r>
              <a:rPr lang="ru-RU" sz="2400" dirty="0" err="1" smtClean="0"/>
              <a:t>неслужащий</a:t>
            </a:r>
            <a:r>
              <a:rPr lang="ru-RU" sz="2400" dirty="0" smtClean="0"/>
              <a:t> дворянин. Вероятней всего, отделался бы месяцем-двумя крепости и последующим церковным покаянием. Но, судя по тексту романа, дуэль не разбиралась в суде. Это могло произойти, если бы смерть Ленского зафиксировали как несчастный случай или самоубийство. Строфы </a:t>
            </a:r>
            <a:r>
              <a:rPr lang="en-US" sz="2400" dirty="0" smtClean="0"/>
              <a:t>XL-XLI </a:t>
            </a:r>
            <a:r>
              <a:rPr lang="ru-RU" sz="2400" dirty="0" smtClean="0"/>
              <a:t>шестой главы позволяют предположить, что Ленский похоронен вне кладбищенской ограды, то есть как </a:t>
            </a:r>
            <a:r>
              <a:rPr lang="ru-RU" sz="2400" dirty="0" err="1" smtClean="0"/>
              <a:t>самоубица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1500174"/>
            <a:ext cx="5429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Он «сердцем милый был невежда» - так пишет Пушкин:</a:t>
            </a:r>
          </a:p>
          <a:p>
            <a:pPr>
              <a:buFont typeface="Wingdings" pitchFamily="2" charset="2"/>
              <a:buChar char="q"/>
            </a:pPr>
            <a:endParaRPr lang="ru-RU" sz="2400" dirty="0"/>
          </a:p>
          <a:p>
            <a:pPr>
              <a:buFont typeface="Wingdings" pitchFamily="2" charset="2"/>
              <a:buChar char="q"/>
            </a:pPr>
            <a:endParaRPr lang="ru-RU" sz="2400" dirty="0" smtClean="0"/>
          </a:p>
          <a:p>
            <a:r>
              <a:rPr lang="ru-RU" sz="2400" dirty="0" smtClean="0"/>
              <a:t>А) о Ленском;</a:t>
            </a:r>
          </a:p>
          <a:p>
            <a:r>
              <a:rPr lang="ru-RU" sz="2400" dirty="0" smtClean="0"/>
              <a:t>Б) об Онегине;</a:t>
            </a:r>
          </a:p>
          <a:p>
            <a:r>
              <a:rPr lang="ru-RU" sz="2400" dirty="0" smtClean="0"/>
              <a:t>В) о муже Татьяны. 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5929322" y="45720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А)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1500174"/>
            <a:ext cx="5429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После дуэли с Ленским Онегин:</a:t>
            </a:r>
          </a:p>
          <a:p>
            <a:pPr>
              <a:buFont typeface="Wingdings" pitchFamily="2" charset="2"/>
              <a:buChar char="q"/>
            </a:pPr>
            <a:endParaRPr lang="ru-RU" sz="2400" dirty="0"/>
          </a:p>
          <a:p>
            <a:pPr>
              <a:buFont typeface="Wingdings" pitchFamily="2" charset="2"/>
              <a:buChar char="q"/>
            </a:pPr>
            <a:endParaRPr lang="ru-RU" sz="2400" dirty="0" smtClean="0"/>
          </a:p>
          <a:p>
            <a:r>
              <a:rPr lang="ru-RU" sz="2400" dirty="0" smtClean="0"/>
              <a:t>А) живёт уединённо, анахоретом;</a:t>
            </a:r>
          </a:p>
          <a:p>
            <a:r>
              <a:rPr lang="ru-RU" sz="2400" dirty="0" smtClean="0"/>
              <a:t>Б) возвращается в Петербург;</a:t>
            </a:r>
          </a:p>
          <a:p>
            <a:r>
              <a:rPr lang="ru-RU" sz="2400" dirty="0" smtClean="0"/>
              <a:t>В) отправляется путешествовать. 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6072198" y="407194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В)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5286388"/>
            <a:ext cx="506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Анахорет</a:t>
            </a:r>
            <a:r>
              <a:rPr lang="ru-RU" sz="2400" b="1" i="1" dirty="0" smtClean="0"/>
              <a:t> – отшельник пустынник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Использованная литература и Интернет-ресурсы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07207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Шаблон и работу выполнила Морозова Наталья Терентьевна, учитель русского языка и литературы МБОУ «Павловской СОШ» Павловского района Алтайского края, декабрь 2016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428736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1. </a:t>
            </a:r>
            <a:r>
              <a:rPr lang="ru-RU" sz="2200" dirty="0" err="1" smtClean="0"/>
              <a:t>Крутецкая</a:t>
            </a:r>
            <a:r>
              <a:rPr lang="ru-RU" sz="2200" dirty="0" smtClean="0"/>
              <a:t> В.А. Русская литература в таблицах схемах. 9-11 классы (Серия «Средняя школа»), СПБ :Издательский Дом «Лира», 2010.</a:t>
            </a:r>
          </a:p>
          <a:p>
            <a:r>
              <a:rPr lang="ru-RU" sz="2200" dirty="0" smtClean="0"/>
              <a:t>2. Е.Э.Беленькая, </a:t>
            </a:r>
            <a:r>
              <a:rPr lang="ru-RU" sz="2200" dirty="0" err="1" smtClean="0"/>
              <a:t>Е.Аланцева</a:t>
            </a:r>
            <a:r>
              <a:rPr lang="ru-RU" sz="2200" dirty="0" smtClean="0"/>
              <a:t>. Обучающие тесты к учебнику «Русская литература 19 века», 10 класс, под редакцией А.Н.Архангельского, Москва: «Дрофа»,2006</a:t>
            </a:r>
          </a:p>
          <a:p>
            <a:r>
              <a:rPr lang="ru-RU" sz="2200" dirty="0" smtClean="0"/>
              <a:t>3. При изготовлении шаблона использовались иллюстрации к роману «Евгений Онегин». Художники: Павел </a:t>
            </a:r>
            <a:r>
              <a:rPr lang="ru-RU" sz="2200" dirty="0" err="1" smtClean="0"/>
              <a:t>Мещериков</a:t>
            </a:r>
            <a:r>
              <a:rPr lang="ru-RU" sz="2200" dirty="0" smtClean="0"/>
              <a:t>, Дмитрий </a:t>
            </a:r>
            <a:r>
              <a:rPr lang="ru-RU" sz="2200" dirty="0" err="1" smtClean="0"/>
              <a:t>Белюкин</a:t>
            </a:r>
            <a:r>
              <a:rPr lang="ru-RU" sz="2200" dirty="0" smtClean="0"/>
              <a:t>, Лидия </a:t>
            </a:r>
            <a:r>
              <a:rPr lang="ru-RU" sz="2200" dirty="0" err="1" smtClean="0"/>
              <a:t>Тимошенго</a:t>
            </a:r>
            <a:endParaRPr lang="ru-RU" sz="2200" dirty="0" smtClean="0"/>
          </a:p>
          <a:p>
            <a:r>
              <a:rPr lang="ru-RU" sz="2000" dirty="0" smtClean="0"/>
              <a:t>4. </a:t>
            </a:r>
            <a:r>
              <a:rPr lang="ru-RU" sz="2000" u="sng" dirty="0">
                <a:hlinkClick r:id="rId2"/>
              </a:rPr>
              <a:t>https://</a:t>
            </a:r>
            <a:r>
              <a:rPr lang="ru-RU" sz="2000" u="sng" dirty="0" smtClean="0">
                <a:hlinkClick r:id="rId2"/>
              </a:rPr>
              <a:t>img-fotki.yandex.ru/get/15556/16969765.25d/0_964f4_71c300a7_L.png</a:t>
            </a:r>
            <a:r>
              <a:rPr lang="ru-RU" sz="2000" dirty="0" smtClean="0"/>
              <a:t>  - рамка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Поединок по правилам</a:t>
            </a:r>
            <a:endParaRPr lang="ru-RU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714488"/>
            <a:ext cx="8072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Цель дуэли – восстановить честь, снять с обиженного позор, нанесённый оскорблением.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71462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Русский дворянин </a:t>
            </a:r>
            <a:r>
              <a:rPr lang="en-US" sz="2400" dirty="0" smtClean="0"/>
              <a:t>XVIII – </a:t>
            </a:r>
            <a:r>
              <a:rPr lang="ru-RU" sz="2400" dirty="0" smtClean="0"/>
              <a:t>начала </a:t>
            </a:r>
            <a:r>
              <a:rPr lang="en-US" sz="2400" dirty="0" smtClean="0"/>
              <a:t>XIX</a:t>
            </a:r>
            <a:r>
              <a:rPr lang="ru-RU" sz="2400" dirty="0" smtClean="0"/>
              <a:t> в. находился под влиянием двух противоположных требований своего времени: дуэли в государстве были строго запрещены, но идеал дворянской культуры основным законом утверждал честь.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4786322"/>
            <a:ext cx="8072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Дуэль подразумевала исполнение строгого ритуала – это отличало поединок от убийства.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Ритуал дуэли</a:t>
            </a:r>
            <a:endParaRPr lang="ru-RU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1428736"/>
          <a:ext cx="4786346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00034" y="2928934"/>
          <a:ext cx="8358246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Ритуал дуэли</a:t>
            </a:r>
            <a:endParaRPr lang="ru-RU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 descr="C:\Мои документы\ИЛЛЮСТРАЦИИ\Дуэль\секундан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3259905" cy="2357454"/>
          </a:xfrm>
          <a:prstGeom prst="roundRect">
            <a:avLst/>
          </a:prstGeom>
          <a:noFill/>
        </p:spPr>
      </p:pic>
      <p:grpSp>
        <p:nvGrpSpPr>
          <p:cNvPr id="7" name="Группа 6"/>
          <p:cNvGrpSpPr/>
          <p:nvPr/>
        </p:nvGrpSpPr>
        <p:grpSpPr>
          <a:xfrm>
            <a:off x="3000364" y="785794"/>
            <a:ext cx="5705656" cy="3143272"/>
            <a:chOff x="2357451" y="0"/>
            <a:chExt cx="5705656" cy="3143272"/>
          </a:xfrm>
        </p:grpSpPr>
        <p:sp>
          <p:nvSpPr>
            <p:cNvPr id="8" name="Стрелка вправо 7"/>
            <p:cNvSpPr/>
            <p:nvPr/>
          </p:nvSpPr>
          <p:spPr>
            <a:xfrm>
              <a:off x="2357451" y="0"/>
              <a:ext cx="5705656" cy="314327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трелка вправо 4"/>
            <p:cNvSpPr/>
            <p:nvPr/>
          </p:nvSpPr>
          <p:spPr>
            <a:xfrm>
              <a:off x="2357451" y="383979"/>
              <a:ext cx="4553718" cy="23038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" tIns="13335" rIns="13335" bIns="13335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>
                  <a:solidFill>
                    <a:schemeClr val="tx2">
                      <a:lumMod val="50000"/>
                    </a:schemeClr>
                  </a:solidFill>
                </a:rPr>
                <a:t> С секундантом оскорблённый обсуждал всю тяжесть нанесённой обиды, отчего зависел характер дуэли (от формального обмена выстрелами до гибели участников).</a:t>
              </a:r>
              <a:endParaRPr lang="ru-RU" sz="2400" kern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pic>
        <p:nvPicPr>
          <p:cNvPr id="5123" name="Picture 3" descr="C:\Мои документы\ИЛЛЮСТРАЦИИ\Дуэль\дуэл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14752"/>
            <a:ext cx="3087034" cy="2321449"/>
          </a:xfrm>
          <a:prstGeom prst="round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2928926" y="3357562"/>
            <a:ext cx="5857916" cy="3071834"/>
            <a:chOff x="2357451" y="-292397"/>
            <a:chExt cx="5705656" cy="3143272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2357451" y="-292397"/>
              <a:ext cx="5705656" cy="314327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трелка вправо 4"/>
            <p:cNvSpPr/>
            <p:nvPr/>
          </p:nvSpPr>
          <p:spPr>
            <a:xfrm>
              <a:off x="2427032" y="146199"/>
              <a:ext cx="4553718" cy="23038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" tIns="13335" rIns="13335" bIns="13335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kern="1200" dirty="0" smtClean="0">
                  <a:solidFill>
                    <a:schemeClr val="tx2">
                      <a:lumMod val="50000"/>
                    </a:schemeClr>
                  </a:solidFill>
                </a:rPr>
                <a:t> Затем секундант направлял противнику письменный вызов </a:t>
              </a:r>
              <a:r>
                <a:rPr lang="ru-RU" sz="2400" b="1" kern="1200" dirty="0" smtClean="0">
                  <a:solidFill>
                    <a:srgbClr val="C00000"/>
                  </a:solidFill>
                </a:rPr>
                <a:t>(картель) </a:t>
              </a:r>
              <a:r>
                <a:rPr lang="ru-RU" sz="2400" kern="1200" dirty="0" smtClean="0">
                  <a:solidFill>
                    <a:schemeClr val="tx2">
                      <a:lumMod val="50000"/>
                    </a:schemeClr>
                  </a:solidFill>
                </a:rPr>
                <a:t>с условиями дуэли. Обязанность секундантов – найти возможности для примирения сторон.</a:t>
              </a:r>
              <a:endParaRPr lang="ru-RU" sz="2400" kern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Ритуал дуэли</a:t>
            </a:r>
            <a:endParaRPr kumimoji="0" lang="ru-RU" sz="4400" b="1" i="0" u="none" strike="noStrike" kern="1200" cap="all" spc="0" normalizeH="0" baseline="0" noProof="0" dirty="0" smtClean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794" y="857232"/>
            <a:ext cx="3143272" cy="3643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Даже на поле боя секунданты должны были предпринять последнюю попытку </a:t>
            </a:r>
            <a:r>
              <a:rPr lang="ru-RU" sz="2800" b="1" dirty="0" smtClean="0">
                <a:solidFill>
                  <a:srgbClr val="C00000"/>
                </a:solidFill>
              </a:rPr>
              <a:t>помирить </a:t>
            </a:r>
            <a:r>
              <a:rPr lang="ru-RU" sz="2800" dirty="0" smtClean="0"/>
              <a:t>дуэлянтов.</a:t>
            </a:r>
            <a:endParaRPr lang="ru-RU" sz="28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500042"/>
            <a:ext cx="8001056" cy="22145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Дуэль считалась преступлением</a:t>
            </a:r>
            <a:r>
              <a:rPr lang="ru-RU" sz="2400" dirty="0" smtClean="0"/>
              <a:t>: и участники, и секунданты несли уголовную ответственность. Суд, следуя букве закона, приговаривал дуэлянтов к смертной казни, которая для офицеров чаще всего заканчивалась разжалованием в солдаты с правом выслуги.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1500174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На  балу, устроенном в честь именин Татьяны: </a:t>
            </a:r>
          </a:p>
          <a:p>
            <a:pPr>
              <a:buFont typeface="Wingdings" pitchFamily="2" charset="2"/>
              <a:buChar char="q"/>
            </a:pPr>
            <a:endParaRPr lang="ru-RU" sz="2400" dirty="0"/>
          </a:p>
          <a:p>
            <a:r>
              <a:rPr lang="ru-RU" sz="2400" dirty="0" smtClean="0"/>
              <a:t>А) Онегин ещё раз объясняется с Татьяной;</a:t>
            </a:r>
          </a:p>
          <a:p>
            <a:r>
              <a:rPr lang="ru-RU" sz="2400" dirty="0" smtClean="0"/>
              <a:t>Б) Ленский вызывает на дуэль Онегина за пошлый мадригал;</a:t>
            </a:r>
          </a:p>
          <a:p>
            <a:r>
              <a:rPr lang="ru-RU" sz="2400" dirty="0" smtClean="0"/>
              <a:t>В) Онегин, желая полить Ленского, ухаживает за Ольгой.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5357818" y="55721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Именины Татьяны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170" name="Picture 2" descr="C:\Мои документы\ИЛЛЮСТРАЦИИ\Иллюстрации к роману Евгений Онегин. Худ. Павел Мещеряков\3299680_201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00594" cy="6500858"/>
          </a:xfrm>
          <a:prstGeom prst="roundRect">
            <a:avLst/>
          </a:prstGeom>
          <a:noFill/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4286248" y="1643050"/>
            <a:ext cx="45005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Однообразный и безумный,</a:t>
            </a:r>
          </a:p>
          <a:p>
            <a:r>
              <a:rPr lang="ru-RU" sz="2400" dirty="0" smtClean="0"/>
              <a:t>Как вихорь жизни молодой,</a:t>
            </a:r>
          </a:p>
          <a:p>
            <a:r>
              <a:rPr lang="ru-RU" sz="2400" dirty="0" smtClean="0"/>
              <a:t>Кружится вальса вихорь</a:t>
            </a:r>
          </a:p>
          <a:p>
            <a:r>
              <a:rPr lang="ru-RU" sz="2400" dirty="0" smtClean="0"/>
              <a:t>                                      шумный;</a:t>
            </a:r>
          </a:p>
          <a:p>
            <a:r>
              <a:rPr lang="ru-RU" sz="2400" dirty="0" smtClean="0"/>
              <a:t>Чета мелькает за четой.</a:t>
            </a:r>
          </a:p>
          <a:p>
            <a:r>
              <a:rPr lang="ru-RU" sz="2400" b="1" dirty="0" smtClean="0"/>
              <a:t>К минуте мщенья приближаясь,</a:t>
            </a:r>
          </a:p>
          <a:p>
            <a:r>
              <a:rPr lang="ru-RU" sz="2400" b="1" dirty="0" smtClean="0"/>
              <a:t>Онегин, втайне усмехаясь,</a:t>
            </a:r>
          </a:p>
          <a:p>
            <a:r>
              <a:rPr lang="ru-RU" sz="2400" b="1" dirty="0" smtClean="0"/>
              <a:t>Подходит к Ольге.</a:t>
            </a:r>
            <a:r>
              <a:rPr lang="ru-RU" sz="2400" dirty="0" smtClean="0"/>
              <a:t> Быстро с ней</a:t>
            </a:r>
          </a:p>
          <a:p>
            <a:r>
              <a:rPr lang="ru-RU" sz="2400" dirty="0" smtClean="0"/>
              <a:t>Вертится около гостей,</a:t>
            </a:r>
          </a:p>
          <a:p>
            <a:r>
              <a:rPr lang="ru-RU" sz="2400" dirty="0" smtClean="0"/>
              <a:t>Потом на стул её сажает,</a:t>
            </a:r>
          </a:p>
          <a:p>
            <a:r>
              <a:rPr lang="ru-RU" sz="2400" dirty="0" smtClean="0"/>
              <a:t>Заводит речь о том о сём;</a:t>
            </a:r>
          </a:p>
          <a:p>
            <a:r>
              <a:rPr lang="ru-RU" sz="2400" dirty="0" smtClean="0"/>
              <a:t>……………………….Ленский сам</a:t>
            </a:r>
          </a:p>
          <a:p>
            <a:r>
              <a:rPr lang="ru-RU" sz="2400" dirty="0" smtClean="0"/>
              <a:t>Не верит собственным глазам.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1500174"/>
            <a:ext cx="5429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В ночь перед дуэлью Онегин крепко спит, а Ленский читает Шиллера и пишет:</a:t>
            </a:r>
          </a:p>
          <a:p>
            <a:pPr>
              <a:buFont typeface="Wingdings" pitchFamily="2" charset="2"/>
              <a:buChar char="q"/>
            </a:pPr>
            <a:endParaRPr lang="ru-RU" sz="2400" dirty="0"/>
          </a:p>
          <a:p>
            <a:pPr>
              <a:buFont typeface="Wingdings" pitchFamily="2" charset="2"/>
              <a:buChar char="q"/>
            </a:pPr>
            <a:endParaRPr lang="ru-RU" sz="2400" dirty="0" smtClean="0"/>
          </a:p>
          <a:p>
            <a:r>
              <a:rPr lang="ru-RU" sz="2400" dirty="0" smtClean="0"/>
              <a:t>А) завещание;</a:t>
            </a:r>
          </a:p>
          <a:p>
            <a:r>
              <a:rPr lang="ru-RU" sz="2400" dirty="0" smtClean="0"/>
              <a:t>Б) письмо Ольге;</a:t>
            </a:r>
          </a:p>
          <a:p>
            <a:r>
              <a:rPr lang="ru-RU" sz="2400" dirty="0" smtClean="0"/>
              <a:t>В) стихи. 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5857884" y="32861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В)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5000636"/>
            <a:ext cx="4951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Что день грядущий мне готовит?</a:t>
            </a:r>
          </a:p>
          <a:p>
            <a:r>
              <a:rPr lang="ru-RU" sz="2400" b="1" i="1" dirty="0" smtClean="0"/>
              <a:t>Его мой взор напрасно ловит…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891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Тема Office</vt:lpstr>
      <vt:lpstr>PowerPoint Presentation</vt:lpstr>
      <vt:lpstr>Поединок по правилам</vt:lpstr>
      <vt:lpstr>Ритуал дуэли</vt:lpstr>
      <vt:lpstr>Ритуал дуэли</vt:lpstr>
      <vt:lpstr>PowerPoint Presentation</vt:lpstr>
      <vt:lpstr>PowerPoint Presentation</vt:lpstr>
      <vt:lpstr>Вопрос №1</vt:lpstr>
      <vt:lpstr>Именины Татьяны</vt:lpstr>
      <vt:lpstr>Вопрос №2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Вопрос №3</vt:lpstr>
      <vt:lpstr>PowerPoint Presentation</vt:lpstr>
      <vt:lpstr>Вопрос №4</vt:lpstr>
      <vt:lpstr>Вопрос №5</vt:lpstr>
      <vt:lpstr>Использованная литература и Интернет-ресурсы</vt:lpstr>
    </vt:vector>
  </TitlesOfParts>
  <Company>Морозова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pptforschool.ru</cp:lastModifiedBy>
  <cp:revision>26</cp:revision>
  <dcterms:created xsi:type="dcterms:W3CDTF">2016-12-02T10:49:35Z</dcterms:created>
  <dcterms:modified xsi:type="dcterms:W3CDTF">2018-02-28T14:21:50Z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875354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