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7" r:id="rId7"/>
    <p:sldId id="271" r:id="rId8"/>
    <p:sldId id="269" r:id="rId9"/>
    <p:sldId id="268" r:id="rId10"/>
    <p:sldId id="272" r:id="rId11"/>
    <p:sldId id="273" r:id="rId12"/>
    <p:sldId id="274" r:id="rId13"/>
    <p:sldId id="275" r:id="rId14"/>
    <p:sldId id="278" r:id="rId15"/>
    <p:sldId id="276" r:id="rId16"/>
    <p:sldId id="277" r:id="rId17"/>
    <p:sldId id="279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6600"/>
    <a:srgbClr val="000066"/>
    <a:srgbClr val="FF0066"/>
    <a:srgbClr val="0000FF"/>
    <a:srgbClr val="660033"/>
    <a:srgbClr val="99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3AC2-FBFB-4357-942F-91E5E935D3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7383-627B-4DC1-9C4C-0B0096535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533" y="1484784"/>
            <a:ext cx="3264363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Князь Владимир </a:t>
            </a:r>
            <a:r>
              <a:rPr lang="ru-RU" b="1" dirty="0" err="1" smtClean="0">
                <a:solidFill>
                  <a:srgbClr val="C00000"/>
                </a:solidFill>
                <a:latin typeface="Segoe Print" pitchFamily="2" charset="0"/>
              </a:rPr>
              <a:t>Святославич</a:t>
            </a:r>
            <a:endParaRPr lang="ru-RU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864096"/>
            <a:ext cx="5508104" cy="60932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D60093"/>
                </a:solidFill>
              </a:rPr>
              <a:t>Одним из первых русских князей был князь Владимир </a:t>
            </a:r>
            <a:r>
              <a:rPr lang="ru-RU" b="1" dirty="0" err="1" smtClean="0">
                <a:solidFill>
                  <a:srgbClr val="D60093"/>
                </a:solidFill>
              </a:rPr>
              <a:t>Святославич</a:t>
            </a:r>
            <a:r>
              <a:rPr lang="ru-RU" b="1" dirty="0" smtClean="0">
                <a:solidFill>
                  <a:srgbClr val="D60093"/>
                </a:solidFill>
              </a:rPr>
              <a:t>.     </a:t>
            </a: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У русского народа в обычае было давать своим правителям прозвища. Владимира прозвали </a:t>
            </a:r>
            <a:r>
              <a:rPr lang="ru-RU" b="1" i="1" dirty="0" smtClean="0">
                <a:solidFill>
                  <a:srgbClr val="C00000"/>
                </a:solidFill>
              </a:rPr>
              <a:t>Красным Солнышком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</a:t>
            </a:r>
            <a:r>
              <a:rPr lang="ru-RU" dirty="0" smtClean="0">
                <a:solidFill>
                  <a:srgbClr val="006600"/>
                </a:solidFill>
              </a:rPr>
              <a:t>Был Владимир умелым воином и мудрым правителем. </a:t>
            </a:r>
            <a:r>
              <a:rPr lang="ru-RU" dirty="0" err="1" smtClean="0">
                <a:solidFill>
                  <a:srgbClr val="006600"/>
                </a:solidFill>
              </a:rPr>
              <a:t>Превра-тил</a:t>
            </a:r>
            <a:r>
              <a:rPr lang="ru-RU" dirty="0" smtClean="0">
                <a:solidFill>
                  <a:srgbClr val="006600"/>
                </a:solidFill>
              </a:rPr>
              <a:t> он Русь в огромную </a:t>
            </a:r>
            <a:r>
              <a:rPr lang="ru-RU" dirty="0" err="1" smtClean="0">
                <a:solidFill>
                  <a:srgbClr val="006600"/>
                </a:solidFill>
              </a:rPr>
              <a:t>держа-ву</a:t>
            </a:r>
            <a:r>
              <a:rPr lang="ru-RU" dirty="0" smtClean="0">
                <a:solidFill>
                  <a:srgbClr val="006600"/>
                </a:solidFill>
              </a:rPr>
              <a:t>, о которой с уважением говорили в Европе.</a:t>
            </a:r>
            <a:r>
              <a:rPr lang="ru-RU" dirty="0" smtClean="0">
                <a:solidFill>
                  <a:srgbClr val="000066"/>
                </a:solidFill>
              </a:rPr>
              <a:t> Трудно было такой державой управлять, а ещё труднее защищать её.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f_47bde62366a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1383172"/>
            <a:ext cx="5040560" cy="37020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Рисунок 24" descr="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854" y="188640"/>
            <a:ext cx="4460178" cy="25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869160"/>
            <a:ext cx="9144000" cy="18002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</a:rPr>
              <a:t>Самой опасной была южная граница: </a:t>
            </a:r>
            <a:r>
              <a:rPr lang="ru-RU" dirty="0" smtClean="0">
                <a:solidFill>
                  <a:srgbClr val="C00000"/>
                </a:solidFill>
              </a:rPr>
              <a:t>с юга Руси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грозили воинственные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печенеги</a:t>
            </a:r>
            <a:r>
              <a:rPr lang="ru-RU" dirty="0" smtClean="0">
                <a:solidFill>
                  <a:srgbClr val="000066"/>
                </a:solidFill>
              </a:rPr>
              <a:t>. Князь Владимир приказал построить на южной границе крепости, а от крепостей до самого Киева – сигнальные башни с кострами.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3" name="Содержимое 22" descr="f_47a05aef73f00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16014" y="188640"/>
            <a:ext cx="4006461" cy="2520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6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88640"/>
            <a:ext cx="6984776" cy="4491211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597152"/>
            <a:ext cx="9144000" cy="2260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66"/>
                </a:solidFill>
              </a:rPr>
              <a:t>О времени княжения Владимира сложено много интересных былин. Именно в его дружине были знаменитые  </a:t>
            </a:r>
            <a:r>
              <a:rPr lang="ru-RU" b="1" u="sng" dirty="0" smtClean="0">
                <a:solidFill>
                  <a:srgbClr val="C00000"/>
                </a:solidFill>
              </a:rPr>
              <a:t>русские богатыри </a:t>
            </a:r>
            <a:r>
              <a:rPr lang="ru-RU" dirty="0" smtClean="0">
                <a:solidFill>
                  <a:srgbClr val="000066"/>
                </a:solidFill>
              </a:rPr>
              <a:t>Илья Муромец и Никита Кожемяка, Добрыня Никитич и Алёша Попович.</a:t>
            </a: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2488" y="332656"/>
            <a:ext cx="4788024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В 988 году </a:t>
            </a:r>
            <a:r>
              <a:rPr lang="ru-RU" dirty="0" smtClean="0">
                <a:solidFill>
                  <a:srgbClr val="000066"/>
                </a:solidFill>
              </a:rPr>
              <a:t>– более тысячи лет назад – князь </a:t>
            </a:r>
            <a:r>
              <a:rPr lang="ru-RU" dirty="0" err="1" smtClean="0">
                <a:solidFill>
                  <a:srgbClr val="000066"/>
                </a:solidFill>
              </a:rPr>
              <a:t>Влади-мир</a:t>
            </a:r>
            <a:r>
              <a:rPr lang="ru-RU" dirty="0" smtClean="0">
                <a:solidFill>
                  <a:srgbClr val="000066"/>
                </a:solidFill>
              </a:rPr>
              <a:t> Красное Солнышко </a:t>
            </a:r>
            <a:r>
              <a:rPr lang="ru-RU" dirty="0" smtClean="0">
                <a:solidFill>
                  <a:srgbClr val="C00000"/>
                </a:solidFill>
              </a:rPr>
              <a:t>ввёл на Руси новую </a:t>
            </a:r>
            <a:r>
              <a:rPr lang="ru-RU" dirty="0" err="1" smtClean="0">
                <a:solidFill>
                  <a:srgbClr val="C00000"/>
                </a:solidFill>
              </a:rPr>
              <a:t>рели-гию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b="1" u="sng" dirty="0" smtClean="0">
                <a:solidFill>
                  <a:srgbClr val="C00000"/>
                </a:solidFill>
              </a:rPr>
              <a:t>христианство</a:t>
            </a:r>
            <a:r>
              <a:rPr lang="ru-RU" dirty="0" smtClean="0">
                <a:solidFill>
                  <a:srgbClr val="000066"/>
                </a:solidFill>
              </a:rPr>
              <a:t>. В те времена христианская религия – вера в Иисуса Христа – была </a:t>
            </a:r>
            <a:r>
              <a:rPr lang="ru-RU" dirty="0" err="1" smtClean="0">
                <a:solidFill>
                  <a:srgbClr val="000066"/>
                </a:solidFill>
              </a:rPr>
              <a:t>распростра-нена</a:t>
            </a:r>
            <a:r>
              <a:rPr lang="ru-RU" dirty="0" smtClean="0">
                <a:solidFill>
                  <a:srgbClr val="000066"/>
                </a:solidFill>
              </a:rPr>
              <a:t> в большинстве стран Европы. Князь Владимир решил, что если Русь тоже станет христианской, ей будет гораздо удобнее договариваться с </a:t>
            </a:r>
            <a:r>
              <a:rPr lang="ru-RU" dirty="0" err="1" smtClean="0">
                <a:solidFill>
                  <a:srgbClr val="000066"/>
                </a:solidFill>
              </a:rPr>
              <a:t>сосед-ними</a:t>
            </a:r>
            <a:r>
              <a:rPr lang="ru-RU" dirty="0" smtClean="0">
                <a:solidFill>
                  <a:srgbClr val="000066"/>
                </a:solidFill>
              </a:rPr>
              <a:t> странами.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7" name="Содержимое 6" descr="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764704"/>
            <a:ext cx="4414913" cy="518457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3875470" cy="518457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445224"/>
            <a:ext cx="8435280" cy="11807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66"/>
                </a:solidFill>
              </a:rPr>
              <a:t>Первыми приняли </a:t>
            </a:r>
            <a:r>
              <a:rPr lang="ru-RU" b="1" u="sng" dirty="0" smtClean="0">
                <a:solidFill>
                  <a:srgbClr val="C00000"/>
                </a:solidFill>
              </a:rPr>
              <a:t>Крещение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</a:rPr>
              <a:t>сам князь Владимир и его дружина.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34.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260648"/>
            <a:ext cx="4187077" cy="5184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509120"/>
            <a:ext cx="91440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66"/>
                </a:solidFill>
              </a:rPr>
              <a:t>Затем князь заставил креститься киевлян. Княжеские слуги объехали весь город и оповестили, когда и куда надо приходить. «Если не придёт кто завтра на реку – будь то богатый или нищий – да будет мне враг!» - объявил князь.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" name="Содержимое 9" descr="3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260648"/>
            <a:ext cx="6774854" cy="439248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496" y="4525144"/>
            <a:ext cx="9036496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66"/>
                </a:solidFill>
              </a:rPr>
              <a:t>В назначенный день люди собрались на берегу Днепра, вошли в воду, и священники начали читать молитву. Князь Владимир с высокой горки наблюдал за </a:t>
            </a:r>
            <a:r>
              <a:rPr lang="ru-RU" dirty="0" err="1" smtClean="0">
                <a:solidFill>
                  <a:srgbClr val="000066"/>
                </a:solidFill>
              </a:rPr>
              <a:t>креще-нием</a:t>
            </a:r>
            <a:r>
              <a:rPr lang="ru-RU" dirty="0" smtClean="0">
                <a:solidFill>
                  <a:srgbClr val="000066"/>
                </a:solidFill>
              </a:rPr>
              <a:t>. Тех, кто не хотел расставаться с прежними богами, по приказу князя загоняли в Днепр силой.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7" name="Содержимое 6" descr="3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640960" cy="432048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188640"/>
            <a:ext cx="4684904" cy="64807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88640"/>
            <a:ext cx="4860032" cy="64807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66"/>
                </a:solidFill>
              </a:rPr>
              <a:t>Вслед за Киевом Владимир Красное Солнышко ввёл </a:t>
            </a:r>
            <a:r>
              <a:rPr lang="ru-RU" dirty="0" err="1" smtClean="0">
                <a:solidFill>
                  <a:srgbClr val="000066"/>
                </a:solidFill>
              </a:rPr>
              <a:t>хрис-тианство</a:t>
            </a:r>
            <a:r>
              <a:rPr lang="ru-RU" dirty="0" smtClean="0">
                <a:solidFill>
                  <a:srgbClr val="000066"/>
                </a:solidFill>
              </a:rPr>
              <a:t> и в других русских городах. С христианством на Руси </a:t>
            </a:r>
            <a:r>
              <a:rPr lang="ru-RU" dirty="0" smtClean="0">
                <a:solidFill>
                  <a:srgbClr val="C00000"/>
                </a:solidFill>
              </a:rPr>
              <a:t>стали распространяться грамотность, просвещение</a:t>
            </a:r>
            <a:r>
              <a:rPr lang="ru-RU" dirty="0" smtClean="0">
                <a:solidFill>
                  <a:srgbClr val="000066"/>
                </a:solidFill>
              </a:rPr>
              <a:t>. </a:t>
            </a:r>
            <a:r>
              <a:rPr lang="ru-RU" dirty="0" smtClean="0">
                <a:solidFill>
                  <a:srgbClr val="006600"/>
                </a:solidFill>
              </a:rPr>
              <a:t>Начали развиваться искусства и ремёсла</a:t>
            </a:r>
            <a:r>
              <a:rPr lang="ru-RU" dirty="0" smtClean="0">
                <a:solidFill>
                  <a:srgbClr val="000066"/>
                </a:solidFill>
              </a:rPr>
              <a:t>, например </a:t>
            </a:r>
            <a:r>
              <a:rPr lang="ru-RU" dirty="0" err="1" smtClean="0">
                <a:solidFill>
                  <a:srgbClr val="000066"/>
                </a:solidFill>
              </a:rPr>
              <a:t>строи-тельное</a:t>
            </a:r>
            <a:r>
              <a:rPr lang="ru-RU" dirty="0" smtClean="0">
                <a:solidFill>
                  <a:srgbClr val="000066"/>
                </a:solidFill>
              </a:rPr>
              <a:t>. По всей Руси </a:t>
            </a:r>
            <a:r>
              <a:rPr lang="ru-RU" dirty="0" err="1" smtClean="0">
                <a:solidFill>
                  <a:srgbClr val="D60093"/>
                </a:solidFill>
              </a:rPr>
              <a:t>соору-жали</a:t>
            </a:r>
            <a:r>
              <a:rPr lang="ru-RU" dirty="0" smtClean="0">
                <a:solidFill>
                  <a:srgbClr val="D60093"/>
                </a:solidFill>
              </a:rPr>
              <a:t> прекрасные церкви и соборы</a:t>
            </a:r>
            <a:r>
              <a:rPr lang="ru-RU" dirty="0" smtClean="0">
                <a:solidFill>
                  <a:srgbClr val="000066"/>
                </a:solidFill>
              </a:rPr>
              <a:t>. Новая вера учила думать не только о своём благе, но и о благе ближнего, помогала избавиться от злых помыслов, сплачивала и объединяла людей.</a:t>
            </a: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ПОДВЕДЁМ ИТОГИ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19872" y="1340768"/>
            <a:ext cx="5472608" cy="4392488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Назовите столицу Древней Руси.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Как было организовано управление Древней Руси?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В каком году произошло Крещение Руси?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23528" y="2276872"/>
            <a:ext cx="3024336" cy="2218754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60640"/>
          </a:xfrm>
        </p:spPr>
        <p:txBody>
          <a:bodyPr>
            <a:normAutofit fontScale="55000" lnSpcReduction="20000"/>
          </a:bodyPr>
          <a:lstStyle/>
          <a:p>
            <a:pPr lvl="0"/>
            <a:endParaRPr lang="en-US" smtClean="0"/>
          </a:p>
          <a:p>
            <a:pPr lvl="0"/>
            <a:r>
              <a:rPr lang="en-US" smtClean="0"/>
              <a:t>https://www.free-lance.ru/users/NIKLEN/viewproj.php?prjid=642956</a:t>
            </a:r>
          </a:p>
          <a:p>
            <a:pPr lvl="0"/>
            <a:r>
              <a:rPr lang="en-US" smtClean="0"/>
              <a:t>http://art19.info/all/picture/prizvanie-varyagov.html</a:t>
            </a:r>
          </a:p>
          <a:p>
            <a:pPr lvl="0"/>
            <a:r>
              <a:rPr lang="en-US" smtClean="0"/>
              <a:t>http://ru.wikipedia.org/wiki/</a:t>
            </a:r>
            <a:r>
              <a:rPr lang="ru-RU" smtClean="0"/>
              <a:t>Вече</a:t>
            </a:r>
          </a:p>
          <a:p>
            <a:pPr lvl="0"/>
            <a:r>
              <a:rPr lang="en-US" smtClean="0"/>
              <a:t>http://aowar.forum2x2.ru/t3-topic</a:t>
            </a:r>
          </a:p>
          <a:p>
            <a:pPr lvl="0"/>
            <a:r>
              <a:rPr lang="en-US" smtClean="0"/>
              <a:t>http://rusich.moy.su/publ/18-1-0-49</a:t>
            </a:r>
          </a:p>
          <a:p>
            <a:pPr lvl="0"/>
            <a:r>
              <a:rPr lang="en-US" smtClean="0"/>
              <a:t>http://e-korsak.livejournal.com/149874.html</a:t>
            </a:r>
          </a:p>
          <a:p>
            <a:pPr lvl="0"/>
            <a:r>
              <a:rPr lang="en-US" smtClean="0"/>
              <a:t>http://ukrmap.su/ru-uh7/286.html</a:t>
            </a:r>
          </a:p>
          <a:p>
            <a:pPr lvl="0"/>
            <a:r>
              <a:rPr lang="en-US" smtClean="0"/>
              <a:t>http://www.ros-istor.ru/node/389</a:t>
            </a:r>
          </a:p>
          <a:p>
            <a:pPr lvl="0"/>
            <a:r>
              <a:rPr lang="en-US" smtClean="0"/>
              <a:t>http://tulaev.ru/?186</a:t>
            </a:r>
          </a:p>
          <a:p>
            <a:pPr lvl="0"/>
            <a:r>
              <a:rPr lang="en-US" smtClean="0"/>
              <a:t>http://krutifourth.ru/3303</a:t>
            </a:r>
          </a:p>
          <a:p>
            <a:pPr lvl="0"/>
            <a:r>
              <a:rPr lang="en-US" smtClean="0"/>
              <a:t>http://www.rusizn.ru/rur02_004.html</a:t>
            </a:r>
          </a:p>
          <a:p>
            <a:pPr lvl="0"/>
            <a:r>
              <a:rPr lang="en-US" smtClean="0"/>
              <a:t>http://pptcloud.ru/kartinki/istorija/Obrazovanie-gosudarstva-Rus/012-Pokhody-Olega-na-Vizantiju.html</a:t>
            </a:r>
          </a:p>
          <a:p>
            <a:pPr lvl="0"/>
            <a:r>
              <a:rPr lang="en-US" smtClean="0"/>
              <a:t>http://hiztory.ru/rus/knyaz-vladimir.html</a:t>
            </a:r>
          </a:p>
          <a:p>
            <a:pPr lvl="0"/>
            <a:r>
              <a:rPr lang="en-US" smtClean="0"/>
              <a:t>https://www.free-lance.ru/users/NIKLEN/viewproj.php?prjid=643225</a:t>
            </a:r>
          </a:p>
          <a:p>
            <a:pPr lvl="0"/>
            <a:r>
              <a:rPr lang="en-US" smtClean="0"/>
              <a:t>http://fotki.yandex.ru/users/hds-shah/view/182379/?page=7 </a:t>
            </a:r>
          </a:p>
          <a:p>
            <a:pPr lvl="0"/>
            <a:r>
              <a:rPr lang="en-US" smtClean="0"/>
              <a:t>http://charity.lfond.spb.ru/rus/</a:t>
            </a:r>
          </a:p>
          <a:p>
            <a:pPr lvl="0"/>
            <a:r>
              <a:rPr lang="en-US" smtClean="0"/>
              <a:t>http://www.</a:t>
            </a:r>
            <a:r>
              <a:rPr lang="ru-RU" smtClean="0"/>
              <a:t>последниеновостидня.рф/лента/крещение-руси/</a:t>
            </a:r>
          </a:p>
          <a:p>
            <a:pPr lvl="0"/>
            <a:r>
              <a:rPr lang="en-US" smtClean="0"/>
              <a:t>http://clubs.ya.ru/4611686018427412742/replies.xml?item_no=512</a:t>
            </a:r>
          </a:p>
          <a:p>
            <a:pPr lvl="0"/>
            <a:r>
              <a:rPr lang="en-US" smtClean="0"/>
              <a:t>http://www.diary.ru/~Daumantas/p164958506.htm?oam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692696"/>
            <a:ext cx="6009513" cy="3960000"/>
          </a:xfrm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Правление у славян</a:t>
            </a:r>
            <a:endParaRPr lang="ru-RU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4509120"/>
            <a:ext cx="9144000" cy="2260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66"/>
                </a:solidFill>
              </a:rPr>
              <a:t>Правления у славян не было такого, как теперь у нас. В каждом роду всеми делами заправлял </a:t>
            </a:r>
            <a:r>
              <a:rPr lang="ru-RU" b="1" i="1" dirty="0" smtClean="0">
                <a:solidFill>
                  <a:srgbClr val="C00000"/>
                </a:solidFill>
              </a:rPr>
              <a:t>старший</a:t>
            </a:r>
            <a:r>
              <a:rPr lang="ru-RU" dirty="0" smtClean="0">
                <a:solidFill>
                  <a:srgbClr val="000099"/>
                </a:solidFill>
              </a:rPr>
              <a:t>. </a:t>
            </a:r>
            <a:r>
              <a:rPr lang="ru-RU" dirty="0" smtClean="0">
                <a:solidFill>
                  <a:srgbClr val="000066"/>
                </a:solidFill>
              </a:rPr>
              <a:t>Для важных дел старейшины сходились на </a:t>
            </a:r>
            <a:r>
              <a:rPr lang="ru-RU" b="1" i="1" u="sng" dirty="0" smtClean="0">
                <a:solidFill>
                  <a:srgbClr val="C00000"/>
                </a:solidFill>
              </a:rPr>
              <a:t>вече</a:t>
            </a:r>
            <a:r>
              <a:rPr lang="ru-RU" dirty="0" smtClean="0">
                <a:solidFill>
                  <a:srgbClr val="000066"/>
                </a:solidFill>
              </a:rPr>
              <a:t> (мирские сходки) и решали дела сообща. Потом делами племён стали управлять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князья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Оксана Владимировна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МАОУ «Гимназия №4»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г. Великого Новгорода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Персональный сайт: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  http://www.panowa-ox.narod.ru/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 E-mail</a:t>
            </a:r>
            <a:r>
              <a:rPr lang="ru-RU" sz="2000" dirty="0" smtClean="0">
                <a:solidFill>
                  <a:schemeClr val="dk1"/>
                </a:solidFill>
              </a:rPr>
              <a:t>: </a:t>
            </a:r>
            <a:r>
              <a:rPr lang="en-US" sz="2000" dirty="0" smtClean="0">
                <a:solidFill>
                  <a:schemeClr val="dk1"/>
                </a:solidFill>
              </a:rPr>
              <a:t>panowa.ox@yandex.ru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3992" y="3527409"/>
            <a:ext cx="4320000" cy="3044572"/>
          </a:xfrm>
          <a:effectLst>
            <a:softEdge rad="63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260648"/>
            <a:ext cx="5148064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rgbClr val="000066"/>
                </a:solidFill>
              </a:rPr>
              <a:t>Между славянскими </a:t>
            </a:r>
            <a:r>
              <a:rPr lang="ru-RU" dirty="0" err="1" smtClean="0">
                <a:solidFill>
                  <a:srgbClr val="000066"/>
                </a:solidFill>
              </a:rPr>
              <a:t>племе-нами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не было согласия</a:t>
            </a:r>
            <a:r>
              <a:rPr lang="ru-RU" dirty="0" smtClean="0">
                <a:solidFill>
                  <a:srgbClr val="000066"/>
                </a:solidFill>
              </a:rPr>
              <a:t>, а были у них всё ссоры да </a:t>
            </a:r>
            <a:r>
              <a:rPr lang="ru-RU" dirty="0" err="1" smtClean="0">
                <a:solidFill>
                  <a:srgbClr val="000066"/>
                </a:solidFill>
              </a:rPr>
              <a:t>дра-ки</a:t>
            </a:r>
            <a:r>
              <a:rPr lang="ru-RU" dirty="0" smtClean="0">
                <a:solidFill>
                  <a:srgbClr val="000066"/>
                </a:solidFill>
              </a:rPr>
              <a:t>. Некоторые племена, </a:t>
            </a:r>
            <a:r>
              <a:rPr lang="ru-RU" dirty="0" err="1" smtClean="0">
                <a:solidFill>
                  <a:srgbClr val="000066"/>
                </a:solidFill>
              </a:rPr>
              <a:t>рас-судив</a:t>
            </a:r>
            <a:r>
              <a:rPr lang="ru-RU" dirty="0" smtClean="0">
                <a:solidFill>
                  <a:srgbClr val="000066"/>
                </a:solidFill>
              </a:rPr>
              <a:t>, что добру не бывать, </a:t>
            </a:r>
            <a:r>
              <a:rPr lang="ru-RU" b="1" i="1" dirty="0" smtClean="0">
                <a:solidFill>
                  <a:srgbClr val="C00000"/>
                </a:solidFill>
              </a:rPr>
              <a:t>решили на вече себе князя выбрать, но не из своих, а  из чужих</a:t>
            </a:r>
            <a:r>
              <a:rPr lang="ru-RU" dirty="0" smtClean="0">
                <a:solidFill>
                  <a:srgbClr val="000066"/>
                </a:solidFill>
              </a:rPr>
              <a:t>, чтобы своим </a:t>
            </a:r>
            <a:r>
              <a:rPr lang="ru-RU" dirty="0" err="1" smtClean="0">
                <a:solidFill>
                  <a:srgbClr val="000066"/>
                </a:solidFill>
              </a:rPr>
              <a:t>род-ным</a:t>
            </a:r>
            <a:r>
              <a:rPr lang="ru-RU" dirty="0" smtClean="0">
                <a:solidFill>
                  <a:srgbClr val="000066"/>
                </a:solidFill>
              </a:rPr>
              <a:t> не потакал. </a:t>
            </a:r>
            <a:r>
              <a:rPr lang="ru-RU" dirty="0">
                <a:solidFill>
                  <a:srgbClr val="000066"/>
                </a:solidFill>
              </a:rPr>
              <a:t>Послы </a:t>
            </a:r>
            <a:r>
              <a:rPr lang="ru-RU" dirty="0" smtClean="0">
                <a:solidFill>
                  <a:srgbClr val="000066"/>
                </a:solidFill>
              </a:rPr>
              <a:t>пришли за моря к </a:t>
            </a:r>
            <a:r>
              <a:rPr lang="ru-RU" dirty="0" err="1" smtClean="0">
                <a:solidFill>
                  <a:srgbClr val="000066"/>
                </a:solidFill>
              </a:rPr>
              <a:t>варяжско</a:t>
            </a:r>
            <a:r>
              <a:rPr lang="ru-RU" dirty="0" smtClean="0">
                <a:solidFill>
                  <a:srgbClr val="000066"/>
                </a:solidFill>
              </a:rPr>
              <a:t>- </a:t>
            </a:r>
            <a:r>
              <a:rPr lang="ru-RU" dirty="0" err="1" smtClean="0">
                <a:solidFill>
                  <a:srgbClr val="000066"/>
                </a:solidFill>
              </a:rPr>
              <a:t>му</a:t>
            </a:r>
            <a:r>
              <a:rPr lang="ru-RU" dirty="0" smtClean="0">
                <a:solidFill>
                  <a:srgbClr val="000066"/>
                </a:solidFill>
              </a:rPr>
              <a:t> народу и сказали такие слова: </a:t>
            </a:r>
            <a:r>
              <a:rPr lang="ru-RU" i="1" dirty="0" smtClean="0">
                <a:solidFill>
                  <a:srgbClr val="006600"/>
                </a:solidFill>
              </a:rPr>
              <a:t>«Земля наша велика и обильна, но порядка в ней нет, приходите княжить и владеть нами»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2" name="Рисунок 11" descr="rurik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04664"/>
            <a:ext cx="4320000" cy="29088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408512"/>
            <a:ext cx="91440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Три </a:t>
            </a:r>
            <a:r>
              <a:rPr lang="ru-RU" dirty="0" err="1" smtClean="0">
                <a:solidFill>
                  <a:srgbClr val="C00000"/>
                </a:solidFill>
              </a:rPr>
              <a:t>варяго-русских</a:t>
            </a:r>
            <a:r>
              <a:rPr lang="ru-RU" dirty="0" smtClean="0">
                <a:solidFill>
                  <a:srgbClr val="C00000"/>
                </a:solidFill>
              </a:rPr>
              <a:t> князя, </a:t>
            </a:r>
            <a:r>
              <a:rPr lang="ru-RU" b="1" u="sng" dirty="0" err="1" smtClean="0">
                <a:solidFill>
                  <a:srgbClr val="C00000"/>
                </a:solidFill>
              </a:rPr>
              <a:t>Рюрик</a:t>
            </a:r>
            <a:r>
              <a:rPr lang="ru-RU" dirty="0" smtClean="0">
                <a:solidFill>
                  <a:srgbClr val="C00000"/>
                </a:solidFill>
              </a:rPr>
              <a:t> и его два брата, </a:t>
            </a:r>
            <a:r>
              <a:rPr lang="ru-RU" dirty="0" err="1" smtClean="0">
                <a:solidFill>
                  <a:srgbClr val="C00000"/>
                </a:solidFill>
              </a:rPr>
              <a:t>приш-ли</a:t>
            </a:r>
            <a:r>
              <a:rPr lang="ru-RU" dirty="0" smtClean="0">
                <a:solidFill>
                  <a:srgbClr val="C00000"/>
                </a:solidFill>
              </a:rPr>
              <a:t> к нам и начали княжить. </a:t>
            </a:r>
            <a:r>
              <a:rPr lang="ru-RU" dirty="0" smtClean="0">
                <a:solidFill>
                  <a:srgbClr val="000066"/>
                </a:solidFill>
              </a:rPr>
              <a:t>Сам </a:t>
            </a:r>
            <a:r>
              <a:rPr lang="ru-RU" dirty="0" err="1" smtClean="0">
                <a:solidFill>
                  <a:srgbClr val="000066"/>
                </a:solidFill>
              </a:rPr>
              <a:t>Рюрик</a:t>
            </a:r>
            <a:r>
              <a:rPr lang="ru-RU" dirty="0" smtClean="0">
                <a:solidFill>
                  <a:srgbClr val="000066"/>
                </a:solidFill>
              </a:rPr>
              <a:t> сел в Новгороде, а братьев он послал в другие города. Так </a:t>
            </a:r>
            <a:r>
              <a:rPr lang="ru-RU" b="1" dirty="0" smtClean="0">
                <a:solidFill>
                  <a:srgbClr val="C00000"/>
                </a:solidFill>
              </a:rPr>
              <a:t>началось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862 </a:t>
            </a:r>
            <a:r>
              <a:rPr lang="ru-RU" dirty="0" smtClean="0">
                <a:solidFill>
                  <a:srgbClr val="000066"/>
                </a:solidFill>
              </a:rPr>
              <a:t>году по Рождестве Христовом </a:t>
            </a:r>
            <a:r>
              <a:rPr lang="ru-RU" b="1" dirty="0" smtClean="0">
                <a:solidFill>
                  <a:srgbClr val="C00000"/>
                </a:solidFill>
              </a:rPr>
              <a:t>Русское государство</a:t>
            </a:r>
            <a:r>
              <a:rPr lang="ru-RU" dirty="0" smtClean="0">
                <a:solidFill>
                  <a:srgbClr val="000066"/>
                </a:solidFill>
              </a:rPr>
              <a:t>. От имени рода первых князей оно и назвалось Русью.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257336"/>
            <a:ext cx="5904656" cy="40269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Содержимое 7" descr="12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32656"/>
            <a:ext cx="3431201" cy="42484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ккк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4699780" cy="6480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4958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66"/>
                </a:solidFill>
              </a:rPr>
              <a:t>Территория Древней Руси к середине </a:t>
            </a:r>
            <a:r>
              <a:rPr lang="en-US" dirty="0" smtClean="0">
                <a:solidFill>
                  <a:srgbClr val="000066"/>
                </a:solidFill>
              </a:rPr>
              <a:t>XI </a:t>
            </a:r>
            <a:r>
              <a:rPr lang="ru-RU" dirty="0" smtClean="0">
                <a:solidFill>
                  <a:srgbClr val="000066"/>
                </a:solidFill>
              </a:rPr>
              <a:t>века </a:t>
            </a:r>
            <a:r>
              <a:rPr lang="ru-RU" dirty="0" err="1" smtClean="0">
                <a:solidFill>
                  <a:srgbClr val="000066"/>
                </a:solidFill>
              </a:rPr>
              <a:t>увели-чилась</a:t>
            </a:r>
            <a:r>
              <a:rPr lang="ru-RU" dirty="0" smtClean="0">
                <a:solidFill>
                  <a:srgbClr val="000066"/>
                </a:solidFill>
              </a:rPr>
              <a:t>. Князья </a:t>
            </a:r>
            <a:r>
              <a:rPr lang="ru-RU" dirty="0" err="1" smtClean="0">
                <a:solidFill>
                  <a:srgbClr val="000066"/>
                </a:solidFill>
              </a:rPr>
              <a:t>завоёвы-вали</a:t>
            </a:r>
            <a:r>
              <a:rPr lang="ru-RU" dirty="0" smtClean="0">
                <a:solidFill>
                  <a:srgbClr val="000066"/>
                </a:solidFill>
              </a:rPr>
              <a:t> новые земли. </a:t>
            </a: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</a:t>
            </a:r>
            <a:r>
              <a:rPr lang="ru-RU" dirty="0" smtClean="0">
                <a:solidFill>
                  <a:srgbClr val="006600"/>
                </a:solidFill>
              </a:rPr>
              <a:t>Главными дорогами были реки и моря. По ним </a:t>
            </a:r>
            <a:r>
              <a:rPr lang="ru-RU" dirty="0" err="1" smtClean="0">
                <a:solidFill>
                  <a:srgbClr val="006600"/>
                </a:solidFill>
              </a:rPr>
              <a:t>плы-ли</a:t>
            </a:r>
            <a:r>
              <a:rPr lang="ru-RU" dirty="0" smtClean="0">
                <a:solidFill>
                  <a:srgbClr val="006600"/>
                </a:solidFill>
              </a:rPr>
              <a:t> купеческие караваны, ладьи и плоты </a:t>
            </a:r>
            <a:r>
              <a:rPr lang="ru-RU" dirty="0" err="1" smtClean="0">
                <a:solidFill>
                  <a:srgbClr val="006600"/>
                </a:solidFill>
              </a:rPr>
              <a:t>пересе-ленцев</a:t>
            </a:r>
            <a:r>
              <a:rPr lang="ru-RU" dirty="0" smtClean="0">
                <a:solidFill>
                  <a:srgbClr val="006600"/>
                </a:solidFill>
              </a:rPr>
              <a:t> на новые земли.</a:t>
            </a: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</a:t>
            </a:r>
            <a:r>
              <a:rPr lang="ru-RU" dirty="0" smtClean="0">
                <a:solidFill>
                  <a:srgbClr val="C00000"/>
                </a:solidFill>
              </a:rPr>
              <a:t>На берегу реки Днепр возник город Киев. Он стал столицей Древней Руси.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60648"/>
            <a:ext cx="2580932" cy="3600400"/>
          </a:xfrm>
        </p:spPr>
      </p:pic>
      <p:pic>
        <p:nvPicPr>
          <p:cNvPr id="8" name="Рисунок 7" descr="1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47748" y="-171400"/>
            <a:ext cx="2908651" cy="403244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72008" y="4005064"/>
            <a:ext cx="9216008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Главой Руси был </a:t>
            </a:r>
            <a:r>
              <a:rPr lang="ru-RU" b="1" u="sng" dirty="0" smtClean="0">
                <a:solidFill>
                  <a:srgbClr val="C00000"/>
                </a:solidFill>
              </a:rPr>
              <a:t>великий князь киевский</a:t>
            </a:r>
            <a:r>
              <a:rPr lang="ru-RU" dirty="0" smtClean="0">
                <a:solidFill>
                  <a:srgbClr val="C00000"/>
                </a:solidFill>
              </a:rPr>
              <a:t>.                           </a:t>
            </a:r>
            <a:r>
              <a:rPr lang="ru-RU" dirty="0" smtClean="0">
                <a:solidFill>
                  <a:srgbClr val="000066"/>
                </a:solidFill>
              </a:rPr>
              <a:t>В мирное время князья управляли жизнью славянских племён, а когда приходили враги – становились военачальниками. </a:t>
            </a:r>
            <a:r>
              <a:rPr lang="ru-RU" dirty="0" smtClean="0">
                <a:solidFill>
                  <a:srgbClr val="006600"/>
                </a:solidFill>
              </a:rPr>
              <a:t>Советниками и помощниками князя были </a:t>
            </a:r>
            <a:r>
              <a:rPr lang="ru-RU" b="1" u="sng" dirty="0" smtClean="0">
                <a:solidFill>
                  <a:srgbClr val="006600"/>
                </a:solidFill>
              </a:rPr>
              <a:t>бояре</a:t>
            </a:r>
            <a:r>
              <a:rPr lang="ru-RU" dirty="0" smtClean="0">
                <a:solidFill>
                  <a:srgbClr val="006600"/>
                </a:solidFill>
              </a:rPr>
              <a:t>.  </a:t>
            </a:r>
            <a:r>
              <a:rPr lang="ru-RU" dirty="0" smtClean="0">
                <a:solidFill>
                  <a:srgbClr val="D60093"/>
                </a:solidFill>
              </a:rPr>
              <a:t>Верная и преданная </a:t>
            </a:r>
            <a:r>
              <a:rPr lang="ru-RU" b="1" u="sng" dirty="0" smtClean="0">
                <a:solidFill>
                  <a:srgbClr val="D60093"/>
                </a:solidFill>
              </a:rPr>
              <a:t>княжеская дружина</a:t>
            </a:r>
            <a:r>
              <a:rPr lang="ru-RU" dirty="0" smtClean="0">
                <a:solidFill>
                  <a:srgbClr val="D60093"/>
                </a:solidFill>
              </a:rPr>
              <a:t> была опорой и поддержкой главы Руси.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365104"/>
            <a:ext cx="9036496" cy="2448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66"/>
                </a:solidFill>
              </a:rPr>
              <a:t>Могущественной соседкой Руси была Византия. С ней то воевали, то мирились.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Русский князь Олег </a:t>
            </a:r>
            <a:r>
              <a:rPr lang="ru-RU" dirty="0" smtClean="0">
                <a:solidFill>
                  <a:srgbClr val="000066"/>
                </a:solidFill>
              </a:rPr>
              <a:t>двинул на Византию огромный флот из 2000 кораблей. Чтобы преградить путь  флоту, византийцы загородили вход в гавань огромной цепью. 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9" name="Содержимое 8" descr="2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63888" y="620688"/>
            <a:ext cx="5307849" cy="3456000"/>
          </a:xfrm>
          <a:effectLst>
            <a:softEdge rad="127000"/>
          </a:effectLst>
        </p:spPr>
      </p:pic>
      <p:pic>
        <p:nvPicPr>
          <p:cNvPr id="11" name="Рисунок 10" descr="2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88640"/>
            <a:ext cx="3295181" cy="4212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6512" y="4509120"/>
            <a:ext cx="9001000" cy="22322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8600" dirty="0" smtClean="0">
                <a:solidFill>
                  <a:srgbClr val="000066"/>
                </a:solidFill>
              </a:rPr>
              <a:t>Тогда Олег, согласно легенде, поставил свои ладьи на колёса и, дождавшись попутного ветра, двинулся под парусами к стенам города. Под прикрытием судов </a:t>
            </a:r>
            <a:r>
              <a:rPr lang="ru-RU" sz="8600" dirty="0" err="1" smtClean="0">
                <a:solidFill>
                  <a:srgbClr val="000066"/>
                </a:solidFill>
              </a:rPr>
              <a:t>рус-ские</a:t>
            </a:r>
            <a:r>
              <a:rPr lang="ru-RU" sz="8600" dirty="0" smtClean="0">
                <a:solidFill>
                  <a:srgbClr val="000066"/>
                </a:solidFill>
              </a:rPr>
              <a:t> воины смогли беспрепятственно подойти к </a:t>
            </a:r>
            <a:r>
              <a:rPr lang="ru-RU" sz="8600" dirty="0" err="1" smtClean="0">
                <a:solidFill>
                  <a:srgbClr val="000066"/>
                </a:solidFill>
              </a:rPr>
              <a:t>горо-ду</a:t>
            </a:r>
            <a:r>
              <a:rPr lang="ru-RU" sz="8600" dirty="0" smtClean="0">
                <a:solidFill>
                  <a:srgbClr val="000066"/>
                </a:solidFill>
              </a:rPr>
              <a:t>. А для устрашения греков русы во время своей атаки выпустили в небо большое число воздушных змеев. </a:t>
            </a:r>
            <a:endParaRPr lang="ru-RU" sz="8600" dirty="0">
              <a:solidFill>
                <a:srgbClr val="000066"/>
              </a:solidFill>
            </a:endParaRPr>
          </a:p>
        </p:txBody>
      </p:sp>
      <p:pic>
        <p:nvPicPr>
          <p:cNvPr id="12" name="Содержимое 11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88640"/>
            <a:ext cx="7416824" cy="435922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4869160"/>
            <a:ext cx="8928992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</a:rPr>
              <a:t>Устрашённые невиданным зрелищем, византийцы тотчас запросили мира.  </a:t>
            </a:r>
            <a:r>
              <a:rPr lang="ru-RU" dirty="0" smtClean="0">
                <a:solidFill>
                  <a:srgbClr val="C00000"/>
                </a:solidFill>
              </a:rPr>
              <a:t>По обычаю князь Олег прибил свой щит к воротам Царьграда.</a:t>
            </a:r>
            <a:r>
              <a:rPr lang="ru-RU" dirty="0" smtClean="0">
                <a:solidFill>
                  <a:srgbClr val="000066"/>
                </a:solidFill>
              </a:rPr>
              <a:t> Между Русью и Византией был заключён мирный договор.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7" name="Содержимое 6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260648"/>
            <a:ext cx="6546181" cy="475252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188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Segoe Print</vt:lpstr>
      <vt:lpstr>Тема Office</vt:lpstr>
      <vt:lpstr>PowerPoint Presentation</vt:lpstr>
      <vt:lpstr>Правление у славян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Князь Владимир Святославич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ПОДВЕДЁМ ИТОГИ</vt:lpstr>
      <vt:lpstr>ИСТОЧНИКИ:</vt:lpstr>
      <vt:lpstr>PowerPoint Presentation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pptforschool.ru</cp:lastModifiedBy>
  <cp:revision>63</cp:revision>
  <dcterms:created xsi:type="dcterms:W3CDTF">2012-11-24T04:24:57Z</dcterms:created>
  <dcterms:modified xsi:type="dcterms:W3CDTF">2018-02-21T10:15:15Z</dcterms:modified>
</cp:coreProperties>
</file>