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82" r:id="rId5"/>
    <p:sldId id="283" r:id="rId6"/>
    <p:sldId id="284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4" r:id="rId20"/>
    <p:sldId id="270" r:id="rId21"/>
    <p:sldId id="275" r:id="rId22"/>
    <p:sldId id="276" r:id="rId23"/>
    <p:sldId id="277" r:id="rId24"/>
    <p:sldId id="278" r:id="rId25"/>
    <p:sldId id="279" r:id="rId26"/>
    <p:sldId id="280" r:id="rId27"/>
    <p:sldId id="271" r:id="rId28"/>
    <p:sldId id="272" r:id="rId29"/>
    <p:sldId id="285" r:id="rId30"/>
    <p:sldId id="25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8/8e/Peresv_b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hyperlink" Target="http://young.rzd.ru/dbmm/images/41/4080/608436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0.liveinternet.ru/images/attach/c/1/61/555/61555561_b3119a21d7cd51cad093b5ba44c.jpg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luchevnikova.ucoz.ru/publ/istorija/ehto_interesno/ivan_iii/36-1-0-71" TargetMode="External"/><Relationship Id="rId3" Type="http://schemas.openxmlformats.org/officeDocument/2006/relationships/hyperlink" Target="http://prorossiu.ru/?page_id=1726" TargetMode="External"/><Relationship Id="rId7" Type="http://schemas.openxmlformats.org/officeDocument/2006/relationships/hyperlink" Target="http://www.grunwald-2007.narod.ru/" TargetMode="External"/><Relationship Id="rId2" Type="http://schemas.openxmlformats.org/officeDocument/2006/relationships/hyperlink" Target="http://onzpi-co1.narod.ru/index/q6/q6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orpeh.com/forum/index.php?showtopic=1104?s=d94e13515af403f8ba04c6e55c1bf614" TargetMode="External"/><Relationship Id="rId5" Type="http://schemas.openxmlformats.org/officeDocument/2006/relationships/hyperlink" Target="http://www.howtotrade.ru/phorum/read.php?2,243003,243006" TargetMode="External"/><Relationship Id="rId4" Type="http://schemas.openxmlformats.org/officeDocument/2006/relationships/hyperlink" Target="http://www.histerl.ru/kratkie_kurs/lectures/osnovnie_kniazia_moskovskoi_dinastii.htm" TargetMode="External"/><Relationship Id="rId9" Type="http://schemas.openxmlformats.org/officeDocument/2006/relationships/hyperlink" Target="https://refdb.ru/look/1875629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29461"/>
            <a:ext cx="8429684" cy="160043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Создание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осковского государства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45924"/>
            <a:ext cx="6120680" cy="4437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/>
          <a:lstStyle/>
          <a:p>
            <a:r>
              <a:rPr lang="ru-RU" dirty="0" smtClean="0"/>
              <a:t>Еще более усилились позиции Москвы при сыне Даниила Александровича и внуке Александра Невского</a:t>
            </a:r>
            <a:r>
              <a:rPr lang="ru-RU" b="1" i="1" dirty="0" smtClean="0"/>
              <a:t>--- Иване Даниловиче</a:t>
            </a:r>
            <a:r>
              <a:rPr lang="ru-RU" dirty="0" smtClean="0"/>
              <a:t>, прозванном </a:t>
            </a:r>
            <a:r>
              <a:rPr lang="ru-RU" b="1" i="1" dirty="0" err="1" smtClean="0"/>
              <a:t>Калитой</a:t>
            </a:r>
            <a:r>
              <a:rPr lang="ru-RU" b="1" i="1" dirty="0" smtClean="0"/>
              <a:t>.</a:t>
            </a:r>
            <a:r>
              <a:rPr lang="ru-RU" dirty="0" smtClean="0"/>
              <a:t> </a:t>
            </a:r>
            <a:r>
              <a:rPr lang="ru-RU" i="1" dirty="0" smtClean="0"/>
              <a:t>(денежный мешок), </a:t>
            </a:r>
            <a:r>
              <a:rPr lang="ru-RU" dirty="0" smtClean="0"/>
              <a:t>который получил ярлык на великое княжение в 1325г.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28586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Иван 1 Данилович (Иван </a:t>
            </a:r>
            <a:r>
              <a:rPr lang="ru-RU" sz="32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Калита</a:t>
            </a:r>
            <a:r>
              <a:rPr lang="ru-RU" sz="32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)-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внук Александра Невского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правивший </a:t>
            </a:r>
            <a:r>
              <a:rPr lang="ru-RU" sz="32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1325-1340гг..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5100" b="1" dirty="0" smtClean="0"/>
              <a:t> являлся </a:t>
            </a:r>
            <a:r>
              <a:rPr lang="ru-RU" sz="5100" b="1" i="1" dirty="0" smtClean="0"/>
              <a:t>сборщиком дани</a:t>
            </a:r>
            <a:r>
              <a:rPr lang="ru-RU" sz="5100" b="1" dirty="0" smtClean="0"/>
              <a:t> для Золотой Орды, </a:t>
            </a:r>
            <a:r>
              <a:rPr lang="ru-RU" sz="5100" b="1" i="1" dirty="0" smtClean="0"/>
              <a:t>заслужил полное доверие монголо-татарских ханов</a:t>
            </a:r>
            <a:endParaRPr lang="ru-RU" sz="5100" b="1" dirty="0" smtClean="0"/>
          </a:p>
          <a:p>
            <a:pPr lvl="0"/>
            <a:r>
              <a:rPr lang="ru-RU" sz="5100" b="1" dirty="0" smtClean="0"/>
              <a:t> во главе золотоордынского войска </a:t>
            </a:r>
            <a:r>
              <a:rPr lang="ru-RU" sz="5100" b="1" i="1" dirty="0" smtClean="0"/>
              <a:t>жестоко подавил </a:t>
            </a:r>
            <a:r>
              <a:rPr lang="ru-RU" sz="5100" b="1" i="1" dirty="0" err="1" smtClean="0"/>
              <a:t>антиордынское</a:t>
            </a:r>
            <a:r>
              <a:rPr lang="ru-RU" sz="5100" b="1" i="1" dirty="0" smtClean="0"/>
              <a:t>  восстание в Твери-</a:t>
            </a:r>
            <a:r>
              <a:rPr lang="ru-RU" sz="5100" b="1" dirty="0" smtClean="0"/>
              <a:t> главном сопернике Москвы за первенство на Руси</a:t>
            </a:r>
          </a:p>
          <a:p>
            <a:pPr lvl="0"/>
            <a:r>
              <a:rPr lang="ru-RU" sz="5100" b="1" dirty="0" smtClean="0"/>
              <a:t>добился от монголо-татар закрепления ярлыка на великое княжение по </a:t>
            </a:r>
            <a:r>
              <a:rPr lang="ru-RU" sz="5100" b="1" i="1" dirty="0" smtClean="0"/>
              <a:t>наследственному принципу </a:t>
            </a:r>
            <a:r>
              <a:rPr lang="ru-RU" sz="5100" b="1" dirty="0" smtClean="0"/>
              <a:t>- </a:t>
            </a:r>
            <a:r>
              <a:rPr lang="ru-RU" sz="5100" b="1" i="1" dirty="0" smtClean="0"/>
              <a:t>за ветвью Александра Невского</a:t>
            </a:r>
            <a:r>
              <a:rPr lang="ru-RU" sz="5100" b="1" dirty="0" smtClean="0"/>
              <a:t> династии Рюриковичей (фактически при содействии монголо-татар и под их властью началось становление правящей русской династии)</a:t>
            </a:r>
          </a:p>
          <a:p>
            <a:pPr lvl="0"/>
            <a:r>
              <a:rPr lang="ru-RU" sz="5100" b="1" dirty="0" smtClean="0"/>
              <a:t> вошел в историю как один из </a:t>
            </a:r>
            <a:r>
              <a:rPr lang="ru-RU" sz="5100" b="1" i="1" dirty="0" smtClean="0"/>
              <a:t>первых «собирателей русских земель</a:t>
            </a:r>
            <a:r>
              <a:rPr lang="ru-RU" sz="5100" b="1" dirty="0" smtClean="0"/>
              <a:t>» (за деньги покупал соседние земли и увеличил территорию Московского княжества в 5 раз.)</a:t>
            </a:r>
          </a:p>
          <a:p>
            <a:pPr lvl="0"/>
            <a:r>
              <a:rPr lang="ru-RU" sz="5100" b="1" dirty="0" smtClean="0"/>
              <a:t> часть земель (Кострому) получил от монголо-татар за верную службу</a:t>
            </a:r>
          </a:p>
          <a:p>
            <a:pPr lvl="0"/>
            <a:r>
              <a:rPr lang="ru-RU" sz="5100" b="1" dirty="0" smtClean="0"/>
              <a:t> убедил </a:t>
            </a:r>
            <a:r>
              <a:rPr lang="ru-RU" sz="5100" b="1" i="1" dirty="0" smtClean="0"/>
              <a:t>митрополита</a:t>
            </a:r>
            <a:r>
              <a:rPr lang="ru-RU" sz="5100" b="1" dirty="0" smtClean="0"/>
              <a:t> Русской Православной Церкви </a:t>
            </a:r>
            <a:r>
              <a:rPr lang="ru-RU" sz="5100" b="1" i="1" dirty="0" smtClean="0"/>
              <a:t>Петра</a:t>
            </a:r>
            <a:r>
              <a:rPr lang="ru-RU" sz="5100" b="1" dirty="0" smtClean="0"/>
              <a:t> в </a:t>
            </a:r>
            <a:r>
              <a:rPr lang="ru-RU" sz="5100" b="1" i="1" dirty="0" smtClean="0"/>
              <a:t>1325г.</a:t>
            </a:r>
            <a:r>
              <a:rPr lang="ru-RU" sz="5100" b="1" dirty="0" smtClean="0"/>
              <a:t> </a:t>
            </a:r>
            <a:r>
              <a:rPr lang="ru-RU" sz="5100" b="1" i="1" dirty="0" smtClean="0"/>
              <a:t>переехать из Твери в Москву</a:t>
            </a:r>
            <a:r>
              <a:rPr lang="ru-RU" sz="5100" b="1" dirty="0" smtClean="0"/>
              <a:t>, в результате чего Москва стала центром русского православия и духовным центром русских земель.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Политику Ивана </a:t>
            </a:r>
            <a:r>
              <a:rPr lang="ru-RU" sz="4000" dirty="0" err="1" smtClean="0"/>
              <a:t>Калиты</a:t>
            </a:r>
            <a:r>
              <a:rPr lang="ru-RU" sz="4000" dirty="0" smtClean="0"/>
              <a:t>- завоевание доверия монголов, усиление власти московского князя, расширение Московского княжества, продолжили </a:t>
            </a:r>
            <a:r>
              <a:rPr lang="ru-RU" sz="4000" i="1" u="sng" dirty="0" smtClean="0"/>
              <a:t>сыновья Ивана </a:t>
            </a:r>
            <a:r>
              <a:rPr lang="ru-RU" sz="4000" i="1" u="sng" dirty="0" err="1" smtClean="0"/>
              <a:t>Калиты</a:t>
            </a:r>
            <a:r>
              <a:rPr lang="ru-RU" sz="4000" i="1" u="sng" dirty="0" smtClean="0"/>
              <a:t>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· </a:t>
            </a:r>
            <a:r>
              <a:rPr lang="ru-RU" sz="4000" dirty="0" err="1" smtClean="0"/>
              <a:t>Симеон</a:t>
            </a:r>
            <a:r>
              <a:rPr lang="ru-RU" sz="4000" dirty="0" smtClean="0"/>
              <a:t> Иванович </a:t>
            </a:r>
            <a:r>
              <a:rPr lang="ru-RU" sz="4000" b="1" i="1" dirty="0" smtClean="0"/>
              <a:t>(</a:t>
            </a:r>
            <a:r>
              <a:rPr lang="ru-RU" sz="4000" b="1" i="1" dirty="0" err="1" smtClean="0"/>
              <a:t>Симеон</a:t>
            </a:r>
            <a:r>
              <a:rPr lang="ru-RU" sz="4000" b="1" i="1" dirty="0" smtClean="0"/>
              <a:t> Гордый)- 1340-1353гг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4000" dirty="0" smtClean="0"/>
              <a:t>· Иван2 Иванович </a:t>
            </a:r>
            <a:r>
              <a:rPr lang="ru-RU" sz="4000" b="1" i="1" dirty="0" smtClean="0"/>
              <a:t>(Иван Красный)- 1353-1359гг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правление </a:t>
            </a:r>
            <a:r>
              <a:rPr lang="ru-RU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Дмитрия Донского (1359-1389)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соотношение сил на Руси изменилось в пользу </a:t>
            </a:r>
            <a:r>
              <a:rPr lang="ru-RU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Москвы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Этому процессу </a:t>
            </a:r>
            <a:r>
              <a:rPr lang="ru-RU" sz="2800" b="1" i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способствовало следующее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71678"/>
            <a:ext cx="8229600" cy="450059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построен </a:t>
            </a:r>
            <a:r>
              <a:rPr lang="ru-RU" i="1" dirty="0" smtClean="0"/>
              <a:t>неприступный белокаменный Кремль</a:t>
            </a:r>
            <a:r>
              <a:rPr lang="ru-RU" dirty="0" smtClean="0"/>
              <a:t> Москвы </a:t>
            </a:r>
            <a:r>
              <a:rPr lang="ru-RU" i="1" dirty="0" smtClean="0"/>
              <a:t>(1364)-</a:t>
            </a:r>
            <a:r>
              <a:rPr lang="ru-RU" dirty="0" smtClean="0"/>
              <a:t> </a:t>
            </a:r>
            <a:r>
              <a:rPr lang="ru-RU" i="1" dirty="0" smtClean="0"/>
              <a:t>единственная каменная крепость</a:t>
            </a:r>
            <a:r>
              <a:rPr lang="ru-RU" dirty="0" smtClean="0"/>
              <a:t> на территории </a:t>
            </a:r>
            <a:r>
              <a:rPr lang="ru-RU" i="1" dirty="0" smtClean="0"/>
              <a:t>северо-восточной Руси.</a:t>
            </a:r>
            <a:endParaRPr lang="ru-RU" dirty="0" smtClean="0"/>
          </a:p>
          <a:p>
            <a:pPr lvl="0"/>
            <a:r>
              <a:rPr lang="ru-RU" dirty="0" smtClean="0"/>
              <a:t> </a:t>
            </a:r>
            <a:r>
              <a:rPr lang="ru-RU" i="1" dirty="0" smtClean="0"/>
              <a:t>отбиты притязания</a:t>
            </a:r>
            <a:r>
              <a:rPr lang="ru-RU" dirty="0" smtClean="0"/>
              <a:t> на общерусское лидерство </a:t>
            </a:r>
            <a:r>
              <a:rPr lang="ru-RU" i="1" dirty="0" smtClean="0"/>
              <a:t>Нижнего Новгорода, Твери,</a:t>
            </a:r>
            <a:r>
              <a:rPr lang="ru-RU" dirty="0" smtClean="0"/>
              <a:t> отражены походы </a:t>
            </a:r>
            <a:r>
              <a:rPr lang="ru-RU" i="1" dirty="0" smtClean="0"/>
              <a:t>литовского князя </a:t>
            </a:r>
            <a:r>
              <a:rPr lang="ru-RU" i="1" dirty="0" err="1" smtClean="0"/>
              <a:t>Ольгерда</a:t>
            </a:r>
            <a:r>
              <a:rPr lang="ru-RU" i="1" dirty="0" smtClean="0"/>
              <a:t>.</a:t>
            </a:r>
            <a:endParaRPr lang="ru-RU" dirty="0" smtClean="0"/>
          </a:p>
          <a:p>
            <a:pPr lvl="0"/>
            <a:r>
              <a:rPr lang="ru-RU" dirty="0" smtClean="0"/>
              <a:t> </a:t>
            </a:r>
            <a:r>
              <a:rPr lang="ru-RU" i="1" dirty="0" smtClean="0"/>
              <a:t>впервые начались военные столкновения</a:t>
            </a:r>
            <a:r>
              <a:rPr lang="ru-RU" dirty="0" smtClean="0"/>
              <a:t> между Московским княжеством и Золотой Ордой – </a:t>
            </a:r>
            <a:r>
              <a:rPr lang="ru-RU" i="1" dirty="0" smtClean="0"/>
              <a:t>битва на р. </a:t>
            </a:r>
            <a:r>
              <a:rPr lang="ru-RU" i="1" dirty="0" err="1" smtClean="0"/>
              <a:t>Воже</a:t>
            </a:r>
            <a:r>
              <a:rPr lang="ru-RU" dirty="0" smtClean="0"/>
              <a:t> -</a:t>
            </a:r>
            <a:r>
              <a:rPr lang="ru-RU" i="1" dirty="0" smtClean="0"/>
              <a:t>1378г</a:t>
            </a:r>
            <a:endParaRPr lang="ru-RU" dirty="0" smtClean="0"/>
          </a:p>
          <a:p>
            <a:r>
              <a:rPr lang="ru-RU" dirty="0" smtClean="0"/>
              <a:t>Резкое изменение отношений между Русью и Золотой Ордой имело </a:t>
            </a:r>
            <a:r>
              <a:rPr lang="ru-RU" i="1" u="sng" dirty="0" smtClean="0"/>
              <a:t>внешний толчок:</a:t>
            </a:r>
            <a:endParaRPr lang="ru-RU" dirty="0" smtClean="0"/>
          </a:p>
          <a:p>
            <a:pPr lvl="0"/>
            <a:r>
              <a:rPr lang="ru-RU" dirty="0" smtClean="0"/>
              <a:t> в 1370-е гг. на Золотую Орду с юга стали нападать орды кочевников (в том числе Тамерлана из Средней Азии), в результате чего Золотая Орда ослабла в несколько раз</a:t>
            </a:r>
          </a:p>
          <a:p>
            <a:pPr lvl="0"/>
            <a:r>
              <a:rPr lang="ru-RU" dirty="0" smtClean="0"/>
              <a:t>внутри Орды- чехарда ханов, распри среди верхушки монголо-татар привели к ситуации распада Золотой Орды и началу формирования татарских удельных княжеств.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 1380г. ситуация в Орде стабилизировал военачальник Мамай, который установил в Орде свою диктатуру. Желая обуздать восставшую Русь, Мамай собрал </a:t>
            </a:r>
            <a:r>
              <a:rPr lang="ru-RU" sz="2800" b="1" i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интернациональное войско: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pPr lvl="0"/>
            <a:r>
              <a:rPr lang="ru-RU" i="1" dirty="0" smtClean="0"/>
              <a:t>татарское войско</a:t>
            </a:r>
            <a:endParaRPr lang="ru-RU" dirty="0" smtClean="0"/>
          </a:p>
          <a:p>
            <a:pPr lvl="0"/>
            <a:r>
              <a:rPr lang="ru-RU" i="1" dirty="0" smtClean="0"/>
              <a:t>полк генуэзцев</a:t>
            </a:r>
          </a:p>
          <a:p>
            <a:pPr lvl="0"/>
            <a:r>
              <a:rPr lang="ru-RU" dirty="0" smtClean="0"/>
              <a:t> </a:t>
            </a:r>
            <a:r>
              <a:rPr lang="ru-RU" i="1" dirty="0" smtClean="0"/>
              <a:t>объединенное войско северокавказских народов</a:t>
            </a:r>
            <a:endParaRPr lang="ru-RU" dirty="0" smtClean="0"/>
          </a:p>
          <a:p>
            <a:pPr lvl="0"/>
            <a:r>
              <a:rPr lang="ru-RU" i="1" dirty="0" smtClean="0"/>
              <a:t>на подходе была литовская армия во главе с князем Ягайло.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7-8 сентября 1380г. на Куликовом поле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 верховьях Дона состоялась битва между </a:t>
            </a:r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армиями Мамая и Дмитрия.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 descr="http://upload.wikimedia.org/wikipedia/commons/8/8e/Peresv_b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496"/>
            <a:ext cx="6072230" cy="3645618"/>
          </a:xfrm>
          <a:prstGeom prst="rect">
            <a:avLst/>
          </a:prstGeom>
          <a:noFill/>
        </p:spPr>
      </p:pic>
      <p:pic>
        <p:nvPicPr>
          <p:cNvPr id="5124" name="Picture 4" descr="Картинка 53 из 1094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857496"/>
            <a:ext cx="2714624" cy="3633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ходе сражения проявился </a:t>
            </a:r>
            <a:r>
              <a:rPr lang="ru-RU" b="1" i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полководческий талант Дмитрия Донского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который: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14554"/>
            <a:ext cx="8229600" cy="435771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 застал армию Мамая врасплох</a:t>
            </a:r>
          </a:p>
          <a:p>
            <a:pPr lvl="0"/>
            <a:r>
              <a:rPr lang="ru-RU" dirty="0" smtClean="0"/>
              <a:t> дезинформировал литовскую армию, которая опоздала к сражению</a:t>
            </a:r>
          </a:p>
          <a:p>
            <a:pPr lvl="0"/>
            <a:r>
              <a:rPr lang="ru-RU" dirty="0" smtClean="0"/>
              <a:t> выбрал выгодный для русской армии ландшафт местности</a:t>
            </a:r>
          </a:p>
          <a:p>
            <a:pPr lvl="0"/>
            <a:r>
              <a:rPr lang="ru-RU" dirty="0" smtClean="0"/>
              <a:t> измотал соперника предварительным сражением</a:t>
            </a:r>
          </a:p>
          <a:p>
            <a:pPr lvl="0"/>
            <a:r>
              <a:rPr lang="ru-RU" dirty="0" smtClean="0"/>
              <a:t> использовал засадный полк, который вступил в бой со свежими силами и переломил ход битвы</a:t>
            </a:r>
          </a:p>
          <a:p>
            <a:pPr lvl="0"/>
            <a:r>
              <a:rPr lang="ru-RU" dirty="0" smtClean="0"/>
              <a:t> разъединил и спутал управление в армии Мамая, в результате чего армия Золотой Орды действовала несогласованно с генуэзцами и </a:t>
            </a:r>
            <a:r>
              <a:rPr lang="ru-RU" dirty="0" err="1" smtClean="0"/>
              <a:t>северокавказцами</a:t>
            </a:r>
            <a:r>
              <a:rPr lang="ru-RU" dirty="0" smtClean="0"/>
              <a:t>, а армия Ягайло вообще не приступила к сражению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i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Историческое значение освободительной борьбы 1377-1382гг.: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3116"/>
            <a:ext cx="8229600" cy="421484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был создан прецедент победы над монголо-татарами и их союзниками, разрушен имидж непобедимости монголо-татарского войска.</a:t>
            </a:r>
          </a:p>
          <a:p>
            <a:r>
              <a:rPr lang="ru-RU" dirty="0" smtClean="0"/>
              <a:t> Русь получила кратковременный опыт отсутствия ига, 5 лет не платила дань</a:t>
            </a:r>
          </a:p>
          <a:p>
            <a:r>
              <a:rPr lang="ru-RU" dirty="0" smtClean="0"/>
              <a:t> впервые за 200 лет русское войско выступило единой силой</a:t>
            </a:r>
          </a:p>
          <a:p>
            <a:r>
              <a:rPr lang="ru-RU" dirty="0" smtClean="0"/>
              <a:t> Золотая Орда была вынуждена больше считаться с Русью и избегать открытых конфликтов</a:t>
            </a:r>
          </a:p>
          <a:p>
            <a:r>
              <a:rPr lang="ru-RU" dirty="0" smtClean="0"/>
              <a:t> появилась вера в возможность свержения ига.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Василий 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Дмитриевич (1389-1425)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643998" cy="55007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успешно воевал с Новгородом Великим, суздальскими, нижегородскими князьями, рязанским князем Олегом Ивановичем и Литвой. </a:t>
            </a:r>
          </a:p>
          <a:p>
            <a:r>
              <a:rPr lang="ru-RU" dirty="0" smtClean="0"/>
              <a:t>с 1395 года по 1412 год он не платил татарам дани. </a:t>
            </a:r>
          </a:p>
          <a:p>
            <a:r>
              <a:rPr lang="ru-RU" dirty="0" smtClean="0"/>
              <a:t>Во время его правления в Московском Кремле был построен знаменитый Благовещенский собор.</a:t>
            </a:r>
          </a:p>
          <a:p>
            <a:r>
              <a:rPr lang="ru-RU" dirty="0" smtClean="0"/>
              <a:t>присоединил Муромское и Нижегородское княжества, в 1397-1398 годах - </a:t>
            </a:r>
            <a:r>
              <a:rPr lang="ru-RU" dirty="0" err="1" smtClean="0"/>
              <a:t>Бежецкий</a:t>
            </a:r>
            <a:r>
              <a:rPr lang="ru-RU" dirty="0" smtClean="0"/>
              <a:t> Верх, Муром, Вологду, Устюг, и земли коми.</a:t>
            </a:r>
          </a:p>
          <a:p>
            <a:r>
              <a:rPr lang="ru-RU" dirty="0" smtClean="0"/>
              <a:t> Дважды совершал попытки отобрать силой Двинскую землю у Новгорода, но так и не смог сделать этого. </a:t>
            </a:r>
          </a:p>
          <a:p>
            <a:r>
              <a:rPr lang="ru-RU" dirty="0" smtClean="0"/>
              <a:t>По приказу Василия Дмитриевича были “срублены” города Плес и Ржев.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14422"/>
            <a:ext cx="8643998" cy="5357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Благодаря предусмотрительной политике </a:t>
            </a:r>
            <a:r>
              <a:rPr lang="ru-RU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Василия Дмитриевича</a:t>
            </a:r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за 36 лет его правления московское княжество практически не ощутило каких-либо внутренних потрясений. За этот период времени Москва лишь единожды, в 1408 г. была подвержена нападению со стороны сил Орды, но </a:t>
            </a:r>
            <a:r>
              <a:rPr lang="ru-RU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Едигей</a:t>
            </a:r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так и не смог взять город.</a:t>
            </a:r>
            <a:endParaRPr lang="ru-RU" sz="3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8429652" y="6215082"/>
            <a:ext cx="542382" cy="470936"/>
          </a:xfrm>
          <a:prstGeom prst="bevel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8401080" cy="798496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Грюнвальдская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битва 1410 г. 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142984"/>
            <a:ext cx="3071834" cy="535785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Решающее сражение, в котором польско-литовско-русские войска 15 июля разгромили войска Тевтонского ордена. 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Два столетия немецкие рыцари вели войну против Великого Княжества Литовского. Они совершили более 140 походов на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беларуские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и литовские земли. И только победа над Орденом в сражении под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Грюнвальдом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остановила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агресию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крестоносцев.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357554" y="1600200"/>
            <a:ext cx="5329246" cy="449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 descr="Картинка 8 из 33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071546"/>
            <a:ext cx="535785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Причины и особенности образования единого </a:t>
            </a:r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государства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988840"/>
            <a:ext cx="8858312" cy="1728192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ru-RU" dirty="0"/>
              <a:t>Процесс образования русского централизованного государства начался во второй половине XIII века и завершился в начале XVI века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Междоусобная война второй четверти </a:t>
            </a:r>
            <a:r>
              <a:rPr lang="en-US" b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XV</a:t>
            </a:r>
            <a:r>
              <a:rPr lang="ru-RU" b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в. (1425 – 1453 гг.)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329642" cy="505303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ФЕОДА́ЛЬНАЯ ВОЙНА́ В РОССИ́И 1425—1453 годов, вооруженная борьба между Василием II Темным и </a:t>
            </a:r>
            <a:r>
              <a:rPr lang="ru-RU" dirty="0" err="1" smtClean="0"/>
              <a:t>звенигородско</a:t>
            </a:r>
            <a:r>
              <a:rPr lang="ru-RU" dirty="0" smtClean="0"/>
              <a:t> - галичским князем Юрием Дмитриевичем и его сыновьями — Василием Косым, Дмитрием </a:t>
            </a:r>
            <a:r>
              <a:rPr lang="ru-RU" dirty="0" err="1" smtClean="0"/>
              <a:t>Шемякой</a:t>
            </a:r>
            <a:r>
              <a:rPr lang="ru-RU" dirty="0" smtClean="0"/>
              <a:t>  за Московское великое княжение.</a:t>
            </a:r>
          </a:p>
          <a:p>
            <a:r>
              <a:rPr lang="ru-RU" dirty="0" smtClean="0"/>
              <a:t>В 1433 г. Юрий занял Москву, но скоро умер.</a:t>
            </a:r>
          </a:p>
          <a:p>
            <a:r>
              <a:rPr lang="ru-RU" dirty="0" err="1" smtClean="0"/>
              <a:t>Шемяка</a:t>
            </a:r>
            <a:r>
              <a:rPr lang="ru-RU" dirty="0" smtClean="0"/>
              <a:t> захватил Москву в феврале 1446 года, пленил Василия II и, ослепив его, сослал в Углич.</a:t>
            </a:r>
          </a:p>
          <a:p>
            <a:r>
              <a:rPr lang="ru-RU" dirty="0" smtClean="0"/>
              <a:t>В этот период на Руси невиданный размах получили «великие разбои», крестьяне массами уходили от землевладельцев. Большинство дворян, недовольных ослаблением центральной власти, отказало в поддержке </a:t>
            </a:r>
            <a:r>
              <a:rPr lang="ru-RU" dirty="0" err="1" smtClean="0"/>
              <a:t>Шемяке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500174"/>
            <a:ext cx="7715304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Василий II Васильевич ликвидировал почти все мелкие уделы внутри Московского княжества, укрепил великокняжескую власть. В результате ряда походов в 1441–1460 гг. усилилась зависимость от Москвы Суздальско-Нижегородского княжества, Новгорода Великого, Пскова и Вятки. По приказу Василий II Васильевич митрополитом был избран русский епископ Иона (1448 г.), что знаменовало провозглашение независимости русской церкви от константинопольского патриарха и укрепляло международное положение Руси.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8429652" y="6215082"/>
            <a:ext cx="542382" cy="470936"/>
          </a:xfrm>
          <a:prstGeom prst="bevel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79690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Княжение Ивана III (1462—1505 гг.)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401080" cy="5286412"/>
          </a:xfrm>
        </p:spPr>
        <p:txBody>
          <a:bodyPr/>
          <a:lstStyle/>
          <a:p>
            <a:r>
              <a:rPr lang="ru-RU" dirty="0" smtClean="0"/>
              <a:t>В 1463 году присоединил к Москве Ярославское княжество, затем покорен обширный Пермский край, перешло под руку Великого князя Ростовское княжество.</a:t>
            </a:r>
          </a:p>
          <a:p>
            <a:r>
              <a:rPr lang="ru-RU" dirty="0" smtClean="0"/>
              <a:t>В 1471 г. побежденный в битве на реке </a:t>
            </a:r>
            <a:r>
              <a:rPr lang="ru-RU" dirty="0" err="1" smtClean="0"/>
              <a:t>Шелони</a:t>
            </a:r>
            <a:r>
              <a:rPr lang="ru-RU" dirty="0" smtClean="0"/>
              <a:t> Новгород был приведен к повиновению.</a:t>
            </a:r>
          </a:p>
          <a:p>
            <a:r>
              <a:rPr lang="ru-RU" dirty="0" smtClean="0"/>
              <a:t>В 1478 г. Новгородская республика была ликвиди­рована, а сам Новгород и его земли вошли в состав Москов­ско­го княжества.</a:t>
            </a:r>
          </a:p>
          <a:p>
            <a:r>
              <a:rPr lang="ru-RU" dirty="0" smtClean="0"/>
              <a:t>В 1485 г. была покорена старая соперница Москвы — Тверь, а затем Вятская область.</a:t>
            </a:r>
          </a:p>
          <a:p>
            <a:r>
              <a:rPr lang="ru-RU" dirty="0" smtClean="0"/>
              <a:t>Иван III стал называться Великим князем всея Руси.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01135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1480 г. - «стояние на Угре» войск противников, которое закончилось в пользу русских.  11 ноября 1480 г. Ахмат повернул прочь.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285992"/>
            <a:ext cx="7772400" cy="373380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Политика Ивана 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III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Иван III выдвинул положение о том, что московские князья являются наследниками князей Киевской Руси, а, следовательно, все земли Киевской Руси — вотчина московских государей. </a:t>
            </a:r>
          </a:p>
          <a:p>
            <a:r>
              <a:rPr lang="ru-RU" dirty="0" smtClean="0"/>
              <a:t>Великий князь начал войну с Литовско-Русским государством и завоевал 19 городов и 70 волостей.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После того, как Золотая Орда окончательно распалась на Казанское, Астраханское и Крымское ханства, Иван III объявил Московскую Русь наследницей Золотой Орды и предъявил претензии на ее бывшие земли.</a:t>
            </a:r>
          </a:p>
          <a:p>
            <a:r>
              <a:rPr lang="ru-RU" dirty="0" smtClean="0"/>
              <a:t>В дипломатической переписке Иван III с 1485 г. именовал себя так: «Иоанн, божьей милостью государь всея Руси».</a:t>
            </a:r>
            <a:endParaRPr lang="ru-RU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8429652" y="6215082"/>
            <a:ext cx="542382" cy="470936"/>
          </a:xfrm>
          <a:prstGeom prst="bevel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428736"/>
            <a:ext cx="7786742" cy="5072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</a:rPr>
              <a:t>«Изумленная Европа, — писал К. Маркс, — в начале царствования Ивана даже не подозревавшая о Московии, затиснутой между Литвой и татарами, была ошеломлена внезапным появлением огромной империи на ее восточных границах, и сам султан </a:t>
            </a:r>
            <a:r>
              <a:rPr lang="ru-RU" sz="3200" b="1" dirty="0" err="1" smtClean="0">
                <a:solidFill>
                  <a:schemeClr val="bg2"/>
                </a:solidFill>
              </a:rPr>
              <a:t>Баязет</a:t>
            </a:r>
            <a:r>
              <a:rPr lang="ru-RU" sz="3200" b="1" dirty="0" smtClean="0">
                <a:solidFill>
                  <a:schemeClr val="bg2"/>
                </a:solidFill>
              </a:rPr>
              <a:t>, перед которым она трепетала, услышал впервые от московитов надменные речи».</a:t>
            </a:r>
            <a:endParaRPr lang="ru-RU" sz="3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54494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Иван III после смерти первой жены (тверской княгини Марии Борисовны) сочетался браком с Софьей Палеолог. 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Кремле при дворе стал вводиться сложный и строгий церемониал.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500702"/>
            <a:ext cx="885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«Божьей милостью государь всея Руси Великий князь Иоанн, Великий князь Владимирский и Московский, и Новгородский, и Псковский, и Тверской, и Югорский, и Пермский, и Болгарский и иных».</a:t>
            </a:r>
            <a:endParaRPr lang="ru-RU" sz="2000" b="1" dirty="0"/>
          </a:p>
        </p:txBody>
      </p:sp>
      <p:sp>
        <p:nvSpPr>
          <p:cNvPr id="11" name="Багетная рамка 10"/>
          <p:cNvSpPr/>
          <p:nvPr/>
        </p:nvSpPr>
        <p:spPr>
          <a:xfrm>
            <a:off x="8429652" y="6286520"/>
            <a:ext cx="542382" cy="470936"/>
          </a:xfrm>
          <a:prstGeom prst="bevel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785786" y="500042"/>
            <a:ext cx="7736593" cy="5000660"/>
            <a:chOff x="714348" y="714356"/>
            <a:chExt cx="7736593" cy="5000660"/>
          </a:xfrm>
        </p:grpSpPr>
        <p:pic>
          <p:nvPicPr>
            <p:cNvPr id="32774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48" y="714356"/>
              <a:ext cx="4500594" cy="50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75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14942" y="714356"/>
              <a:ext cx="3235999" cy="50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Государственное строительство: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8115328" cy="505303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приказная система выросла из 2-х общегосударственных ведомств:</a:t>
            </a:r>
            <a:r>
              <a:rPr lang="ru-RU" b="1" dirty="0" smtClean="0"/>
              <a:t> Дворца и Казны. </a:t>
            </a:r>
            <a:r>
              <a:rPr lang="ru-RU" dirty="0" smtClean="0"/>
              <a:t>Дворец заведовал территориями великого князя, Казна ведала деньгами, государственной печатью, архивом;</a:t>
            </a:r>
          </a:p>
          <a:p>
            <a:r>
              <a:rPr lang="ru-RU" dirty="0" smtClean="0"/>
              <a:t>на местах всей полнотой власти владели наместники-кормленщики;</a:t>
            </a:r>
          </a:p>
          <a:p>
            <a:r>
              <a:rPr lang="ru-RU" dirty="0" smtClean="0"/>
              <a:t>существовала система местничества;</a:t>
            </a:r>
          </a:p>
          <a:p>
            <a:r>
              <a:rPr lang="ru-RU" u="sng" dirty="0" smtClean="0"/>
              <a:t>становление поместной системы;</a:t>
            </a:r>
          </a:p>
          <a:p>
            <a:r>
              <a:rPr lang="ru-RU" b="1" dirty="0" smtClean="0"/>
              <a:t>Судебник Ивана III -  1497 г</a:t>
            </a:r>
            <a:r>
              <a:rPr lang="ru-RU" dirty="0" smtClean="0"/>
              <a:t>. - главный свод законов, он определил круг повинностей должностных лиц, установил санкции за опасные для страны правонарушения;</a:t>
            </a:r>
          </a:p>
          <a:p>
            <a:r>
              <a:rPr lang="ru-RU" dirty="0" smtClean="0"/>
              <a:t> разрешил крестьянам переходить от феодала к феодалу только в неделю до Юрьева дня (26 ноября) и неделю спустя при уплате «пожилого» (цена из-за проживание на земле феодала).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622619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Иван </a:t>
            </a:r>
            <a:r>
              <a:rPr lang="en-US" sz="3200" b="1" dirty="0" smtClean="0"/>
              <a:t>III</a:t>
            </a:r>
            <a:r>
              <a:rPr lang="ru-RU" sz="3200" b="1" dirty="0" smtClean="0"/>
              <a:t>, уходя из жизни, четко наметил новый порядок наследования престола. </a:t>
            </a:r>
            <a:br>
              <a:rPr lang="ru-RU" sz="3200" b="1" dirty="0" smtClean="0"/>
            </a:br>
            <a:r>
              <a:rPr lang="ru-RU" sz="3200" b="1" dirty="0" smtClean="0"/>
              <a:t>В своем завещании Великий князь оставил уделы для всех своих сыновей, но наследнику Василию, сыну Софьи Палеолог, он отдал две трети государства и всю полноту власти.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При Василии III (1505—1530) границы государства продолжали расширяться — были окончательно присоединены Псков, Рязанская и Смоленская земли.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214291"/>
          <a:ext cx="8215368" cy="6472594"/>
        </p:xfrm>
        <a:graphic>
          <a:graphicData uri="http://schemas.openxmlformats.org/drawingml/2006/table">
            <a:tbl>
              <a:tblPr/>
              <a:tblGrid>
                <a:gridCol w="3000394"/>
                <a:gridCol w="1785950"/>
                <a:gridCol w="3429024"/>
              </a:tblGrid>
              <a:tr h="35719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</a:rPr>
                        <a:t>          Имя </a:t>
                      </a:r>
                      <a:r>
                        <a:rPr lang="ru-RU" sz="1800" b="1" dirty="0">
                          <a:latin typeface="Arial"/>
                        </a:rPr>
                        <a:t>князя</a:t>
                      </a:r>
                      <a:endParaRPr lang="ru-RU" sz="2000" b="1" dirty="0">
                        <a:latin typeface="Arial"/>
                      </a:endParaRPr>
                    </a:p>
                  </a:txBody>
                  <a:tcPr marL="13538" marR="1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</a:rPr>
                        <a:t>Годы </a:t>
                      </a:r>
                      <a:r>
                        <a:rPr lang="ru-RU" sz="1800" b="1" dirty="0">
                          <a:latin typeface="Arial"/>
                        </a:rPr>
                        <a:t>княжения</a:t>
                      </a:r>
                      <a:endParaRPr lang="ru-RU" sz="2000" b="1" dirty="0">
                        <a:latin typeface="Arial"/>
                      </a:endParaRPr>
                    </a:p>
                  </a:txBody>
                  <a:tcPr marL="13538" marR="1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</a:rPr>
                        <a:t>      Основные </a:t>
                      </a:r>
                      <a:r>
                        <a:rPr lang="ru-RU" sz="1800" b="1" dirty="0">
                          <a:latin typeface="Arial"/>
                        </a:rPr>
                        <a:t>деяния</a:t>
                      </a:r>
                      <a:endParaRPr lang="ru-RU" sz="2000" b="1" dirty="0">
                        <a:latin typeface="Arial"/>
                      </a:endParaRPr>
                    </a:p>
                  </a:txBody>
                  <a:tcPr marL="13538" marR="1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649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</a:rPr>
                        <a:t>          Даниил</a:t>
                      </a:r>
                      <a:endParaRPr lang="ru-RU" sz="2000" b="1" dirty="0">
                        <a:latin typeface="Arial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</a:rPr>
                        <a:t>   Александрович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/>
                        </a:rPr>
                        <a:t> </a:t>
                      </a:r>
                      <a:endParaRPr lang="ru-RU" sz="2000" b="1" dirty="0">
                        <a:latin typeface="Arial"/>
                      </a:endParaRPr>
                    </a:p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  (сын </a:t>
                      </a:r>
                      <a:r>
                        <a:rPr lang="ru-RU" sz="1800" dirty="0">
                          <a:latin typeface="Arial"/>
                        </a:rPr>
                        <a:t>Александра </a:t>
                      </a:r>
                      <a:endParaRPr lang="ru-RU" sz="1800" dirty="0" smtClean="0">
                        <a:latin typeface="Arial"/>
                      </a:endParaRPr>
                    </a:p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       Невского</a:t>
                      </a:r>
                      <a:r>
                        <a:rPr lang="ru-RU" sz="1800" dirty="0">
                          <a:latin typeface="Arial"/>
                        </a:rPr>
                        <a:t>)</a:t>
                      </a:r>
                      <a:endParaRPr lang="ru-RU" sz="2000" dirty="0">
                        <a:latin typeface="Arial"/>
                      </a:endParaRPr>
                    </a:p>
                  </a:txBody>
                  <a:tcPr marL="13538" marR="1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</a:rPr>
                        <a:t>1276-1303</a:t>
                      </a:r>
                      <a:endParaRPr lang="ru-RU" sz="2000" b="1" dirty="0">
                        <a:latin typeface="Arial"/>
                      </a:endParaRPr>
                    </a:p>
                  </a:txBody>
                  <a:tcPr marL="13538" marR="1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Основатель </a:t>
                      </a:r>
                      <a:r>
                        <a:rPr lang="ru-RU" sz="1800" dirty="0">
                          <a:latin typeface="Arial"/>
                        </a:rPr>
                        <a:t>московской княжеской династии. Присоединение к Москве земель от Коломны до Серпухова и </a:t>
                      </a:r>
                      <a:r>
                        <a:rPr lang="ru-RU" sz="1800" dirty="0" err="1">
                          <a:latin typeface="Arial"/>
                        </a:rPr>
                        <a:t>Переяславль-Залесского</a:t>
                      </a:r>
                      <a:r>
                        <a:rPr lang="ru-RU" sz="1800" dirty="0">
                          <a:latin typeface="Arial"/>
                        </a:rPr>
                        <a:t> княжества</a:t>
                      </a:r>
                      <a:endParaRPr lang="ru-RU" sz="2000" dirty="0">
                        <a:latin typeface="Arial"/>
                      </a:endParaRPr>
                    </a:p>
                  </a:txBody>
                  <a:tcPr marL="13538" marR="1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139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</a:rPr>
                        <a:t>  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</a:rPr>
                        <a:t>    Юрий Данилович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Arial"/>
                      </a:endParaRPr>
                    </a:p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    ( сын </a:t>
                      </a:r>
                      <a:r>
                        <a:rPr lang="ru-RU" sz="1800" dirty="0">
                          <a:latin typeface="Arial"/>
                        </a:rPr>
                        <a:t>Даниила </a:t>
                      </a:r>
                      <a:r>
                        <a:rPr lang="ru-RU" sz="1800" dirty="0" smtClean="0">
                          <a:latin typeface="Arial"/>
                        </a:rPr>
                        <a:t>    </a:t>
                      </a:r>
                    </a:p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Александровича</a:t>
                      </a:r>
                      <a:r>
                        <a:rPr lang="ru-RU" sz="1800" dirty="0">
                          <a:latin typeface="Arial"/>
                        </a:rPr>
                        <a:t>)</a:t>
                      </a:r>
                      <a:endParaRPr lang="ru-RU" sz="2000" dirty="0">
                        <a:latin typeface="Arial"/>
                      </a:endParaRPr>
                    </a:p>
                  </a:txBody>
                  <a:tcPr marL="13538" marR="1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</a:rPr>
                        <a:t>1303-1325</a:t>
                      </a:r>
                      <a:endParaRPr lang="ru-RU" sz="2000" b="1" dirty="0">
                        <a:latin typeface="Arial"/>
                      </a:endParaRPr>
                    </a:p>
                  </a:txBody>
                  <a:tcPr marL="13538" marR="1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Arial"/>
                      </a:endParaRPr>
                    </a:p>
                    <a:p>
                      <a:pPr indent="317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Присоединение </a:t>
                      </a:r>
                      <a:r>
                        <a:rPr lang="ru-RU" sz="1800" dirty="0">
                          <a:latin typeface="Arial"/>
                        </a:rPr>
                        <a:t>Можайска к Москве. Борьба с Тве­рью за ярлык на великое княжение Владимирское, передача ярлыка Москве (1317 г.)</a:t>
                      </a:r>
                      <a:endParaRPr lang="ru-RU" sz="2000" dirty="0">
                        <a:latin typeface="Arial"/>
                      </a:endParaRPr>
                    </a:p>
                  </a:txBody>
                  <a:tcPr marL="13538" marR="1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397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</a:rPr>
                        <a:t>        Иван </a:t>
                      </a:r>
                      <a:r>
                        <a:rPr lang="ru-RU" sz="1800" b="1" dirty="0" err="1" smtClean="0">
                          <a:latin typeface="Arial"/>
                        </a:rPr>
                        <a:t>Калита</a:t>
                      </a:r>
                      <a:endParaRPr lang="ru-RU" sz="1800" b="1" dirty="0" smtClean="0">
                        <a:latin typeface="Arial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Arial"/>
                      </a:endParaRPr>
                    </a:p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    (сын </a:t>
                      </a:r>
                      <a:r>
                        <a:rPr lang="ru-RU" sz="1800" dirty="0">
                          <a:latin typeface="Arial"/>
                        </a:rPr>
                        <a:t>Даниила </a:t>
                      </a:r>
                      <a:r>
                        <a:rPr lang="ru-RU" sz="1800" dirty="0" smtClean="0">
                          <a:latin typeface="Arial"/>
                        </a:rPr>
                        <a:t> </a:t>
                      </a:r>
                    </a:p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 </a:t>
                      </a:r>
                    </a:p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     Александровича</a:t>
                      </a:r>
                      <a:r>
                        <a:rPr lang="ru-RU" sz="1800" dirty="0">
                          <a:latin typeface="Arial"/>
                        </a:rPr>
                        <a:t>)</a:t>
                      </a:r>
                      <a:endParaRPr lang="ru-RU" sz="2000" dirty="0">
                        <a:latin typeface="Arial"/>
                      </a:endParaRPr>
                    </a:p>
                  </a:txBody>
                  <a:tcPr marL="13538" marR="1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</a:rPr>
                        <a:t>1325-1340</a:t>
                      </a:r>
                      <a:endParaRPr lang="ru-RU" sz="2000" b="1" dirty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(</a:t>
                      </a:r>
                      <a:r>
                        <a:rPr lang="ru-RU" sz="1800" dirty="0">
                          <a:latin typeface="Arial"/>
                        </a:rPr>
                        <a:t>с 1328 </a:t>
                      </a:r>
                      <a:r>
                        <a:rPr lang="ru-RU" sz="1800" dirty="0" err="1">
                          <a:latin typeface="Arial"/>
                        </a:rPr>
                        <a:t>г.-вел</a:t>
                      </a:r>
                      <a:r>
                        <a:rPr lang="ru-RU" sz="1800" dirty="0">
                          <a:latin typeface="Arial"/>
                        </a:rPr>
                        <a:t>. кн. Вла­димирский)</a:t>
                      </a:r>
                      <a:endParaRPr lang="ru-RU" sz="2000" dirty="0">
                        <a:latin typeface="Arial"/>
                      </a:endParaRPr>
                    </a:p>
                  </a:txBody>
                  <a:tcPr marL="13538" marR="1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Arial"/>
                      </a:endParaRPr>
                    </a:p>
                    <a:p>
                      <a:pPr indent="317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Подавление </a:t>
                      </a:r>
                      <a:r>
                        <a:rPr lang="ru-RU" sz="1800" dirty="0" err="1">
                          <a:latin typeface="Arial"/>
                        </a:rPr>
                        <a:t>антиордынского</a:t>
                      </a:r>
                      <a:r>
                        <a:rPr lang="ru-RU" sz="1800" dirty="0">
                          <a:latin typeface="Arial"/>
                        </a:rPr>
                        <a:t> восстания в Твери (1327 г,), получение права сбора дани с русских зе­мель в пользу хана (1328 г.), перенос резиденции митрополита из Владимира в Москву (1328 г.). При­соединение к Москве основной территории Влади­мирского княжества (Углич, </a:t>
                      </a:r>
                      <a:r>
                        <a:rPr lang="ru-RU" sz="1800" dirty="0" err="1">
                          <a:latin typeface="Arial"/>
                        </a:rPr>
                        <a:t>Белоозеро</a:t>
                      </a:r>
                      <a:r>
                        <a:rPr lang="ru-RU" sz="1800" dirty="0">
                          <a:latin typeface="Arial"/>
                        </a:rPr>
                        <a:t>, Кострома, Галич, Ростов)</a:t>
                      </a:r>
                      <a:endParaRPr lang="ru-RU" sz="2000" dirty="0">
                        <a:latin typeface="Arial"/>
                      </a:endParaRPr>
                    </a:p>
                  </a:txBody>
                  <a:tcPr marL="13538" marR="1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3534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</a:rPr>
                        <a:t>     Дмитрий Донской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Arial"/>
                      </a:endParaRPr>
                    </a:p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  (сын </a:t>
                      </a:r>
                      <a:r>
                        <a:rPr lang="ru-RU" sz="1800" dirty="0">
                          <a:latin typeface="Arial"/>
                        </a:rPr>
                        <a:t>Ивана Красного,</a:t>
                      </a:r>
                      <a:endParaRPr lang="ru-RU" sz="2000" dirty="0">
                        <a:latin typeface="Arial"/>
                      </a:endParaRPr>
                    </a:p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    внук </a:t>
                      </a:r>
                      <a:r>
                        <a:rPr lang="ru-RU" sz="1800" dirty="0">
                          <a:latin typeface="Arial"/>
                        </a:rPr>
                        <a:t>Ивана </a:t>
                      </a:r>
                      <a:r>
                        <a:rPr lang="ru-RU" sz="1800" dirty="0" err="1">
                          <a:latin typeface="Arial"/>
                        </a:rPr>
                        <a:t>Калиты</a:t>
                      </a:r>
                      <a:r>
                        <a:rPr lang="ru-RU" sz="1800" dirty="0">
                          <a:latin typeface="Arial"/>
                        </a:rPr>
                        <a:t>)</a:t>
                      </a:r>
                      <a:endParaRPr lang="ru-RU" sz="2000" dirty="0">
                        <a:latin typeface="Arial"/>
                      </a:endParaRPr>
                    </a:p>
                  </a:txBody>
                  <a:tcPr marL="13538" marR="1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</a:rPr>
                        <a:t>1359-1389</a:t>
                      </a:r>
                      <a:endParaRPr lang="ru-RU" sz="2000" b="1" dirty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(</a:t>
                      </a:r>
                      <a:r>
                        <a:rPr lang="ru-RU" sz="1800" dirty="0">
                          <a:latin typeface="Arial"/>
                        </a:rPr>
                        <a:t>с 1362 г. вел. кн. Влади­мирский)</a:t>
                      </a:r>
                      <a:endParaRPr lang="ru-RU" sz="2000" dirty="0">
                        <a:latin typeface="Arial"/>
                      </a:endParaRPr>
                    </a:p>
                  </a:txBody>
                  <a:tcPr marL="13538" marR="1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Возврат </a:t>
                      </a:r>
                      <a:r>
                        <a:rPr lang="ru-RU" sz="1800" dirty="0">
                          <a:latin typeface="Arial"/>
                        </a:rPr>
                        <a:t>ярлыка на великое княжение, строительст­во белокаменных стен московского Кремля (1367­1368 гг.), борьба с Тверским княжеством и Литвой, Куликовская битва (1380 г.), разорение Москвы ханом </a:t>
                      </a:r>
                      <a:r>
                        <a:rPr lang="ru-RU" sz="1800" dirty="0" err="1">
                          <a:latin typeface="Arial"/>
                        </a:rPr>
                        <a:t>Тохтамышем</a:t>
                      </a:r>
                      <a:r>
                        <a:rPr lang="ru-RU" sz="1800" dirty="0">
                          <a:latin typeface="Arial"/>
                        </a:rPr>
                        <a:t> (1382 г.)</a:t>
                      </a:r>
                      <a:endParaRPr lang="ru-RU" sz="2000" dirty="0">
                        <a:latin typeface="Arial"/>
                      </a:endParaRPr>
                    </a:p>
                  </a:txBody>
                  <a:tcPr marL="13538" marR="1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14289"/>
          <a:ext cx="8715435" cy="6357982"/>
        </p:xfrm>
        <a:graphic>
          <a:graphicData uri="http://schemas.openxmlformats.org/drawingml/2006/table">
            <a:tbl>
              <a:tblPr/>
              <a:tblGrid>
                <a:gridCol w="2786082"/>
                <a:gridCol w="1428760"/>
                <a:gridCol w="4500593"/>
              </a:tblGrid>
              <a:tr h="7617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</a:rPr>
                        <a:t>Василий </a:t>
                      </a:r>
                      <a:r>
                        <a:rPr lang="ru-RU" sz="1600" b="1" dirty="0">
                          <a:latin typeface="Arial"/>
                        </a:rPr>
                        <a:t>I</a:t>
                      </a:r>
                      <a:endParaRPr lang="ru-RU" sz="1800" b="1" dirty="0">
                        <a:latin typeface="Arial"/>
                      </a:endParaRPr>
                    </a:p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</a:rPr>
                        <a:t>(сын Дмитрия Ивановича Донского)</a:t>
                      </a:r>
                      <a:endParaRPr lang="ru-RU" sz="1800" dirty="0">
                        <a:latin typeface="Arial"/>
                      </a:endParaRPr>
                    </a:p>
                  </a:txBody>
                  <a:tcPr marL="12692" marR="1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</a:rPr>
                        <a:t>1389-1425</a:t>
                      </a:r>
                      <a:endParaRPr lang="ru-RU" sz="1800" b="1" dirty="0">
                        <a:latin typeface="Arial"/>
                      </a:endParaRPr>
                    </a:p>
                  </a:txBody>
                  <a:tcPr marL="12692" marR="1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Arial"/>
                      </a:endParaRPr>
                    </a:p>
                    <a:p>
                      <a:pPr indent="8890"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/>
                        </a:rPr>
                        <a:t>Присоединение </a:t>
                      </a:r>
                      <a:r>
                        <a:rPr lang="ru-RU" sz="1400" dirty="0">
                          <a:latin typeface="Arial"/>
                        </a:rPr>
                        <a:t>к </a:t>
                      </a:r>
                      <a:r>
                        <a:rPr lang="ru-RU" sz="1600" dirty="0">
                          <a:latin typeface="Arial"/>
                        </a:rPr>
                        <a:t>Москве </a:t>
                      </a:r>
                      <a:r>
                        <a:rPr lang="ru-RU" sz="1600" dirty="0" smtClean="0">
                          <a:latin typeface="Arial"/>
                        </a:rPr>
                        <a:t>Суздальско-Нижегородского </a:t>
                      </a:r>
                      <a:r>
                        <a:rPr lang="ru-RU" sz="1600" dirty="0">
                          <a:latin typeface="Arial"/>
                        </a:rPr>
                        <a:t>княжества, поход </a:t>
                      </a:r>
                      <a:r>
                        <a:rPr lang="ru-RU" sz="1600" dirty="0" err="1">
                          <a:latin typeface="Arial"/>
                        </a:rPr>
                        <a:t>Едигея</a:t>
                      </a:r>
                      <a:r>
                        <a:rPr lang="ru-RU" sz="1600" dirty="0">
                          <a:latin typeface="Arial"/>
                        </a:rPr>
                        <a:t> на Москву (1408 г.), </a:t>
                      </a:r>
                      <a:r>
                        <a:rPr lang="ru-RU" sz="1600" dirty="0" err="1">
                          <a:latin typeface="Arial"/>
                        </a:rPr>
                        <a:t>Грюнвальдская</a:t>
                      </a:r>
                      <a:r>
                        <a:rPr lang="ru-RU" sz="1600" dirty="0">
                          <a:latin typeface="Arial"/>
                        </a:rPr>
                        <a:t> битва (1410 г.)</a:t>
                      </a:r>
                      <a:endParaRPr lang="ru-RU" sz="1800" dirty="0">
                        <a:latin typeface="Arial"/>
                      </a:endParaRPr>
                    </a:p>
                  </a:txBody>
                  <a:tcPr marL="12692" marR="1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24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</a:rPr>
                        <a:t>Василий </a:t>
                      </a:r>
                      <a:r>
                        <a:rPr lang="ru-RU" sz="1600" b="1" spc="-100" dirty="0">
                          <a:latin typeface="Arial"/>
                        </a:rPr>
                        <a:t>11 </a:t>
                      </a:r>
                      <a:r>
                        <a:rPr lang="ru-RU" sz="1600" b="1" dirty="0">
                          <a:latin typeface="Arial"/>
                        </a:rPr>
                        <a:t>(Василий Темный)</a:t>
                      </a:r>
                      <a:endParaRPr lang="ru-RU" sz="1800" b="1" dirty="0">
                        <a:latin typeface="Arial"/>
                      </a:endParaRPr>
                    </a:p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</a:rPr>
                        <a:t>(сын Василия 1)</a:t>
                      </a:r>
                      <a:endParaRPr lang="ru-RU" sz="1800" dirty="0">
                        <a:latin typeface="Arial"/>
                      </a:endParaRPr>
                    </a:p>
                  </a:txBody>
                  <a:tcPr marL="12692" marR="1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</a:rPr>
                        <a:t>1425-1462</a:t>
                      </a:r>
                      <a:endParaRPr lang="ru-RU" sz="1800" b="1" dirty="0">
                        <a:latin typeface="Arial"/>
                      </a:endParaRPr>
                    </a:p>
                  </a:txBody>
                  <a:tcPr marL="12692" marR="1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/>
                        </a:rPr>
                        <a:t>Феодальная </a:t>
                      </a:r>
                      <a:r>
                        <a:rPr lang="ru-RU" sz="1600" dirty="0">
                          <a:latin typeface="Arial"/>
                        </a:rPr>
                        <a:t>война (1433-1453 </a:t>
                      </a:r>
                      <a:r>
                        <a:rPr lang="ru-RU" sz="1400" dirty="0">
                          <a:latin typeface="Arial"/>
                        </a:rPr>
                        <a:t>гг.)</a:t>
                      </a:r>
                      <a:endParaRPr lang="ru-RU" sz="1800" dirty="0">
                        <a:latin typeface="Arial"/>
                      </a:endParaRPr>
                    </a:p>
                  </a:txBody>
                  <a:tcPr marL="12692" marR="1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26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</a:rPr>
                        <a:t>Иван </a:t>
                      </a:r>
                      <a:r>
                        <a:rPr lang="ru-RU" sz="1600" b="1" dirty="0">
                          <a:latin typeface="Arial"/>
                        </a:rPr>
                        <a:t>III</a:t>
                      </a:r>
                      <a:endParaRPr lang="ru-RU" sz="1800" b="1" dirty="0">
                        <a:latin typeface="Arial"/>
                      </a:endParaRPr>
                    </a:p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</a:rPr>
                        <a:t>(сын Василия II Темного)</a:t>
                      </a:r>
                      <a:endParaRPr lang="ru-RU" sz="1800" dirty="0">
                        <a:latin typeface="Arial"/>
                      </a:endParaRPr>
                    </a:p>
                  </a:txBody>
                  <a:tcPr marL="12692" marR="1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</a:rPr>
                        <a:t>1462-1505</a:t>
                      </a:r>
                      <a:endParaRPr lang="ru-RU" sz="1800" b="1" dirty="0">
                        <a:latin typeface="Arial"/>
                      </a:endParaRPr>
                    </a:p>
                  </a:txBody>
                  <a:tcPr marL="12692" marR="1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Arial"/>
                      </a:endParaRPr>
                    </a:p>
                    <a:p>
                      <a:pPr indent="317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/>
                        </a:rPr>
                        <a:t>Присоединение </a:t>
                      </a:r>
                      <a:r>
                        <a:rPr lang="ru-RU" sz="1600" dirty="0">
                          <a:latin typeface="Arial"/>
                        </a:rPr>
                        <a:t>к Москве Ярославля (1463 г.), Нов­города (1478 г.), Твери (1485 г.), Чернигова (1503 г). Окончательное освобождение от ордынского ига -стояние на реке Угре (1480 г.). Создание Судебника 1497 г.</a:t>
                      </a:r>
                      <a:endParaRPr lang="ru-RU" sz="1800" dirty="0">
                        <a:latin typeface="Arial"/>
                      </a:endParaRPr>
                    </a:p>
                  </a:txBody>
                  <a:tcPr marL="12692" marR="1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17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</a:rPr>
                        <a:t>Василий </a:t>
                      </a:r>
                      <a:r>
                        <a:rPr lang="ru-RU" sz="1600" b="1" dirty="0">
                          <a:latin typeface="Arial"/>
                        </a:rPr>
                        <a:t>III</a:t>
                      </a:r>
                      <a:endParaRPr lang="ru-RU" sz="1800" b="1" dirty="0">
                        <a:latin typeface="Arial"/>
                      </a:endParaRPr>
                    </a:p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</a:rPr>
                        <a:t>(сын Ивана III)</a:t>
                      </a:r>
                      <a:endParaRPr lang="ru-RU" sz="1800" dirty="0">
                        <a:latin typeface="Arial"/>
                      </a:endParaRPr>
                    </a:p>
                  </a:txBody>
                  <a:tcPr marL="12692" marR="1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</a:rPr>
                        <a:t>1505-1533</a:t>
                      </a:r>
                      <a:endParaRPr lang="ru-RU" sz="1800" b="1" dirty="0">
                        <a:latin typeface="Arial"/>
                      </a:endParaRPr>
                    </a:p>
                  </a:txBody>
                  <a:tcPr marL="12692" marR="1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/>
                        </a:rPr>
                        <a:t>Присоединение </a:t>
                      </a:r>
                      <a:r>
                        <a:rPr lang="ru-RU" sz="1600" dirty="0">
                          <a:latin typeface="Arial"/>
                        </a:rPr>
                        <a:t>к Москве Пскова (1510 </a:t>
                      </a:r>
                      <a:r>
                        <a:rPr lang="ru-RU" sz="1400" dirty="0">
                          <a:latin typeface="Arial"/>
                        </a:rPr>
                        <a:t>г.), </a:t>
                      </a:r>
                      <a:r>
                        <a:rPr lang="ru-RU" sz="1600" dirty="0">
                          <a:latin typeface="Arial"/>
                        </a:rPr>
                        <a:t>Смолен­ских земель (1514 г.), Рязанского княжества (1521 г.)</a:t>
                      </a:r>
                      <a:endParaRPr lang="ru-RU" sz="1800" dirty="0">
                        <a:latin typeface="Arial"/>
                      </a:endParaRPr>
                    </a:p>
                  </a:txBody>
                  <a:tcPr marL="12692" marR="1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446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</a:rPr>
                        <a:t>Иван </a:t>
                      </a:r>
                      <a:r>
                        <a:rPr lang="ru-RU" sz="1600" b="1" dirty="0">
                          <a:latin typeface="Arial"/>
                        </a:rPr>
                        <a:t>IV</a:t>
                      </a:r>
                      <a:endParaRPr lang="ru-RU" sz="1800" b="1" dirty="0">
                        <a:latin typeface="Arial"/>
                      </a:endParaRPr>
                    </a:p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</a:rPr>
                        <a:t>(Иван Грозный) сын Василия III</a:t>
                      </a:r>
                      <a:endParaRPr lang="ru-RU" sz="1800" dirty="0">
                        <a:latin typeface="Arial"/>
                      </a:endParaRPr>
                    </a:p>
                  </a:txBody>
                  <a:tcPr marL="12692" marR="1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</a:rPr>
                        <a:t>1533-1584</a:t>
                      </a:r>
                      <a:endParaRPr lang="ru-RU" sz="1800" b="1" dirty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</a:rPr>
                        <a:t>(С </a:t>
                      </a:r>
                      <a:r>
                        <a:rPr lang="ru-RU" sz="1600" dirty="0">
                          <a:latin typeface="Arial"/>
                        </a:rPr>
                        <a:t>1547 -царь)</a:t>
                      </a:r>
                      <a:endParaRPr lang="ru-RU" sz="1800" dirty="0">
                        <a:latin typeface="Arial"/>
                      </a:endParaRPr>
                    </a:p>
                  </a:txBody>
                  <a:tcPr marL="12692" marR="1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Arial"/>
                      </a:endParaRPr>
                    </a:p>
                    <a:p>
                      <a:pPr indent="317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/>
                        </a:rPr>
                        <a:t>Реформы </a:t>
                      </a:r>
                      <a:r>
                        <a:rPr lang="ru-RU" sz="1600" dirty="0">
                          <a:latin typeface="Arial"/>
                        </a:rPr>
                        <a:t>Избранной Рады: Судебные (1550 г.), военная реформа, "</a:t>
                      </a:r>
                      <a:r>
                        <a:rPr lang="ru-RU" sz="1600" dirty="0" err="1">
                          <a:latin typeface="Arial"/>
                        </a:rPr>
                        <a:t>Стогневный</a:t>
                      </a:r>
                      <a:r>
                        <a:rPr lang="ru-RU" sz="1600" dirty="0">
                          <a:latin typeface="Arial"/>
                        </a:rPr>
                        <a:t> собор" (1551 г.), реформы местного и центрального управления, присоединение к Москве Казанского (1552 г.) и Аст­раханского (1556 г.) ханства. Ливонская война (1558-1583 гг.), опричнина (1565-1572 гг.), начало завоевания Сибири Ермаком (1581-1584 гг.)</a:t>
                      </a:r>
                      <a:endParaRPr lang="ru-RU" sz="1800" dirty="0">
                        <a:latin typeface="Arial"/>
                      </a:endParaRPr>
                    </a:p>
                  </a:txBody>
                  <a:tcPr marL="12692" marR="1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478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</a:rPr>
                        <a:t>Федор </a:t>
                      </a:r>
                      <a:r>
                        <a:rPr lang="ru-RU" sz="1600" b="1" dirty="0">
                          <a:latin typeface="Arial"/>
                        </a:rPr>
                        <a:t>Иоаннович</a:t>
                      </a:r>
                      <a:endParaRPr lang="ru-RU" sz="1800" b="1" dirty="0">
                        <a:latin typeface="Arial"/>
                      </a:endParaRPr>
                    </a:p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</a:rPr>
                        <a:t>Сын Ивана IV</a:t>
                      </a:r>
                      <a:endParaRPr lang="ru-RU" sz="1800" dirty="0">
                        <a:latin typeface="Arial"/>
                      </a:endParaRPr>
                    </a:p>
                  </a:txBody>
                  <a:tcPr marL="12692" marR="1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</a:rPr>
                        <a:t>1584-1598</a:t>
                      </a:r>
                      <a:endParaRPr lang="ru-RU" sz="1800" b="1" dirty="0">
                        <a:latin typeface="Ari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</a:rPr>
                        <a:t>(С </a:t>
                      </a:r>
                      <a:r>
                        <a:rPr lang="ru-RU" sz="1600" dirty="0">
                          <a:latin typeface="Arial"/>
                        </a:rPr>
                        <a:t>1584 -царь)</a:t>
                      </a:r>
                      <a:endParaRPr lang="ru-RU" sz="1800" dirty="0">
                        <a:latin typeface="Arial"/>
                      </a:endParaRPr>
                    </a:p>
                  </a:txBody>
                  <a:tcPr marL="12692" marR="1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Arial"/>
                      </a:endParaRPr>
                    </a:p>
                    <a:p>
                      <a:pPr indent="-635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/>
                        </a:rPr>
                        <a:t>Учреждение </a:t>
                      </a:r>
                      <a:r>
                        <a:rPr lang="ru-RU" sz="1600" dirty="0">
                          <a:latin typeface="Arial"/>
                        </a:rPr>
                        <a:t>патриаршества (1589 г.), русско-шведская война (1590-1593 гг.), указ об "урочных летах" (1597 г.)</a:t>
                      </a:r>
                      <a:endParaRPr lang="ru-RU" sz="1800" dirty="0">
                        <a:latin typeface="Arial"/>
                      </a:endParaRPr>
                    </a:p>
                  </a:txBody>
                  <a:tcPr marL="12692" marR="1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Заключение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/>
              <a:t>Возникновение единого Российского государства имело большое историческое значение. Ликвидация перегородок на территории страны и прекращение феодальных войн создавали более благоприятные условия для </a:t>
            </a:r>
            <a:r>
              <a:rPr lang="ru-RU" dirty="0" smtClean="0"/>
              <a:t>развития </a:t>
            </a:r>
            <a:r>
              <a:rPr lang="ru-RU" dirty="0"/>
              <a:t>народного хозяйства и для отпора внешним врагам. </a:t>
            </a:r>
          </a:p>
          <a:p>
            <a:r>
              <a:rPr lang="ru-RU" dirty="0"/>
              <a:t>Единое Российское государство основывалось на феодальных общественно-экономических отношениях. Оно было государством феодалов, светских и духовных, его развитие опиралось прежде всего на рост крепостничества в деревне и городе. Светские и духовные феодалы имели большую самостоятельность, покоившуюся на их землевладении и хозяйстве, в то время как дворянство и горожане как сословия были еще относительно слабо </a:t>
            </a:r>
            <a:r>
              <a:rPr lang="ru-RU" dirty="0" smtClean="0"/>
              <a:t>развиты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Процесс </a:t>
            </a:r>
            <a:r>
              <a:rPr lang="ru-RU" dirty="0"/>
              <a:t>образования экономического единства страны был делом будущего. Чисто феодальными методами великокняжеская власть добивалась единства системы управления в стране.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13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Причины и особенности образования единого государства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"/>
          </p:nvPr>
        </p:nvSpPr>
        <p:spPr>
          <a:xfrm>
            <a:off x="827584" y="1772816"/>
            <a:ext cx="7772400" cy="27718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К процессу образования российского централизованного государства привели определенные экономические, социальные, политические и духовные предпосылки</a:t>
            </a:r>
            <a:r>
              <a:rPr lang="ru-RU" dirty="0" smtClean="0"/>
              <a:t>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758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76438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http://onzpi-co1.narod.ru/index/q6/q6.htm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http://prorossiu.ru/?page_id=1726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http://www.histerl.ru/kratkie_kurs/lectures/osnovnie_kniazia_moskovskoi_dinastii.htm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http://www.howtotrade.ru/phorum/read.php?2,243003,243006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http://www.morpeh.com/forum/index.php?showtopic=1104?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http://www.grunwald-2007.narod.ru/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http://luchevnikova.ucoz.ru/publ/istorija/ehto_interesno/ivan_iii/36-1-0-71</a:t>
            </a:r>
            <a:r>
              <a:rPr lang="ru-RU" dirty="0" smtClean="0"/>
              <a:t>  </a:t>
            </a:r>
          </a:p>
          <a:p>
            <a:r>
              <a:rPr lang="en-US" dirty="0">
                <a:hlinkClick r:id="rId9"/>
              </a:rPr>
              <a:t>https://refdb.ru/look/1875629.html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Экономическая причина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755576" y="2060848"/>
            <a:ext cx="7772400" cy="327734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- главной экономической причиной является дальнейшее развитие феодальных отношений. Феодалы нуждались в сильной централизованной власти, которая могла бы держать в повиновении крестьян и ограничивать феодальные права и привилегии бояр-вотчинников.</a:t>
            </a:r>
          </a:p>
        </p:txBody>
      </p:sp>
    </p:spTree>
    <p:extLst>
      <p:ext uri="{BB962C8B-B14F-4D97-AF65-F5344CB8AC3E}">
        <p14:creationId xmlns:p14="http://schemas.microsoft.com/office/powerpoint/2010/main" val="96919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Внутриполитическая причина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755576" y="2060848"/>
            <a:ext cx="7772400" cy="327734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- внутриполитической причиной является возвышение и рост политического влияния нескольких феодальных центров: Москвы, Твери, Суздаля. Происходит процесс усиления княжеской власти, стремящейся подчинить себе удельных князей и бояр- вотчинников.</a:t>
            </a:r>
          </a:p>
        </p:txBody>
      </p:sp>
    </p:spTree>
    <p:extLst>
      <p:ext uri="{BB962C8B-B14F-4D97-AF65-F5344CB8AC3E}">
        <p14:creationId xmlns:p14="http://schemas.microsoft.com/office/powerpoint/2010/main" val="3491241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Внешнеполитическая причина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755576" y="2060848"/>
            <a:ext cx="7772400" cy="327734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- внешнеполитической причиной являлась необходимость противостояния Орде и Великому княжеству Литовскому.</a:t>
            </a:r>
          </a:p>
        </p:txBody>
      </p:sp>
    </p:spTree>
    <p:extLst>
      <p:ext uri="{BB962C8B-B14F-4D97-AF65-F5344CB8AC3E}">
        <p14:creationId xmlns:p14="http://schemas.microsoft.com/office/powerpoint/2010/main" val="3712740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700" b="1" i="1" u="sng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Особенности образования Российского централизованного государства: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28671"/>
            <a:ext cx="4040188" cy="642941"/>
          </a:xfrm>
        </p:spPr>
        <p:txBody>
          <a:bodyPr>
            <a:normAutofit/>
          </a:bodyPr>
          <a:lstStyle/>
          <a:p>
            <a:r>
              <a:rPr lang="ru-RU" dirty="0" smtClean="0"/>
              <a:t>Западная Европа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928671"/>
            <a:ext cx="4041775" cy="642942"/>
          </a:xfrm>
        </p:spPr>
        <p:txBody>
          <a:bodyPr/>
          <a:lstStyle/>
          <a:p>
            <a:r>
              <a:rPr lang="ru-RU" dirty="0" smtClean="0"/>
              <a:t>Русь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43050"/>
            <a:ext cx="2686040" cy="492922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господствовали сеньориальные отношения</a:t>
            </a:r>
          </a:p>
          <a:p>
            <a:r>
              <a:rPr lang="ru-RU" dirty="0" smtClean="0"/>
              <a:t> ослаблялась личная зависимость крестьян</a:t>
            </a:r>
          </a:p>
          <a:p>
            <a:r>
              <a:rPr lang="ru-RU" dirty="0" smtClean="0"/>
              <a:t> усиливались города и третье сословие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"/>
          </p:nvPr>
        </p:nvSpPr>
        <p:spPr>
          <a:xfrm>
            <a:off x="3286117" y="1643050"/>
            <a:ext cx="5400684" cy="4929221"/>
          </a:xfrm>
        </p:spPr>
        <p:txBody>
          <a:bodyPr>
            <a:normAutofit/>
          </a:bodyPr>
          <a:lstStyle/>
          <a:p>
            <a:r>
              <a:rPr lang="ru-RU" dirty="0"/>
              <a:t>1.Отсутствие на Руси достаточных социально-экономических предпосылок для складывания единого государства. </a:t>
            </a:r>
          </a:p>
          <a:p>
            <a:r>
              <a:rPr lang="ru-RU" dirty="0"/>
              <a:t>2. Ведущая роль в формировании государства внешнеполитического фактора.</a:t>
            </a:r>
          </a:p>
          <a:p>
            <a:r>
              <a:rPr lang="ru-RU" dirty="0"/>
              <a:t>3. Восточный стиль политической деятельности.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Первые упоминания о Москве относятся к </a:t>
            </a:r>
            <a:r>
              <a:rPr lang="ru-RU" sz="4000" b="1" i="1" dirty="0" smtClean="0"/>
              <a:t>1147г</a:t>
            </a:r>
            <a:r>
              <a:rPr lang="ru-RU" sz="4000" dirty="0" smtClean="0"/>
              <a:t>. </a:t>
            </a:r>
            <a:r>
              <a:rPr lang="ru-RU" sz="4000" i="1" dirty="0" smtClean="0"/>
              <a:t>Основателем Москвы</a:t>
            </a:r>
            <a:r>
              <a:rPr lang="ru-RU" sz="4000" dirty="0" smtClean="0"/>
              <a:t> считается киевский князь </a:t>
            </a:r>
            <a:r>
              <a:rPr lang="ru-RU" sz="4000" b="1" i="1" dirty="0" smtClean="0"/>
              <a:t>Юрий Долгорукий</a:t>
            </a:r>
            <a:r>
              <a:rPr lang="ru-RU" sz="4000" dirty="0" smtClean="0"/>
              <a:t>, который основал город на земле </a:t>
            </a:r>
            <a:r>
              <a:rPr lang="ru-RU" sz="4000" b="1" i="1" dirty="0" smtClean="0"/>
              <a:t>боярина Кучки.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 1276г. сын Александра Невского московский удельный князь Даниил </a:t>
            </a:r>
            <a:r>
              <a:rPr lang="ru-RU" sz="4000" dirty="0" err="1" smtClean="0"/>
              <a:t>Алексанрович</a:t>
            </a:r>
            <a:r>
              <a:rPr lang="ru-RU" sz="4000" dirty="0" smtClean="0"/>
              <a:t> получил от монголо-татар ярлык на великое княжение и Москва стала одним из политических центров.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Причины возвышения Москвы: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1). Москва занимала географически выгодное центральное положение среди русских земель.</a:t>
            </a:r>
          </a:p>
          <a:p>
            <a:r>
              <a:rPr lang="ru-RU" dirty="0" smtClean="0"/>
              <a:t>2). Москва являлась центром развитого ремесла, сельскохозяйственного производства и торговли. </a:t>
            </a:r>
          </a:p>
          <a:p>
            <a:r>
              <a:rPr lang="ru-RU" dirty="0" smtClean="0"/>
              <a:t>3). Москва оказалась важным узлом сухопутных и водных путей, служивших как для торговли, так и для военных действий. </a:t>
            </a:r>
          </a:p>
          <a:p>
            <a:r>
              <a:rPr lang="ru-RU" dirty="0" smtClean="0"/>
              <a:t>4). Возвышение Москвы объясняется также целенаправленной, гибкой политикой московских князей, сумевших привлечь на свою сторону не только другие русские княжества, но и церковь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183</TotalTime>
  <Words>2271</Words>
  <Application>Microsoft Office PowerPoint</Application>
  <PresentationFormat>Екран (4:3)</PresentationFormat>
  <Paragraphs>222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1" baseType="lpstr">
      <vt:lpstr>Справедливость</vt:lpstr>
      <vt:lpstr>Презентація PowerPoint</vt:lpstr>
      <vt:lpstr>Причины и особенности образования единого государства</vt:lpstr>
      <vt:lpstr>Причины и особенности образования единого государства.</vt:lpstr>
      <vt:lpstr>Экономическая причина</vt:lpstr>
      <vt:lpstr>Внутриполитическая причина</vt:lpstr>
      <vt:lpstr>Внешнеполитическая причина</vt:lpstr>
      <vt:lpstr>Особенности образования Российского централизованного государства:</vt:lpstr>
      <vt:lpstr>Первые упоминания о Москве относятся к 1147г. Основателем Москвы считается киевский князь Юрий Долгорукий, который основал город на земле боярина Кучки. В 1276г. сын Александра Невского московский удельный князь Даниил Алексанрович получил от монголо-татар ярлык на великое княжение и Москва стала одним из политических центров. </vt:lpstr>
      <vt:lpstr>Причины возвышения Москвы:</vt:lpstr>
      <vt:lpstr>Еще более усилились позиции Москвы при сыне Даниила Александровича и внуке Александра Невского--- Иване Даниловиче, прозванном Калитой. (денежный мешок), который получил ярлык на великое княжение в 1325г.</vt:lpstr>
      <vt:lpstr>Иван 1 Данилович (Иван Калита)- внук Александра Невского, правивший в 1325-1340гг..</vt:lpstr>
      <vt:lpstr>Политику Ивана Калиты- завоевание доверия монголов, усиление власти московского князя, расширение Московского княжества, продолжили сыновья Ивана Калиты: · Симеон Иванович (Симеон Гордый)- 1340-1353гг. · Иван2 Иванович (Иван Красный)- 1353-1359гг </vt:lpstr>
      <vt:lpstr>В правление Дмитрия Донского (1359-1389) соотношение сил на Руси изменилось в пользу Москвы. Этому процессу способствовало следующее:</vt:lpstr>
      <vt:lpstr>К 1380г. ситуация в Орде стабилизировал военачальник Мамай, который установил в Орде свою диктатуру. Желая обуздать восставшую Русь, Мамай собрал интернациональное войско:</vt:lpstr>
      <vt:lpstr>7-8 сентября 1380г. на Куликовом поле в верховьях Дона состоялась битва между армиями Мамая и Дмитрия.</vt:lpstr>
      <vt:lpstr>В ходе сражения проявился полководческий талант Дмитрия Донского, который:</vt:lpstr>
      <vt:lpstr>Историческое значение освободительной борьбы 1377-1382гг.:</vt:lpstr>
      <vt:lpstr>Василий I Дмитриевич (1389-1425)</vt:lpstr>
      <vt:lpstr>Грюнвальдская битва 1410 г. </vt:lpstr>
      <vt:lpstr>Междоусобная война второй четверти XV в. (1425 – 1453 гг.)</vt:lpstr>
      <vt:lpstr>  Княжение Ивана III (1462—1505 гг.)</vt:lpstr>
      <vt:lpstr>1480 г. - «стояние на Угре» войск противников, которое закончилось в пользу русских.  11 ноября 1480 г. Ахмат повернул прочь.</vt:lpstr>
      <vt:lpstr>Политика Ивана III:</vt:lpstr>
      <vt:lpstr>Иван III после смерти первой жены (тверской княгини Марии Борисовны) сочетался браком с Софьей Палеолог.  В Кремле при дворе стал вводиться сложный и строгий церемониал.</vt:lpstr>
      <vt:lpstr>Государственное строительство:</vt:lpstr>
      <vt:lpstr>Иван III, уходя из жизни, четко наметил новый порядок наследования престола.  В своем завещании Великий князь оставил уделы для всех своих сыновей, но наследнику Василию, сыну Софьи Палеолог, он отдал две трети государства и всю полноту власти.   При Василии III (1505—1530) границы государства продолжали расширяться — были окончательно присоединены Псков, Рязанская и Смоленская земли.</vt:lpstr>
      <vt:lpstr>Презентація PowerPoint</vt:lpstr>
      <vt:lpstr>Презентація PowerPoint</vt:lpstr>
      <vt:lpstr>Заключение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Inna Manchak</cp:lastModifiedBy>
  <cp:revision>22</cp:revision>
  <dcterms:created xsi:type="dcterms:W3CDTF">2012-05-25T18:50:55Z</dcterms:created>
  <dcterms:modified xsi:type="dcterms:W3CDTF">2018-09-17T20:09:56Z</dcterms:modified>
</cp:coreProperties>
</file>