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80C8F-9242-4511-A10E-215C48545A9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963E-8FAC-4014-A22A-072992ECFC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скачена с сайта</a:t>
            </a:r>
            <a:r>
              <a:rPr lang="ru-RU" baseline="0" dirty="0" smtClean="0"/>
              <a:t> </a:t>
            </a:r>
            <a:r>
              <a:rPr lang="en-US" baseline="0" dirty="0" smtClean="0"/>
              <a:t>http://mirpps.ru/uchebnyie-prezentacii/istoriya/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63E-8FAC-4014-A22A-072992ECFC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5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EA06-5150-4A39-9F38-C7C3B6CD985E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832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2C8D-FCE8-4453-838A-44ADC15CACE9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7E5DB3B-700F-4197-A09A-EAB7FD086D8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http://bits.wikimedia.org/static-1.21wmf1/extensions/wikihiero/img/hiero_G26.png" TargetMode="External"/><Relationship Id="rId18" Type="http://schemas.openxmlformats.org/officeDocument/2006/relationships/image" Target="../media/image19.png"/><Relationship Id="rId26" Type="http://schemas.openxmlformats.org/officeDocument/2006/relationships/hyperlink" Target="http://ru.wikipedia.org/wiki/%D0%9A%D0%BE%D0%B1%D1%80%D0%B0" TargetMode="External"/><Relationship Id="rId21" Type="http://schemas.openxmlformats.org/officeDocument/2006/relationships/hyperlink" Target="http://ru.wikipedia.org/wiki/%D0%A1%D0%BE%D0%B1%D0%B0%D1%87%D1%8C%D0%B8" TargetMode="External"/><Relationship Id="rId34" Type="http://schemas.openxmlformats.org/officeDocument/2006/relationships/hyperlink" Target="http://ru.wikipedia.org/wiki/%D0%A2%D0%BE%D1%82" TargetMode="External"/><Relationship Id="rId7" Type="http://schemas.openxmlformats.org/officeDocument/2006/relationships/image" Target="http://bits.wikimedia.org/static-1.21wmf1/extensions/wikihiero/img/hiero_G14.png" TargetMode="External"/><Relationship Id="rId12" Type="http://schemas.openxmlformats.org/officeDocument/2006/relationships/image" Target="../media/image16.png"/><Relationship Id="rId17" Type="http://schemas.openxmlformats.org/officeDocument/2006/relationships/image" Target="http://bits.wikimedia.org/static-1.21wmf1/extensions/wikihiero/img/hiero_E34.png" TargetMode="External"/><Relationship Id="rId25" Type="http://schemas.openxmlformats.org/officeDocument/2006/relationships/hyperlink" Target="http://ru.wikipedia.org/wiki/%D0%98%D0%B1%D0%B8%D1%81" TargetMode="External"/><Relationship Id="rId33" Type="http://schemas.openxmlformats.org/officeDocument/2006/relationships/hyperlink" Target="http://ru.wikipedia.org/wiki/%D0%A1%D0%B5%D1%82%D1%85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hyperlink" Target="http://ru.wikipedia.org/wiki/%D0%A3%D1%82%D0%BA%D0%B0" TargetMode="External"/><Relationship Id="rId29" Type="http://schemas.openxmlformats.org/officeDocument/2006/relationships/hyperlink" Target="http://ru.wikipedia.org/wiki/%D0%93%D0%B5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http://bits.wikimedia.org/static-1.21wmf1/extensions/wikihiero/img/hiero_E21.png" TargetMode="External"/><Relationship Id="rId24" Type="http://schemas.openxmlformats.org/officeDocument/2006/relationships/hyperlink" Target="http://ru.wikipedia.org/w/index.php?title=%D0%97%D0%B2%D0%B5%D1%80%D1%8C_%D0%A1%D0%B5%D1%82%D0%B0&amp;action=edit&amp;redlink=1" TargetMode="External"/><Relationship Id="rId32" Type="http://schemas.openxmlformats.org/officeDocument/2006/relationships/hyperlink" Target="http://ru.wikipedia.org/wiki/%D0%A1%D0%B5%D0%B1%D0%B5%D0%BA" TargetMode="External"/><Relationship Id="rId37" Type="http://schemas.openxmlformats.org/officeDocument/2006/relationships/hyperlink" Target="http://ru.wikipedia.org/wiki/%D0%A5%D0%BE%D1%80_(%D0%BC%D0%B8%D1%84%D0%BE%D0%BB%D0%BE%D0%B3%D0%B8%D1%8F)" TargetMode="External"/><Relationship Id="rId5" Type="http://schemas.openxmlformats.org/officeDocument/2006/relationships/image" Target="http://bits.wikimedia.org/static-1.21wmf1/extensions/wikihiero/img/hiero_E15.png" TargetMode="External"/><Relationship Id="rId15" Type="http://schemas.openxmlformats.org/officeDocument/2006/relationships/image" Target="http://bits.wikimedia.org/static-1.21wmf1/extensions/wikihiero/img/hiero_I10.png" TargetMode="External"/><Relationship Id="rId23" Type="http://schemas.openxmlformats.org/officeDocument/2006/relationships/hyperlink" Target="http://ru.wikipedia.org/wiki/%D0%9A%D1%80%D0%BE%D0%BA%D0%BE%D0%B4%D0%B8%D0%BB" TargetMode="External"/><Relationship Id="rId28" Type="http://schemas.openxmlformats.org/officeDocument/2006/relationships/hyperlink" Target="http://ru.wikipedia.org/wiki/%D0%A1%D0%BE%D0%BA%D0%BE%D0%BB%D1%8B" TargetMode="External"/><Relationship Id="rId36" Type="http://schemas.openxmlformats.org/officeDocument/2006/relationships/hyperlink" Target="http://ru.wikipedia.org/wiki/%D0%A3%D0%BD%D1%83%D1%82" TargetMode="External"/><Relationship Id="rId10" Type="http://schemas.openxmlformats.org/officeDocument/2006/relationships/image" Target="../media/image15.png"/><Relationship Id="rId19" Type="http://schemas.openxmlformats.org/officeDocument/2006/relationships/image" Target="http://bits.wikimedia.org/static-1.21wmf1/extensions/wikihiero/img/hiero_G5.png" TargetMode="External"/><Relationship Id="rId31" Type="http://schemas.openxmlformats.org/officeDocument/2006/relationships/hyperlink" Target="http://ru.wikipedia.org/wiki/%D0%9C%D1%83%D1%82" TargetMode="External"/><Relationship Id="rId4" Type="http://schemas.openxmlformats.org/officeDocument/2006/relationships/image" Target="../media/image12.png"/><Relationship Id="rId9" Type="http://schemas.openxmlformats.org/officeDocument/2006/relationships/image" Target="http://bits.wikimedia.org/static-1.21wmf1/extensions/wikihiero/img/hiero_I3.png" TargetMode="External"/><Relationship Id="rId14" Type="http://schemas.openxmlformats.org/officeDocument/2006/relationships/image" Target="../media/image17.png"/><Relationship Id="rId22" Type="http://schemas.openxmlformats.org/officeDocument/2006/relationships/hyperlink" Target="http://ru.wikipedia.org/wiki/%D0%93%D1%80%D0%B8%D1%84%D1%8B" TargetMode="External"/><Relationship Id="rId27" Type="http://schemas.openxmlformats.org/officeDocument/2006/relationships/hyperlink" Target="http://ru.wikipedia.org/wiki/%D0%97%D0%B0%D1%8F%D1%86" TargetMode="External"/><Relationship Id="rId30" Type="http://schemas.openxmlformats.org/officeDocument/2006/relationships/hyperlink" Target="http://ru.wikipedia.org/wiki/%D0%90%D0%BD%D1%83%D0%B1%D0%B8%D1%81" TargetMode="External"/><Relationship Id="rId35" Type="http://schemas.openxmlformats.org/officeDocument/2006/relationships/hyperlink" Target="http://ru.wikipedia.org/wiki/%D0%A3%D0%B0%D0%B4%D0%B6%D0%B8%D1%82" TargetMode="External"/><Relationship Id="rId8" Type="http://schemas.openxmlformats.org/officeDocument/2006/relationships/image" Target="../media/image14.png"/><Relationship Id="rId3" Type="http://schemas.openxmlformats.org/officeDocument/2006/relationships/image" Target="http://bits.wikimedia.org/static-1.21wmf1/extensions/wikihiero/img/hiero_G39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404664"/>
            <a:ext cx="6759724" cy="15372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i="1" dirty="0" smtClean="0"/>
              <a:t>РЕЛИГИЯ ДРЕВНЕГО ЕГИПТА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3962400"/>
            <a:ext cx="3457575" cy="1752600"/>
          </a:xfrm>
        </p:spPr>
        <p:txBody>
          <a:bodyPr/>
          <a:lstStyle/>
          <a:p>
            <a:pPr eaLnBrk="1" hangingPunct="1"/>
            <a:r>
              <a:rPr lang="en-US" altLang="ru-RU" sz="1800" dirty="0" smtClean="0"/>
              <a:t> </a:t>
            </a:r>
            <a:endParaRPr lang="ru-RU" altLang="ru-RU" dirty="0" smtClean="0"/>
          </a:p>
        </p:txBody>
      </p:sp>
      <p:pic>
        <p:nvPicPr>
          <p:cNvPr id="3076" name="Picture 4" descr="кк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7786"/>
            <a:ext cx="5088367" cy="3816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b="1" i="1" u="sng" dirty="0" smtClean="0"/>
              <a:t>Богиня </a:t>
            </a:r>
            <a:r>
              <a:rPr lang="ru-RU" altLang="ru-RU" b="1" i="1" u="sng" dirty="0" err="1" smtClean="0"/>
              <a:t>Хатхор</a:t>
            </a:r>
            <a:endParaRPr lang="ru-RU" altLang="ru-RU" b="1" i="1" u="sng" dirty="0" smtClean="0"/>
          </a:p>
        </p:txBody>
      </p:sp>
      <p:pic>
        <p:nvPicPr>
          <p:cNvPr id="12292" name="Picture 20" descr="4B6E3255EDE834BE6788A556EEC41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29718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3635375" y="1268413"/>
            <a:ext cx="50419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Хатхор</a:t>
            </a:r>
            <a:r>
              <a:rPr lang="ru-RU" altLang="ru-RU"/>
              <a:t> в египетской мифологии богиня неба, которая в древнейшие времена почиталась как корова, родившая солнце, дочь бога солнца Ра. Богиня радости и любви, танцев и песен, она оберегала матерей с детьми.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Хатхор</a:t>
            </a:r>
            <a:r>
              <a:rPr lang="ru-RU" altLang="ru-RU"/>
              <a:t> заботилась о живых и провожала умерших в подземный мир, где подкрепляла их пищей и питьем из сикомора, дерева, в которое она перевоплощалась.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Древние отождествляли </a:t>
            </a:r>
            <a:r>
              <a:rPr lang="ru-RU" altLang="ru-RU" b="1"/>
              <a:t>Хатхор</a:t>
            </a:r>
            <a:r>
              <a:rPr lang="ru-RU" altLang="ru-RU"/>
              <a:t> с Оком Ра.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Хатхор</a:t>
            </a:r>
            <a:r>
              <a:rPr lang="ru-RU" altLang="ru-RU"/>
              <a:t> почиталась в роли защитницы фараона, даровавшей плодородие, а также выступала в качестве богини-матери.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b="1" i="1" u="sng" dirty="0" smtClean="0"/>
              <a:t>Храмы в Древнем Египте</a:t>
            </a:r>
          </a:p>
        </p:txBody>
      </p:sp>
      <p:pic>
        <p:nvPicPr>
          <p:cNvPr id="13315" name="Picture 9" descr="ramsesses-5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9054"/>
            <a:ext cx="3657600" cy="2433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16" descr="hram_g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482775"/>
            <a:ext cx="3657600" cy="274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012726" y="1340768"/>
            <a:ext cx="763208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Египтяне считали, что тот, кто получил хороший урожай, вылечился от тяжелой болезни, получил награду фараона, − заслужил милость богов. Они обращались к богам с молитвами и приносили им жертвы.</a:t>
            </a:r>
          </a:p>
          <a:p>
            <a:pPr algn="ctr" eaLnBrk="1" hangingPunct="1"/>
            <a:r>
              <a:rPr lang="ru-RU" altLang="ru-RU" dirty="0"/>
              <a:t>Жилищами богов считались храмы; там стояли их идолы. </a:t>
            </a:r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1067680" y="5297488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i="1" dirty="0"/>
              <a:t>Абу-</a:t>
            </a:r>
            <a:r>
              <a:rPr lang="ru-RU" altLang="ru-RU" sz="1200" i="1" dirty="0" err="1"/>
              <a:t>Симбел</a:t>
            </a:r>
            <a:r>
              <a:rPr lang="ru-RU" altLang="ru-RU" sz="1200" i="1" dirty="0"/>
              <a:t> – два грандиозных горных храма из песчаника</a:t>
            </a:r>
            <a:r>
              <a:rPr lang="ru-RU" altLang="ru-RU" sz="1200" dirty="0"/>
              <a:t> 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5639594" y="5388769"/>
            <a:ext cx="1309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/>
              <a:t>Храм бога Хора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1139825"/>
          </a:xfrm>
        </p:spPr>
        <p:txBody>
          <a:bodyPr/>
          <a:lstStyle/>
          <a:p>
            <a:pPr eaLnBrk="1" hangingPunct="1"/>
            <a:r>
              <a:rPr lang="ru-RU" altLang="ru-RU" b="1" i="1" u="sng" dirty="0" smtClean="0"/>
              <a:t>Жрецы Древнего Египта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268760"/>
            <a:ext cx="3452192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700" dirty="0" smtClean="0"/>
              <a:t>При храмах были «служители богов» − жрецы. Считалось, что жрецы кормят богов − перед идолами они ставили еду.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700" dirty="0" smtClean="0"/>
              <a:t>Распоряжаясь богатствами храмов, жрецы были крупными владельцами рабов, скота, земли и золота. </a:t>
            </a:r>
          </a:p>
        </p:txBody>
      </p:sp>
      <p:pic>
        <p:nvPicPr>
          <p:cNvPr id="14340" name="Picture 4" descr="58048194_1271824283_egypt3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340768"/>
            <a:ext cx="3648075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8" descr="рр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608387"/>
            <a:ext cx="3382962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284663" y="3789363"/>
            <a:ext cx="4557712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ru-RU" altLang="ru-RU"/>
              <a:t>Влияние жрецов в Египте было огромно. Многие египтяне верили, что жрецы встречаются с богами, передают им просьбы людей, а боги через жрецов объявляют людям свою волю.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ru-RU" altLang="ru-RU"/>
              <a:t>Слова жреца считались словами бога.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ru-RU" altLang="ru-RU"/>
              <a:t>Египетские жрецы были главными идеологами и хранителями традиций  и культуры.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b="1" i="1" u="sng" dirty="0" smtClean="0"/>
              <a:t>Культы Древнего Египта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Культы Древнего Египта направлены на выживание и поддержание существовавшего строя, и из них можно выделить основные</a:t>
            </a:r>
            <a:br>
              <a:rPr lang="ru-RU" altLang="ru-RU" sz="2100" dirty="0" smtClean="0"/>
            </a:br>
            <a:endParaRPr lang="ru-RU" alt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- культ правящего фараона,</a:t>
            </a:r>
            <a:br>
              <a:rPr lang="ru-RU" altLang="ru-RU" sz="2100" dirty="0" smtClean="0"/>
            </a:br>
            <a:endParaRPr lang="ru-RU" alt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- культ священных животных, </a:t>
            </a:r>
            <a:br>
              <a:rPr lang="ru-RU" altLang="ru-RU" sz="2100" dirty="0" smtClean="0"/>
            </a:br>
            <a:endParaRPr lang="ru-RU" alt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- культ природных явлений и стихий, </a:t>
            </a:r>
            <a:br>
              <a:rPr lang="ru-RU" altLang="ru-RU" sz="2100" dirty="0" smtClean="0"/>
            </a:br>
            <a:endParaRPr lang="ru-RU" alt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- культ социальных явлений – войны, мир, победы, поражения, институт семьи, ремесла, торговля – все это имело своих богов-покровителей,</a:t>
            </a:r>
            <a:br>
              <a:rPr lang="ru-RU" altLang="ru-RU" sz="2100" dirty="0" smtClean="0"/>
            </a:br>
            <a:endParaRPr lang="ru-RU" alt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- культ загробной жизни. </a:t>
            </a:r>
            <a:br>
              <a:rPr lang="ru-RU" altLang="ru-RU" sz="2100" dirty="0" smtClean="0"/>
            </a:br>
            <a:endParaRPr lang="ru-RU" alt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i="1" u="sng" dirty="0" smtClean="0"/>
              <a:t>Религия и культура в Древнем Египте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628775"/>
            <a:ext cx="7200602" cy="2449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Религия и культура Древнего Египта всегда были тесно связаны между собой. Религиозные традиции, обряды, культы несли на себе явные отзвуки земной жизни: борьба за власть, бытовые традиции, представления о социуме.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Роль религии в Древнем Египте огромна: она была, по сути, тем стержнем, вокруг которого выстраивалась жизнь общества в целом и каждого человека в отдельности. </a:t>
            </a:r>
          </a:p>
        </p:txBody>
      </p:sp>
      <p:pic>
        <p:nvPicPr>
          <p:cNvPr id="16388" name="Picture 9" descr="0_40ddf_1b8d8e0a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005263"/>
            <a:ext cx="4038600" cy="2090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9239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b="1" i="1" u="sng" dirty="0" smtClean="0"/>
              <a:t>Религия Древнего Египта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196752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900" b="1" dirty="0" smtClean="0"/>
              <a:t>Древнеегипетская религия</a:t>
            </a:r>
            <a:r>
              <a:rPr lang="ru-RU" altLang="ru-RU" sz="1900" dirty="0" smtClean="0"/>
              <a:t> — религиозные верования и ритуалы, практиковавшиеся в Древнем Египте, начиная с додинастического периода и до принятия христианства.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b="1" dirty="0" smtClean="0"/>
              <a:t>Религия Древнего Египта</a:t>
            </a:r>
            <a:r>
              <a:rPr lang="ru-RU" altLang="ru-RU" sz="1900" dirty="0" smtClean="0"/>
              <a:t> – одна из древнейших письменно зафиксированных религий в мире.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/>
              <a:t>В Древнем Египте существовало подобие одной общей религии, а также было большое разнообразие местных культов, посвящённых определённым божествам. </a:t>
            </a:r>
          </a:p>
        </p:txBody>
      </p:sp>
      <p:pic>
        <p:nvPicPr>
          <p:cNvPr id="4100" name="Picture 4" descr="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484784"/>
            <a:ext cx="3743325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1139825"/>
          </a:xfrm>
        </p:spPr>
        <p:txBody>
          <a:bodyPr/>
          <a:lstStyle/>
          <a:p>
            <a:pPr eaLnBrk="1" hangingPunct="1"/>
            <a:r>
              <a:rPr lang="ru-RU" altLang="ru-RU" b="1" i="1" u="sng" dirty="0" smtClean="0"/>
              <a:t>Ранние верования</a:t>
            </a:r>
            <a:r>
              <a:rPr lang="ru-RU" altLang="ru-RU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600200"/>
            <a:ext cx="7777559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dirty="0" smtClean="0"/>
              <a:t>В значительной степени на верования первобытных египтян, как и на всю их жизнь, воздействовал Нил, ежегодный разлив которого наносил на берега плодородную почву, что позволяло собирать хорошие урожаи (олицетворение благодетельных сил), но иногда он вызывал значительные бедствия — наводнения (олицетворение сил губительных для человека).</a:t>
            </a:r>
          </a:p>
          <a:p>
            <a:pPr eaLnBrk="1" hangingPunct="1"/>
            <a:r>
              <a:rPr lang="ru-RU" altLang="ru-RU" sz="1700" dirty="0" smtClean="0"/>
              <a:t>Типичной формой ранней религии для них являлись фетишизм и   тотемизм </a:t>
            </a:r>
          </a:p>
        </p:txBody>
      </p:sp>
      <p:pic>
        <p:nvPicPr>
          <p:cNvPr id="5124" name="Picture 4" descr="220px-Imiut_fetish_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96" y="3429000"/>
            <a:ext cx="1811338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484438" y="3284538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err="1"/>
              <a:t>Имиут</a:t>
            </a:r>
            <a:r>
              <a:rPr lang="ru-RU" altLang="ru-RU" dirty="0"/>
              <a:t> — это фетиш сделанный из шкуры обезглавленного животного. </a:t>
            </a:r>
          </a:p>
        </p:txBody>
      </p:sp>
      <p:pic>
        <p:nvPicPr>
          <p:cNvPr id="5126" name="Picture 10" descr="hiero_Z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34050"/>
            <a:ext cx="219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hiero_G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734050"/>
            <a:ext cx="2571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hiero_X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34050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hiero_A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769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8"/>
          <p:cNvSpPr>
            <a:spLocks noChangeArrowheads="1"/>
          </p:cNvSpPr>
          <p:nvPr/>
        </p:nvSpPr>
        <p:spPr bwMode="auto">
          <a:xfrm>
            <a:off x="4067175" y="5665788"/>
            <a:ext cx="242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/>
              <a:t>Имиут в иероглифах</a:t>
            </a:r>
            <a:r>
              <a:rPr lang="ru-RU" altLang="ru-RU"/>
              <a:t> </a:t>
            </a:r>
          </a:p>
        </p:txBody>
      </p:sp>
      <p:sp>
        <p:nvSpPr>
          <p:cNvPr id="5131" name="Rectangle 19"/>
          <p:cNvSpPr>
            <a:spLocks noChangeArrowheads="1"/>
          </p:cNvSpPr>
          <p:nvPr/>
        </p:nvSpPr>
        <p:spPr bwMode="auto">
          <a:xfrm>
            <a:off x="2484438" y="3933825"/>
            <a:ext cx="63373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 самых ранних времён древнеегипетской мифологии, божество Имиут (что значит «тот кто в шкуре его») вероятно был богом загробного мира, хотя на сегодняшний день нет достоверных свидетельств подтверждающих это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7813"/>
            <a:ext cx="7427168" cy="1139825"/>
          </a:xfrm>
        </p:spPr>
        <p:txBody>
          <a:bodyPr/>
          <a:lstStyle/>
          <a:p>
            <a:pPr eaLnBrk="1" hangingPunct="1"/>
            <a:r>
              <a:rPr lang="ru-RU" altLang="ru-RU" b="1" i="1" u="sng" dirty="0" smtClean="0"/>
              <a:t>Ранние верования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5" y="1196975"/>
            <a:ext cx="4248547" cy="4530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Фетишизм</a:t>
            </a:r>
            <a:r>
              <a:rPr lang="ru-RU" altLang="ru-RU" sz="2000" dirty="0" smtClean="0"/>
              <a:t> — религиозное поклонение материальным предметам — фетишам, которым приписываются сверхъестественные свойства </a:t>
            </a:r>
          </a:p>
          <a:p>
            <a:pPr eaLnBrk="1" hangingPunct="1"/>
            <a:r>
              <a:rPr lang="ru-RU" altLang="ru-RU" sz="2000" dirty="0" smtClean="0"/>
              <a:t>Что же представляет собой такое явление как </a:t>
            </a:r>
            <a:r>
              <a:rPr lang="ru-RU" altLang="ru-RU" sz="2000" b="1" dirty="0" smtClean="0"/>
              <a:t>тотемизм</a:t>
            </a:r>
            <a:r>
              <a:rPr lang="ru-RU" altLang="ru-RU" sz="2000" dirty="0" smtClean="0"/>
              <a:t>? Всем силам природы, каждому человеку соответствует свой покровитель. Этим покровителем является какое-либо животное. К нему обращаются в трудную минуту. Оно охраняет от злых духов.  </a:t>
            </a:r>
          </a:p>
        </p:txBody>
      </p:sp>
      <p:pic>
        <p:nvPicPr>
          <p:cNvPr id="6148" name="Picture 4" descr="212px-Nu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994694"/>
            <a:ext cx="2019300" cy="140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6" descr="67px-Djed_sv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196975"/>
            <a:ext cx="971550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867400" y="331311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/>
              <a:t>Столб Джед</a:t>
            </a:r>
            <a:r>
              <a:rPr lang="ru-RU" altLang="ru-RU" sz="1200"/>
              <a:t> — предмет </a:t>
            </a:r>
            <a:r>
              <a:rPr lang="ru-RU" altLang="ru-RU" sz="1200" i="1"/>
              <a:t>древнеегипетского культа</a:t>
            </a:r>
            <a:r>
              <a:rPr lang="ru-RU" altLang="ru-RU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u="sng" dirty="0" smtClean="0"/>
              <a:t>Культ животных</a:t>
            </a:r>
            <a:r>
              <a:rPr lang="ru-RU" altLang="ru-RU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00213"/>
            <a:ext cx="7509718" cy="4525962"/>
          </a:xfrm>
        </p:spPr>
        <p:txBody>
          <a:bodyPr/>
          <a:lstStyle/>
          <a:p>
            <a:pPr eaLnBrk="1" hangingPunct="1"/>
            <a:r>
              <a:rPr lang="ru-RU" altLang="ru-RU" sz="1900" dirty="0" smtClean="0"/>
              <a:t>Обожествление животных в династическом Египте имело место на протяжении веков </a:t>
            </a:r>
          </a:p>
          <a:p>
            <a:pPr eaLnBrk="1" hangingPunct="1"/>
            <a:r>
              <a:rPr lang="ru-RU" altLang="ru-RU" sz="1900" dirty="0" smtClean="0"/>
              <a:t>многие иероглифы египетского письма представляли собой символы зверей, птиц, пресмыкающихся, рыб и насекомых, являвшихся </a:t>
            </a:r>
            <a:r>
              <a:rPr lang="ru-RU" altLang="ru-RU" sz="1900" i="1" dirty="0" smtClean="0"/>
              <a:t>идеограммами</a:t>
            </a:r>
            <a:r>
              <a:rPr lang="ru-RU" altLang="ru-RU" sz="1900" dirty="0" smtClean="0"/>
              <a:t> обозначавшими каких-либо божеств:</a:t>
            </a:r>
            <a:r>
              <a:rPr lang="ru-RU" altLang="ru-RU" dirty="0" smtClean="0"/>
              <a:t> </a:t>
            </a:r>
          </a:p>
          <a:p>
            <a:pPr eaLnBrk="1" hangingPunct="1"/>
            <a:endParaRPr lang="ru-RU" altLang="ru-RU" i="1" dirty="0" smtClean="0"/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3" name="Picture 12" descr="G39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5" name="Picture 11" descr="E15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1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7" name="Picture 10" descr="G14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333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9" name="Picture 9" descr="I3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3905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22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1" name="Picture 8" descr="E21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400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24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3" name="Picture 7" descr="G26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342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5" name="Picture 6" descr="I10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333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Rectangle 2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7" name="Picture 5" descr="E34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Rectangle 3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9" name="Picture 4" descr="G5"/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365625"/>
            <a:ext cx="333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720" name="Group 408"/>
          <p:cNvGraphicFramePr>
            <a:graphicFrameLocks noGrp="1"/>
          </p:cNvGraphicFramePr>
          <p:nvPr/>
        </p:nvGraphicFramePr>
        <p:xfrm>
          <a:off x="1476375" y="4292600"/>
          <a:ext cx="6642100" cy="1036760"/>
        </p:xfrm>
        <a:graphic>
          <a:graphicData uri="http://schemas.openxmlformats.org/drawingml/2006/table">
            <a:tbl>
              <a:tblPr/>
              <a:tblGrid>
                <a:gridCol w="984250"/>
                <a:gridCol w="469900"/>
                <a:gridCol w="617538"/>
                <a:gridCol w="501650"/>
                <a:gridCol w="796925"/>
                <a:gridCol w="1025525"/>
                <a:gridCol w="492125"/>
                <a:gridCol w="690562"/>
                <a:gridCol w="508000"/>
                <a:gridCol w="555625"/>
              </a:tblGrid>
              <a:tr h="4875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Идеограмма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Животные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tooltip="Утка"/>
                        </a:rPr>
                        <a:t>утка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tooltip="Собачьи"/>
                        </a:rPr>
                        <a:t>собака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2" tooltip="Грифы"/>
                        </a:rPr>
                        <a:t>гриф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3" tooltip="Крокодил"/>
                        </a:rPr>
                        <a:t>крокодил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 tooltip="Зверь Сета (страница отсутствует)"/>
                        </a:rPr>
                        <a:t>«зверь Сета»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5" tooltip="Ибис"/>
                        </a:rPr>
                        <a:t>ибис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6" tooltip="Кобра"/>
                        </a:rPr>
                        <a:t>кобра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7" tooltip="Заяц"/>
                        </a:rPr>
                        <a:t>заяц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8" tooltip="Соколы"/>
                        </a:rPr>
                        <a:t>сокол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Божества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9" tooltip="Геб"/>
                        </a:rPr>
                        <a:t>Геб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0" tooltip="Анубис"/>
                        </a:rPr>
                        <a:t>Инпу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1" tooltip="Мут"/>
                        </a:rPr>
                        <a:t>Мут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2" tooltip="Себек"/>
                        </a:rPr>
                        <a:t>Себек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3" tooltip="Сетх"/>
                        </a:rPr>
                        <a:t>Сетх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4" tooltip="Тот"/>
                        </a:rPr>
                        <a:t>Тот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5" tooltip="Уаджит"/>
                        </a:rPr>
                        <a:t>Уаджит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6" tooltip="Унут"/>
                        </a:rPr>
                        <a:t>Унет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7" tooltip="Хор (мифология)"/>
                        </a:rPr>
                        <a:t>Хор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u="sng" dirty="0" smtClean="0"/>
              <a:t>Пантеон богов</a:t>
            </a:r>
            <a:r>
              <a:rPr lang="ru-RU" altLang="ru-RU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435975" cy="1511300"/>
          </a:xfrm>
        </p:spPr>
        <p:txBody>
          <a:bodyPr/>
          <a:lstStyle/>
          <a:p>
            <a:pPr eaLnBrk="1" hangingPunct="1"/>
            <a:r>
              <a:rPr lang="ru-RU" altLang="ru-RU" sz="1800" dirty="0" smtClean="0"/>
              <a:t>Постепенное изживание следов тотемизма привело к трансформации образов богов. Они стали изображаться в виде человека с головой сокола (например, боги Ра, Хор), с головой крокодила (бог </a:t>
            </a:r>
            <a:r>
              <a:rPr lang="ru-RU" altLang="ru-RU" sz="1800" dirty="0" err="1" smtClean="0"/>
              <a:t>Себек</a:t>
            </a:r>
            <a:r>
              <a:rPr lang="ru-RU" altLang="ru-RU" sz="1800" dirty="0" smtClean="0"/>
              <a:t>), с головой барана (бог </a:t>
            </a:r>
            <a:r>
              <a:rPr lang="ru-RU" altLang="ru-RU" sz="1800" dirty="0" err="1" smtClean="0"/>
              <a:t>Хнум</a:t>
            </a:r>
            <a:r>
              <a:rPr lang="ru-RU" altLang="ru-RU" sz="1800" dirty="0" smtClean="0"/>
              <a:t>), с головой шакала (бог Анубис). </a:t>
            </a:r>
          </a:p>
        </p:txBody>
      </p:sp>
      <p:pic>
        <p:nvPicPr>
          <p:cNvPr id="8196" name="Picture 4" descr="200px-Re-Horakhty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92375"/>
            <a:ext cx="1639888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 descr="200px-Sobek_sv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565400"/>
            <a:ext cx="1387475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8" descr="220px-Khnum_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1693862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200px-Anubis_standing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36838"/>
            <a:ext cx="16446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1139825"/>
          </a:xfrm>
        </p:spPr>
        <p:txBody>
          <a:bodyPr/>
          <a:lstStyle/>
          <a:p>
            <a:pPr eaLnBrk="1" hangingPunct="1"/>
            <a:r>
              <a:rPr lang="ru-RU" altLang="ru-RU" b="1" i="1" u="sng" dirty="0" smtClean="0"/>
              <a:t>Боги Древнего Египта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600200"/>
            <a:ext cx="3672284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Египетские боги отличаются необычным, порой весьма причудливым видом. Это связано с тем, что религия Египта складывалась из множества локальных верований. Со временем некоторые боги приобрели аспекты, а некоторые сливались друг с другом, например, Амон и Ра образовали единого бога Амона-Ра.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Всего египетская мифология насчитывает около 700 богов, хотя большинство из них почитались лишь в определенных местностях.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  <p:pic>
        <p:nvPicPr>
          <p:cNvPr id="9220" name="Picture 4" descr="6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09" y="1600200"/>
            <a:ext cx="3527381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b="1" i="1" u="sng" dirty="0" smtClean="0"/>
              <a:t>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7175" y="1196975"/>
            <a:ext cx="43989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/>
              <a:t>Ра</a:t>
            </a:r>
            <a:r>
              <a:rPr lang="ru-RU" altLang="ru-RU" sz="2200" dirty="0" smtClean="0"/>
              <a:t> в египетской мифологии бог солнца, воплощенный в образе сокола, огромного кота или человека с соколиной головой, увенчанной солнечным диском.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 smtClean="0"/>
              <a:t>Ра почитался как царь и отец богов.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 smtClean="0"/>
              <a:t>Каждый день он подымался по небу на свой лодке, освещая всю землю, а вечером он опускался в подземный мир, где вел борьбу с силами тьмы. </a:t>
            </a:r>
          </a:p>
        </p:txBody>
      </p:sp>
      <p:pic>
        <p:nvPicPr>
          <p:cNvPr id="10244" name="Picture 4" descr="d509e58c84d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35337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2765000" y="274638"/>
            <a:ext cx="6168687" cy="1143000"/>
          </a:xfrm>
        </p:spPr>
        <p:txBody>
          <a:bodyPr/>
          <a:lstStyle/>
          <a:p>
            <a:pPr algn="r" eaLnBrk="1" hangingPunct="1"/>
            <a:r>
              <a:rPr lang="ru-RU" altLang="ru-RU" b="1" i="1" u="sng" dirty="0" smtClean="0"/>
              <a:t>АНУБИС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236123" y="1099344"/>
            <a:ext cx="503609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Анубис</a:t>
            </a:r>
            <a:r>
              <a:rPr lang="ru-RU" altLang="ru-RU" dirty="0"/>
              <a:t> — в мифологии древнего Египта был богом  потустороннего мира, покровителем и проводником умерших. 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277364" y="2084209"/>
            <a:ext cx="50948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/>
              <a:t>Согласно «Текстам пирамид» </a:t>
            </a:r>
            <a:r>
              <a:rPr lang="ru-RU" altLang="ru-RU" b="1" dirty="0"/>
              <a:t>Анубис</a:t>
            </a:r>
            <a:r>
              <a:rPr lang="ru-RU" altLang="ru-RU" dirty="0"/>
              <a:t> был четвёртым сыном Ра.  Но более известен он как  сын </a:t>
            </a:r>
            <a:r>
              <a:rPr lang="ru-RU" altLang="ru-RU" dirty="0" err="1"/>
              <a:t>Нефтис</a:t>
            </a:r>
            <a:r>
              <a:rPr lang="ru-RU" altLang="ru-RU" dirty="0"/>
              <a:t>  и Осириса, брат  бога Баты и отец </a:t>
            </a:r>
            <a:r>
              <a:rPr lang="ru-RU" altLang="ru-RU" dirty="0" err="1"/>
              <a:t>Кебхут</a:t>
            </a:r>
            <a:r>
              <a:rPr lang="ru-RU" altLang="ru-RU" dirty="0"/>
              <a:t>. 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259632" y="3284538"/>
            <a:ext cx="501258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Анубис</a:t>
            </a:r>
            <a:r>
              <a:rPr lang="ru-RU" altLang="ru-RU" dirty="0"/>
              <a:t> — защитник души во мраке, его также называли «Открывающим пути». 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1269202" y="3933825"/>
            <a:ext cx="5056986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Анубиса</a:t>
            </a:r>
            <a:r>
              <a:rPr lang="ru-RU" altLang="ru-RU" dirty="0"/>
              <a:t> изображали  в виде человека с шакальей или собачьей головой, держащим в руке иероглиф </a:t>
            </a:r>
            <a:r>
              <a:rPr lang="ru-RU" altLang="ru-RU" dirty="0" err="1"/>
              <a:t>анх</a:t>
            </a:r>
            <a:r>
              <a:rPr lang="ru-RU" altLang="ru-RU" dirty="0"/>
              <a:t>, который означал жизнь. 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1269202" y="4908078"/>
            <a:ext cx="78666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/>
              <a:t>Главной обязанностью </a:t>
            </a:r>
            <a:r>
              <a:rPr lang="ru-RU" altLang="ru-RU" b="1" dirty="0"/>
              <a:t>Анубиса</a:t>
            </a:r>
            <a:r>
              <a:rPr lang="ru-RU" altLang="ru-RU" dirty="0"/>
              <a:t> считается  подготовка тела покойного к бальзамированию, а затем  последующая мумификация.  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1236124" y="5554409"/>
            <a:ext cx="7907876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Анубис</a:t>
            </a:r>
            <a:r>
              <a:rPr lang="ru-RU" altLang="ru-RU" dirty="0"/>
              <a:t> был очень почитаем в древнем Египте. На стенах многих гробниц сохранились изображения </a:t>
            </a:r>
            <a:r>
              <a:rPr lang="ru-RU" altLang="ru-RU" b="1" dirty="0"/>
              <a:t>Анубиса</a:t>
            </a:r>
            <a:r>
              <a:rPr lang="ru-RU" altLang="ru-RU" dirty="0"/>
              <a:t>, а его статуи  украшали храмы, а также гробницы.</a:t>
            </a:r>
          </a:p>
        </p:txBody>
      </p:sp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698"/>
            <a:ext cx="1671075" cy="358111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776</Words>
  <Application>Microsoft Office PowerPoint</Application>
  <PresentationFormat>Екран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Garamond</vt:lpstr>
      <vt:lpstr>Wingdings</vt:lpstr>
      <vt:lpstr>Calibri</vt:lpstr>
      <vt:lpstr>Times New Roman</vt:lpstr>
      <vt:lpstr>Сонцестояння</vt:lpstr>
      <vt:lpstr>РЕЛИГИЯ ДРЕВНЕГО ЕГИПТА</vt:lpstr>
      <vt:lpstr>Религия Древнего Египта</vt:lpstr>
      <vt:lpstr>Ранние верования </vt:lpstr>
      <vt:lpstr>Ранние верования</vt:lpstr>
      <vt:lpstr>Культ животных </vt:lpstr>
      <vt:lpstr>Пантеон богов </vt:lpstr>
      <vt:lpstr>Боги Древнего Египта</vt:lpstr>
      <vt:lpstr>РА</vt:lpstr>
      <vt:lpstr>АНУБИС</vt:lpstr>
      <vt:lpstr>Богиня Хатхор</vt:lpstr>
      <vt:lpstr>Храмы в Древнем Египте</vt:lpstr>
      <vt:lpstr>Жрецы Древнего Египта</vt:lpstr>
      <vt:lpstr>Культы Древнего Египта</vt:lpstr>
      <vt:lpstr>Религия и культура в Древнем Египте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Inna Manchak</cp:lastModifiedBy>
  <cp:revision>4</cp:revision>
  <dcterms:created xsi:type="dcterms:W3CDTF">2012-10-18T18:34:35Z</dcterms:created>
  <dcterms:modified xsi:type="dcterms:W3CDTF">2018-09-21T10:42:06Z</dcterms:modified>
</cp:coreProperties>
</file>