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73" r:id="rId3"/>
    <p:sldId id="275" r:id="rId4"/>
    <p:sldId id="277" r:id="rId5"/>
    <p:sldId id="274" r:id="rId6"/>
    <p:sldId id="276" r:id="rId7"/>
    <p:sldId id="278" r:id="rId8"/>
    <p:sldId id="279" r:id="rId9"/>
    <p:sldId id="280" r:id="rId10"/>
    <p:sldId id="257" r:id="rId11"/>
    <p:sldId id="258" r:id="rId12"/>
    <p:sldId id="259" r:id="rId13"/>
    <p:sldId id="260" r:id="rId14"/>
    <p:sldId id="261" r:id="rId15"/>
    <p:sldId id="266" r:id="rId16"/>
    <p:sldId id="262" r:id="rId17"/>
    <p:sldId id="263" r:id="rId18"/>
    <p:sldId id="264" r:id="rId19"/>
    <p:sldId id="265" r:id="rId20"/>
    <p:sldId id="267" r:id="rId21"/>
    <p:sldId id="271" r:id="rId22"/>
    <p:sldId id="268" r:id="rId23"/>
    <p:sldId id="269" r:id="rId24"/>
    <p:sldId id="270" r:id="rId25"/>
    <p:sldId id="272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A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4434" autoAdjust="0"/>
  </p:normalViewPr>
  <p:slideViewPr>
    <p:cSldViewPr>
      <p:cViewPr varScale="1">
        <p:scale>
          <a:sx n="70" d="100"/>
          <a:sy n="70" d="100"/>
        </p:scale>
        <p:origin x="4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7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AFA4E9-3771-4922-8EC5-725D5A1EEB25}" type="datetimeFigureOut">
              <a:rPr lang="uk-UA" smtClean="0"/>
              <a:t>29.11.2018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DE93E-675B-4449-A828-E971F877959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6162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5664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DB59-6C90-4EFC-B28E-53768DC3D68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4282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B1AFB-1383-4E06-88DD-84EEEBAA8E3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4888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ABCD-A403-4ADE-87FB-3C4E42DD3E7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30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C1083-64A0-4C99-A27C-B4BEECE31CE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029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76923-858B-4315-9109-55AF6AE3C75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11104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0DB75-467E-4C43-B957-178602164F5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41802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485D-AAAA-4654-A698-38227877254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42728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3E35FC-C40F-453D-BC93-86CC66033142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01589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36784-206E-4D70-9464-9D1749CC4B3D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90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BE7AF-C0AB-420E-A867-53C3711A74F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4110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 userDrawn="1"/>
        </p:nvSpPr>
        <p:spPr>
          <a:xfrm>
            <a:off x="0" y="6126164"/>
            <a:ext cx="9144000" cy="731836"/>
          </a:xfrm>
          <a:prstGeom prst="rect">
            <a:avLst/>
          </a:prstGeom>
          <a:solidFill>
            <a:srgbClr val="20A0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ru-RU" alt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ru-RU" altLang="uk-UA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" t="-1349" r="-15" b="15634"/>
          <a:stretch/>
        </p:blipFill>
        <p:spPr>
          <a:xfrm>
            <a:off x="7884368" y="6126163"/>
            <a:ext cx="1248916" cy="65891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art-war-ru.livejournal.com/106209.html" TargetMode="External"/><Relationship Id="rId13" Type="http://schemas.openxmlformats.org/officeDocument/2006/relationships/hyperlink" Target="http://fortification.ru/forum/index.php?PHPSESSID=a39c8dffaeb661a2cd9b3bb47f3b5666&amp;topic=3459.1180" TargetMode="External"/><Relationship Id="rId3" Type="http://schemas.openxmlformats.org/officeDocument/2006/relationships/hyperlink" Target="http://young.rzd.ru/blog/public/ru?STRUCTURE_ID=5035&amp;layer_id=3833&amp;id=90227&amp;page3833_3489=1" TargetMode="External"/><Relationship Id="rId7" Type="http://schemas.openxmlformats.org/officeDocument/2006/relationships/hyperlink" Target="http://gazetazvezdaaltaya.ru/novosti/slava-gorodu-brestu-kreposti-brestskoj.html" TargetMode="External"/><Relationship Id="rId12" Type="http://schemas.openxmlformats.org/officeDocument/2006/relationships/hyperlink" Target="http://www.b-g.by/ru/24_2011/news/9030/" TargetMode="External"/><Relationship Id="rId2" Type="http://schemas.openxmlformats.org/officeDocument/2006/relationships/hyperlink" Target="http://www.proshkolu.ru/user/ANSAR1967/file/2813321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depot.ru/article/izobrazitelnoe-iskusstvo/belorusskaja-ssr/zhivopis-poslevoennogo-perioda.htm" TargetMode="External"/><Relationship Id="rId11" Type="http://schemas.openxmlformats.org/officeDocument/2006/relationships/hyperlink" Target="http://www.vokrug.tv/photo/article/Mistika__-_pod_tsenzuroi/" TargetMode="External"/><Relationship Id="rId5" Type="http://schemas.openxmlformats.org/officeDocument/2006/relationships/hyperlink" Target="http://www.brestkrepost-film.ru/history/fortress/index.html" TargetMode="External"/><Relationship Id="rId15" Type="http://schemas.openxmlformats.org/officeDocument/2006/relationships/hyperlink" Target="http://&#1089;&#1090;&#1080;&#1083;&#1080;&#1091;&#1089;.&#1088;&#1092;/tereshkova/text/nagradw.html" TargetMode="External"/><Relationship Id="rId10" Type="http://schemas.openxmlformats.org/officeDocument/2006/relationships/hyperlink" Target="http://test.almazcinema.ru/movie/20704/" TargetMode="External"/><Relationship Id="rId4" Type="http://schemas.openxmlformats.org/officeDocument/2006/relationships/hyperlink" Target="http://feldgrau.info/index.php/2010-09-02-14-48-28/7492-brestskaya-krepost-1941" TargetMode="External"/><Relationship Id="rId9" Type="http://schemas.openxmlformats.org/officeDocument/2006/relationships/hyperlink" Target="http://onlyfilms.tv/4/brestskaya-krepost/17090/" TargetMode="External"/><Relationship Id="rId14" Type="http://schemas.openxmlformats.org/officeDocument/2006/relationships/hyperlink" Target="http://war.novounion.ru/?view=albums/wargeography/233.jpg&amp;num=4062&amp;a=wargeograph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ÐÐ°ÑÑÐ¸Ð½ÐºÐ¸ Ð¿Ð¾ Ð·Ð°Ð¿ÑÐ¾ÑÑ ÐÑÐµÑÑÑÐºÐ°Ñ ÐºÑÐµÐ¿Ð¾ÑÑÑ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7775" cy="613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60032" y="692696"/>
            <a:ext cx="3894417" cy="1470025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/>
            <a:r>
              <a:rPr lang="ru-RU" altLang="uk-UA" sz="4400" dirty="0" smtClean="0">
                <a:latin typeface="Times New Roman" panose="02020603050405020304" pitchFamily="18" charset="0"/>
              </a:rPr>
              <a:t>Брестская крепость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mtClean="0">
                <a:latin typeface="Times New Roman" panose="02020603050405020304" pitchFamily="18" charset="0"/>
              </a:rPr>
              <a:t>22 июня 1941 года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altLang="uk-UA" sz="2800" smtClean="0"/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156325" y="1600200"/>
            <a:ext cx="2808288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mtClean="0"/>
              <a:t>               </a:t>
            </a:r>
            <a:r>
              <a:rPr lang="ru-RU" altLang="uk-UA" sz="2800" smtClean="0">
                <a:latin typeface="Times New Roman" panose="02020603050405020304" pitchFamily="18" charset="0"/>
              </a:rPr>
              <a:t>Первыми удар приняли </a:t>
            </a:r>
          </a:p>
          <a:p>
            <a:pPr algn="ctr" eaLnBrk="1" hangingPunct="1">
              <a:buFontTx/>
              <a:buNone/>
            </a:pPr>
            <a:r>
              <a:rPr lang="ru-RU" altLang="uk-UA" sz="2800" smtClean="0">
                <a:latin typeface="Times New Roman" panose="02020603050405020304" pitchFamily="18" charset="0"/>
              </a:rPr>
              <a:t>защитники</a:t>
            </a:r>
          </a:p>
          <a:p>
            <a:pPr algn="ctr" eaLnBrk="1" hangingPunct="1">
              <a:buFontTx/>
              <a:buNone/>
            </a:pPr>
            <a:r>
              <a:rPr lang="ru-RU" altLang="uk-UA" sz="2800" smtClean="0">
                <a:latin typeface="Times New Roman" panose="02020603050405020304" pitchFamily="18" charset="0"/>
              </a:rPr>
              <a:t> Брестской</a:t>
            </a:r>
          </a:p>
          <a:p>
            <a:pPr algn="ctr" eaLnBrk="1" hangingPunct="1">
              <a:buFontTx/>
              <a:buNone/>
            </a:pPr>
            <a:r>
              <a:rPr lang="ru-RU" altLang="uk-UA" sz="2800" smtClean="0">
                <a:latin typeface="Times New Roman" panose="02020603050405020304" pitchFamily="18" charset="0"/>
              </a:rPr>
              <a:t> крепости</a:t>
            </a:r>
          </a:p>
        </p:txBody>
      </p:sp>
      <p:pic>
        <p:nvPicPr>
          <p:cNvPr id="7173" name="Picture 8" descr="b55075__f190af3750_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268413"/>
            <a:ext cx="583247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uk-UA" altLang="uk-UA" sz="280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9045" y="925110"/>
            <a:ext cx="4038600" cy="44973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z="2800" dirty="0" smtClean="0"/>
              <a:t>   </a:t>
            </a:r>
            <a:r>
              <a:rPr lang="ru-RU" altLang="uk-UA" sz="2800" dirty="0" smtClean="0">
                <a:latin typeface="Times New Roman" panose="02020603050405020304" pitchFamily="18" charset="0"/>
              </a:rPr>
              <a:t>Фашисты рассчитывали захватить крепость за несколько часов.</a:t>
            </a:r>
          </a:p>
          <a:p>
            <a:pPr algn="ctr" eaLnBrk="1" hangingPunct="1">
              <a:buFontTx/>
              <a:buNone/>
            </a:pPr>
            <a:r>
              <a:rPr lang="ru-RU" altLang="uk-UA" sz="2800" dirty="0" smtClean="0">
                <a:latin typeface="Times New Roman" panose="02020603050405020304" pitchFamily="18" charset="0"/>
              </a:rPr>
              <a:t>     Но защитники Брестской крепости сражались за каждый сантиметр земли.</a:t>
            </a:r>
          </a:p>
        </p:txBody>
      </p:sp>
      <p:pic>
        <p:nvPicPr>
          <p:cNvPr id="8197" name="Picture 6" descr="14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547"/>
            <a:ext cx="4762500" cy="511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Были разрушены здания, но защитники крепости, их жёны и дети спустились в подвалы.</a:t>
            </a:r>
          </a:p>
        </p:txBody>
      </p:sp>
      <p:pic>
        <p:nvPicPr>
          <p:cNvPr id="9219" name="Picture 8" descr="879933cbe8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756126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Вся территория вокруг крепости была занята врагом, а над ней – красный флаг.</a:t>
            </a:r>
          </a:p>
        </p:txBody>
      </p:sp>
      <p:sp>
        <p:nvSpPr>
          <p:cNvPr id="10243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mtClean="0"/>
          </a:p>
        </p:txBody>
      </p:sp>
      <p:pic>
        <p:nvPicPr>
          <p:cNvPr id="10244" name="Picture 14" descr="D7DAA38DB41A91975BEBA45A771A40B6_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557338"/>
            <a:ext cx="85725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Около месяца продолжалась героическая оборона. Ничто не сломило волю и мужество гарнизона.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z="1800" smtClean="0">
              <a:latin typeface="Times New Roman" panose="02020603050405020304" pitchFamily="18" charset="0"/>
            </a:endParaRPr>
          </a:p>
        </p:txBody>
      </p:sp>
      <p:pic>
        <p:nvPicPr>
          <p:cNvPr id="11268" name="Picture 7" descr="WarPaintings1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7848600" cy="433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8"/>
          <p:cNvSpPr>
            <a:spLocks noChangeArrowheads="1"/>
          </p:cNvSpPr>
          <p:nvPr/>
        </p:nvSpPr>
        <p:spPr bwMode="auto">
          <a:xfrm>
            <a:off x="4208386" y="5852318"/>
            <a:ext cx="44751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uk-UA" dirty="0"/>
              <a:t>Е Зайцев. Оборона Брестской крепости.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400" smtClean="0">
                <a:latin typeface="Times New Roman" panose="02020603050405020304" pitchFamily="18" charset="0"/>
              </a:rPr>
              <a:t>У защитников крепости не было патронов, еды, но хуже всего было с водой. Фашисты обстреливали берег реки и днём, и ночью. Баклага речной воды нередко стоила жизни.</a:t>
            </a:r>
          </a:p>
        </p:txBody>
      </p:sp>
      <p:sp>
        <p:nvSpPr>
          <p:cNvPr id="1229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mtClean="0"/>
          </a:p>
        </p:txBody>
      </p:sp>
      <p:pic>
        <p:nvPicPr>
          <p:cNvPr id="12292" name="Picture 12" descr="monument-zhazh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3436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До  последнего сражались бойцы. Об этом говорят надписи на стенах крепости: «Прощай, Родина! Умрём, но не сдадимся!»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z="2000" smtClean="0">
              <a:latin typeface="Times New Roman" panose="02020603050405020304" pitchFamily="18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843213" y="5949950"/>
            <a:ext cx="59451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ru-RU" altLang="uk-UA"/>
              <a:t>Е.Зайцев. «Оборона Брестской крепости в 1941 году»</a:t>
            </a:r>
          </a:p>
        </p:txBody>
      </p:sp>
      <p:pic>
        <p:nvPicPr>
          <p:cNvPr id="13317" name="Picture 8" descr="082867573d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6954837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Фашисты ушли вперёд. Но крепость оставалась в окружении. Командование  приняло решение:  женщинам и детям сдаться.</a:t>
            </a:r>
            <a:r>
              <a:rPr lang="ru-RU" altLang="uk-UA" sz="4000" smtClean="0"/>
              <a:t>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ru-RU" altLang="uk-UA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uk-UA" smtClean="0"/>
              <a:t>«</a:t>
            </a:r>
            <a:r>
              <a:rPr lang="ru-RU" altLang="uk-UA" sz="2800" smtClean="0">
                <a:latin typeface="Times New Roman" panose="02020603050405020304" pitchFamily="18" charset="0"/>
              </a:rPr>
              <a:t>Вы должны спасти детей, перенести муки плена во имя их жизни»</a:t>
            </a:r>
          </a:p>
        </p:txBody>
      </p:sp>
      <p:pic>
        <p:nvPicPr>
          <p:cNvPr id="14340" name="Picture 5" descr="24e15064ba27d13cbcfeb6c5f8e41bdd0cdd523a_68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5055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Большинство участников обороны Брестской крепости погибли.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endParaRPr lang="ru-RU" altLang="uk-UA" sz="2800" smtClean="0"/>
          </a:p>
          <a:p>
            <a:pPr eaLnBrk="1" hangingPunct="1">
              <a:buFontTx/>
              <a:buNone/>
            </a:pPr>
            <a:r>
              <a:rPr lang="ru-RU" altLang="uk-UA" sz="2800" smtClean="0">
                <a:latin typeface="Times New Roman" panose="02020603050405020304" pitchFamily="18" charset="0"/>
              </a:rPr>
              <a:t>Существует легенда о советском солдате, который сражался один на протяжении 10 месяцев, не подпуская немцев к развалинам крепости.</a:t>
            </a:r>
          </a:p>
        </p:txBody>
      </p:sp>
      <p:pic>
        <p:nvPicPr>
          <p:cNvPr id="15364" name="Picture 7" descr="80842abe-4572-41db-8733-e052d82602ea_jpg_800x600_q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268413"/>
            <a:ext cx="59055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Сейчас крепость-герой – это огромный музей под открытым небом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uk-UA" altLang="uk-UA" sz="2800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altLang="uk-UA" sz="2800" smtClean="0">
                <a:latin typeface="Times New Roman" panose="02020603050405020304" pitchFamily="18" charset="0"/>
              </a:rPr>
              <a:t>   </a:t>
            </a:r>
          </a:p>
        </p:txBody>
      </p:sp>
      <p:pic>
        <p:nvPicPr>
          <p:cNvPr id="16389" name="Picture 10" descr="_119_268_0x0_m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5329238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Брестская крепость</a:t>
            </a:r>
          </a:p>
        </p:txBody>
      </p:sp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uk-UA" smtClean="0"/>
              <a:t> крепость в черте города Бреста (Республика Беларусь), у впадения реки Мухавец в Западный Буг.</a:t>
            </a:r>
            <a:endParaRPr lang="uk-UA" altLang="uk-UA" smtClean="0"/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41663"/>
            <a:ext cx="5256212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2800" smtClean="0">
                <a:latin typeface="Times New Roman" panose="02020603050405020304" pitchFamily="18" charset="0"/>
              </a:rPr>
              <a:t>Брестская крепость всё же пала. Но  фашисты поняли, что сломить советский народ будет не так-то просто.</a:t>
            </a:r>
          </a:p>
        </p:txBody>
      </p:sp>
      <p:pic>
        <p:nvPicPr>
          <p:cNvPr id="17412" name="Picture 8" descr="38c2700f1d7283a051fe06324b3c06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628775"/>
            <a:ext cx="7315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200" smtClean="0">
                <a:latin typeface="Times New Roman" panose="02020603050405020304" pitchFamily="18" charset="0"/>
              </a:rPr>
              <a:t>Первый удар фашистов 22 июня 1941 года приняли на себя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1628775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лётчики</a:t>
            </a:r>
            <a:r>
              <a:rPr lang="ru-RU" altLang="uk-UA"/>
              <a:t> 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3068638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танкисты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50825" y="4652963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пограничники</a:t>
            </a:r>
          </a:p>
        </p:txBody>
      </p:sp>
      <p:pic>
        <p:nvPicPr>
          <p:cNvPr id="18438" name="Picture 10" descr="0000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2956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5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2"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4000" smtClean="0">
                <a:latin typeface="Times New Roman" panose="02020603050405020304" pitchFamily="18" charset="0"/>
              </a:rPr>
              <a:t>Оборона Брестской крепости продолжалась</a:t>
            </a:r>
            <a:r>
              <a:rPr lang="ru-RU" altLang="uk-UA" sz="4000" smtClean="0"/>
              <a:t> 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971550" y="1628775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3200">
                <a:latin typeface="Times New Roman" panose="02020603050405020304" pitchFamily="18" charset="0"/>
              </a:rPr>
              <a:t>около 10 дней</a:t>
            </a:r>
          </a:p>
        </p:txBody>
      </p:sp>
      <p:sp>
        <p:nvSpPr>
          <p:cNvPr id="18439" name="Rectangle 7"/>
          <p:cNvSpPr>
            <a:spLocks noChangeArrowheads="1"/>
          </p:cNvSpPr>
          <p:nvPr>
            <p:ph type="body" idx="1"/>
          </p:nvPr>
        </p:nvSpPr>
        <p:spPr>
          <a:xfrm>
            <a:off x="971550" y="3284538"/>
            <a:ext cx="4321175" cy="936625"/>
          </a:xfrm>
          <a:solidFill>
            <a:schemeClr val="accent1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uk-UA" smtClean="0">
                <a:latin typeface="Times New Roman" panose="02020603050405020304" pitchFamily="18" charset="0"/>
              </a:rPr>
              <a:t>около месяца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971550" y="4868863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3200">
                <a:latin typeface="Times New Roman" panose="02020603050405020304" pitchFamily="18" charset="0"/>
              </a:rPr>
              <a:t>около 3 месяцев</a:t>
            </a:r>
          </a:p>
        </p:txBody>
      </p:sp>
      <p:pic>
        <p:nvPicPr>
          <p:cNvPr id="19462" name="Picture 9" descr="149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89138"/>
            <a:ext cx="3417888" cy="367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8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40"/>
                  </p:tgtEl>
                </p:cond>
              </p:nextCondLst>
            </p:seq>
          </p:childTnLst>
        </p:cTn>
      </p:par>
    </p:tnLst>
    <p:bldLst>
      <p:bldP spid="18437" grpId="0" animBg="1"/>
      <p:bldP spid="184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600" smtClean="0">
                <a:latin typeface="Times New Roman" panose="02020603050405020304" pitchFamily="18" charset="0"/>
              </a:rPr>
              <a:t>Защитники Брестской крепости дали клятву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50825" y="1773238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3200">
                <a:latin typeface="Times New Roman" panose="02020603050405020304" pitchFamily="18" charset="0"/>
              </a:rPr>
              <a:t>Отступать некуда!</a:t>
            </a:r>
            <a:endParaRPr lang="ru-RU" altLang="uk-UA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50825" y="4797425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3200">
                <a:latin typeface="Times New Roman" panose="02020603050405020304" pitchFamily="18" charset="0"/>
              </a:rPr>
              <a:t>Умрём, но не сдадимся!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250825" y="3357563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3200">
                <a:latin typeface="Times New Roman" panose="02020603050405020304" pitchFamily="18" charset="0"/>
              </a:rPr>
              <a:t>Продолжаем оборону!</a:t>
            </a:r>
          </a:p>
        </p:txBody>
      </p:sp>
      <p:pic>
        <p:nvPicPr>
          <p:cNvPr id="20486" name="Picture 11" descr="38c2700f1d7283a051fe06324b3c06d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773238"/>
            <a:ext cx="42338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</p:childTnLst>
        </p:cTn>
      </p:par>
    </p:tnLst>
    <p:bldLst>
      <p:bldP spid="19460" grpId="0" animBg="1"/>
      <p:bldP spid="1946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600" smtClean="0">
                <a:latin typeface="Times New Roman" panose="02020603050405020304" pitchFamily="18" charset="0"/>
              </a:rPr>
              <a:t>В осаждённой  крепости защитники больше всего страдали от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68313" y="1844675"/>
            <a:ext cx="4319587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недостатка воды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468313" y="3357563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недостатка продовольствия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468313" y="4868863"/>
            <a:ext cx="4321175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uk-UA" sz="2800">
                <a:latin typeface="Times New Roman" panose="02020603050405020304" pitchFamily="18" charset="0"/>
              </a:rPr>
              <a:t>недостатка боеприпасов</a:t>
            </a:r>
          </a:p>
        </p:txBody>
      </p:sp>
      <p:pic>
        <p:nvPicPr>
          <p:cNvPr id="21510" name="Picture 9" descr="monument-zhazhda"/>
          <p:cNvPicPr>
            <a:picLocks noChangeAspect="1" noChangeArrowheads="1"/>
          </p:cNvPicPr>
          <p:nvPr>
            <p:ph type="body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43463" y="1773238"/>
            <a:ext cx="4300537" cy="403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4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z="3600" smtClean="0">
                <a:latin typeface="Times New Roman" panose="02020603050405020304" pitchFamily="18" charset="0"/>
              </a:rPr>
              <a:t>Презентация составлена по материалам журнала «Наш Филиппок» №5, 2012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2"/>
              </a:rPr>
              <a:t>https://ru.wikipedia.org/wiki/%D0%91%D1%80%D0%B5%D1%81%D1%82%D1%81%D0%BA%D0%B0%D1%8F_%D0%BA%D1%80%D0%B5%D0%BF%D0%BE%D1%81%D1%82%D1%8C</a:t>
            </a:r>
            <a:endParaRPr lang="ru-RU" altLang="uk-UA" sz="1600" dirty="0" smtClean="0">
              <a:latin typeface="Times New Roman" panose="02020603050405020304" pitchFamily="18" charset="0"/>
              <a:hlinkClick r:id="rId2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uk-UA" sz="1600" dirty="0" smtClean="0">
                <a:latin typeface="Times New Roman" panose="02020603050405020304" pitchFamily="18" charset="0"/>
                <a:hlinkClick r:id="rId2"/>
              </a:rPr>
              <a:t>http</a:t>
            </a:r>
            <a:r>
              <a:rPr lang="ru-RU" altLang="uk-UA" sz="1600" dirty="0" smtClean="0">
                <a:latin typeface="Times New Roman" panose="02020603050405020304" pitchFamily="18" charset="0"/>
                <a:hlinkClick r:id="rId2"/>
              </a:rPr>
              <a:t>://www.proshkolu.ru/user/ANSAR1967/file/2813321/</a:t>
            </a: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uk-UA" sz="1600" dirty="0" smtClean="0">
                <a:latin typeface="Times New Roman" panose="02020603050405020304" pitchFamily="18" charset="0"/>
                <a:hlinkClick r:id="rId3"/>
              </a:rPr>
              <a:t>http://young.rzd.ru/blog/public/ru?STRUCTURE_ID=5035&amp;layer_id=3833&amp;id=90227&amp;page3833_3489=1</a:t>
            </a: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4"/>
              </a:rPr>
              <a:t>http://feldgrau.info/index.php/2010-09-02-14-48-28/7492-brestskaya-krepost-1941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5"/>
              </a:rPr>
              <a:t>http://www.brestkrepost-film.ru/history/fortress/index.html</a:t>
            </a: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6"/>
              </a:rPr>
              <a:t>http://www.artdepot.ru/article/izobrazitelnoe-iskusstvo/belorusskaja-ssr/zhivopis-poslevoennogo-perioda.htm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7"/>
              </a:rPr>
              <a:t>http://gazetazvezdaaltaya.ru/novosti/slava-gorodu-brestu-kreposti-brestskoj.html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8"/>
              </a:rPr>
              <a:t>http://art-war-ru.livejournal.com/106209.html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9"/>
              </a:rPr>
              <a:t>http://onlyfilms.tv/4/brestskaya-krepost/17090/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10"/>
              </a:rPr>
              <a:t>http://test.almazcinema.ru/movie/20704/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11"/>
              </a:rPr>
              <a:t>http://www.vokrug.tv/photo/article/Mistika__-_pod_tsenzuroi/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12"/>
              </a:rPr>
              <a:t>http://www.b-g.by/ru/24_2011/news/9030/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13"/>
              </a:rPr>
              <a:t>http://fortification.ru/forum/index.php?PHPSESSID=a39c8dffaeb661a2cd9b3bb47f3b5666&amp;topic=3459.1180</a:t>
            </a: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uk-UA" sz="1600" dirty="0" smtClean="0">
                <a:latin typeface="Times New Roman" panose="02020603050405020304" pitchFamily="18" charset="0"/>
                <a:hlinkClick r:id="rId14"/>
              </a:rPr>
              <a:t>http://war.novounion.ru/?view=albums/wargeography/233.jpg&amp;num=4062&amp;a=wargeography</a:t>
            </a: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uk-UA" sz="1600" dirty="0" smtClean="0">
                <a:latin typeface="Times New Roman" panose="02020603050405020304" pitchFamily="18" charset="0"/>
                <a:hlinkClick r:id="rId15"/>
              </a:rPr>
              <a:t>http://стилиус.рф/tereshkova/text/nagradw.html</a:t>
            </a: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uk-UA" sz="16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uk-UA" sz="1800" dirty="0" smtClean="0"/>
          </a:p>
          <a:p>
            <a:pPr eaLnBrk="1" hangingPunct="1">
              <a:lnSpc>
                <a:spcPct val="80000"/>
              </a:lnSpc>
            </a:pPr>
            <a:endParaRPr lang="en-US" altLang="uk-UA" sz="600" dirty="0" smtClean="0"/>
          </a:p>
          <a:p>
            <a:pPr eaLnBrk="1" hangingPunct="1">
              <a:lnSpc>
                <a:spcPct val="80000"/>
              </a:lnSpc>
            </a:pPr>
            <a:endParaRPr lang="en-US" altLang="uk-UA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uk-U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Строительство</a:t>
            </a:r>
          </a:p>
        </p:txBody>
      </p:sp>
      <p:sp>
        <p:nvSpPr>
          <p:cNvPr id="4099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uk-UA" smtClean="0"/>
              <a:t>Сооружение крепости на месте центра старого города и Брестского замка началось в 1833 году по проекту военного топографа и инженера Карла Ивановича Оппермана. </a:t>
            </a:r>
          </a:p>
          <a:p>
            <a:pPr eaLnBrk="1" hangingPunct="1"/>
            <a:r>
              <a:rPr lang="ru-RU" altLang="uk-UA" smtClean="0"/>
              <a:t>Первый камень в основание крепости в торжественной обстановке был заложен 1 июня 1836 года</a:t>
            </a:r>
            <a:endParaRPr lang="uk-UA" altLang="uk-UA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1921 году по Рижскому миру отошла к Польше. В </a:t>
            </a:r>
            <a:r>
              <a:rPr lang="ru-RU" dirty="0" err="1" smtClean="0"/>
              <a:t>межвоенный</a:t>
            </a:r>
            <a:r>
              <a:rPr lang="ru-RU" dirty="0" smtClean="0"/>
              <a:t> период крепость использовалась как казарма, военный склад и политическая тюрьма (в 1930-е годы здесь были заключены оппозиционные политические деятели).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64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2 сентября 1939 </a:t>
            </a:r>
          </a:p>
        </p:txBody>
      </p:sp>
      <p:sp>
        <p:nvSpPr>
          <p:cNvPr id="512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uk-UA" smtClean="0"/>
              <a:t>На следующий день после начала Второй мировой войны, 2 сентября 1939 года, Брестская крепость впервые подверглась бомбежке со стороны немцев: немецкие самолёты сбросили 10 бомб, повредив Белый дворец.</a:t>
            </a:r>
            <a:endParaRPr lang="uk-UA" altLang="uk-UA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uk-UA" smtClean="0"/>
              <a:t>Штурм Брестской крепости в 1939 году</a:t>
            </a:r>
            <a:endParaRPr lang="uk-UA" altLang="uk-UA" smtClean="0"/>
          </a:p>
        </p:txBody>
      </p:sp>
      <p:pic>
        <p:nvPicPr>
          <p:cNvPr id="6147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1916113"/>
            <a:ext cx="6430963" cy="43481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22 сентября 1939г. </a:t>
            </a:r>
            <a:r>
              <a:rPr lang="ru-RU" dirty="0" smtClean="0"/>
              <a:t>Брест был передан немцами 29-й танковой бригаде Красной армии. Во время официальной процедуры передачи города Бреста и Брестской крепости советской стороне в Бресте состоялся совместный парад вермахта и РККА. Таким образом, Брест и Брестская крепость вошли в состав СССР.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1889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ru-RU" dirty="0"/>
              <a:t>Совместный парад вермахта и РККА в Бресте</a:t>
            </a:r>
            <a:br>
              <a:rPr lang="ru-RU" dirty="0"/>
            </a:br>
            <a:endParaRPr lang="uk-UA" dirty="0"/>
          </a:p>
        </p:txBody>
      </p:sp>
      <p:pic>
        <p:nvPicPr>
          <p:cNvPr id="23554" name="Picture 2" descr="https://upload.wikimedia.org/wikipedia/commons/6/6e/Bundesarchiv_Bild_101I-121-0011A-23%2C_Polen%2C_Siegesparade%2C_Guderian%2C_Kriwosch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217" y="1628800"/>
            <a:ext cx="6757566" cy="437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199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404664"/>
            <a:ext cx="842493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К 22 июня 1941 года в крепости дислоцировалось 8 стрелковых батальонов, 1 разведывательный, 1 артиллерийский полк и 2 артиллерийских дивизиона (ПТО и ПВО), некоторые спецподразделения стрелковых полков и подразделения корпусных частей, сборы приписного состава 6-й Орловской и 42-й стрелковой дивизий 28-го стрелкового корпуса 4-й армии, подразделения 17-го Краснознаменного Брестского пограничного отряда, 33-го отдельного инженерного полка, часть 132-го батальона конвойных войск НКВД, штабы частей (штабы дивизий и 28-го стрелкового корпуса располагались в Бресте), всего около 9 тысяч человек[9], не считая членов семей (300 семей военнослужащих).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504006305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658</Words>
  <Application>Microsoft Office PowerPoint</Application>
  <PresentationFormat>Екран (4:3)</PresentationFormat>
  <Paragraphs>84</Paragraphs>
  <Slides>25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Оформление по умолчанию</vt:lpstr>
      <vt:lpstr>Брестская крепость</vt:lpstr>
      <vt:lpstr>Брестская крепость</vt:lpstr>
      <vt:lpstr>Строительство</vt:lpstr>
      <vt:lpstr>Презентація PowerPoint</vt:lpstr>
      <vt:lpstr>2 сентября 1939 </vt:lpstr>
      <vt:lpstr>Штурм Брестской крепости в 1939 году</vt:lpstr>
      <vt:lpstr>Презентація PowerPoint</vt:lpstr>
      <vt:lpstr>Совместный парад вермахта и РККА в Бресте </vt:lpstr>
      <vt:lpstr>Презентація PowerPoint</vt:lpstr>
      <vt:lpstr>22 июня 1941 года</vt:lpstr>
      <vt:lpstr>Презентація PowerPoint</vt:lpstr>
      <vt:lpstr>Были разрушены здания, но защитники крепости, их жёны и дети спустились в подвалы.</vt:lpstr>
      <vt:lpstr>Вся территория вокруг крепости была занята врагом, а над ней – красный флаг.</vt:lpstr>
      <vt:lpstr>Около месяца продолжалась героическая оборона. Ничто не сломило волю и мужество гарнизона.</vt:lpstr>
      <vt:lpstr>У защитников крепости не было патронов, еды, но хуже всего было с водой. Фашисты обстреливали берег реки и днём, и ночью. Баклага речной воды нередко стоила жизни.</vt:lpstr>
      <vt:lpstr>До  последнего сражались бойцы. Об этом говорят надписи на стенах крепости: «Прощай, Родина! Умрём, но не сдадимся!»</vt:lpstr>
      <vt:lpstr>Фашисты ушли вперёд. Но крепость оставалась в окружении. Командование  приняло решение:  женщинам и детям сдаться. </vt:lpstr>
      <vt:lpstr>Большинство участников обороны Брестской крепости погибли.</vt:lpstr>
      <vt:lpstr>Сейчас крепость-герой – это огромный музей под открытым небом</vt:lpstr>
      <vt:lpstr>Брестская крепость всё же пала. Но  фашисты поняли, что сломить советский народ будет не так-то просто.</vt:lpstr>
      <vt:lpstr>Первый удар фашистов 22 июня 1941 года приняли на себя</vt:lpstr>
      <vt:lpstr>Оборона Брестской крепости продолжалась </vt:lpstr>
      <vt:lpstr>Защитники Брестской крепости дали клятву</vt:lpstr>
      <vt:lpstr>В осаждённой  крепости защитники больше всего страдали от</vt:lpstr>
      <vt:lpstr>Презентация составлена по материалам журнала «Наш Филиппок» №5, 2012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Брестская крепость.</dc:title>
  <dc:creator>Admin</dc:creator>
  <cp:lastModifiedBy>Інна</cp:lastModifiedBy>
  <cp:revision>11</cp:revision>
  <dcterms:created xsi:type="dcterms:W3CDTF">2013-02-10T17:20:34Z</dcterms:created>
  <dcterms:modified xsi:type="dcterms:W3CDTF">2018-11-29T12:06:22Z</dcterms:modified>
</cp:coreProperties>
</file>