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69" r:id="rId3"/>
    <p:sldId id="270" r:id="rId4"/>
    <p:sldId id="271" r:id="rId5"/>
    <p:sldId id="282" r:id="rId6"/>
    <p:sldId id="272" r:id="rId7"/>
    <p:sldId id="283" r:id="rId8"/>
    <p:sldId id="273" r:id="rId9"/>
    <p:sldId id="284" r:id="rId10"/>
    <p:sldId id="285" r:id="rId11"/>
    <p:sldId id="274" r:id="rId12"/>
    <p:sldId id="286" r:id="rId13"/>
    <p:sldId id="275" r:id="rId14"/>
    <p:sldId id="287" r:id="rId15"/>
    <p:sldId id="276" r:id="rId16"/>
    <p:sldId id="277" r:id="rId17"/>
    <p:sldId id="288" r:id="rId18"/>
    <p:sldId id="278" r:id="rId19"/>
    <p:sldId id="289" r:id="rId20"/>
    <p:sldId id="290" r:id="rId2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5A00"/>
    <a:srgbClr val="A50021"/>
    <a:srgbClr val="9E2600"/>
    <a:srgbClr val="942851"/>
    <a:srgbClr val="2F76B7"/>
    <a:srgbClr val="0000EE"/>
    <a:srgbClr val="990033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52681-8475-4AD0-9B28-9479038D98AA}" type="slidenum">
              <a:rPr lang="ru-RU" altLang=""/>
              <a:pPr>
                <a:defRPr/>
              </a:pPr>
              <a:t>‹№›</a:t>
            </a:fld>
            <a:endParaRPr lang="ru-RU" altLang=""/>
          </a:p>
        </p:txBody>
      </p:sp>
    </p:spTree>
    <p:extLst>
      <p:ext uri="{BB962C8B-B14F-4D97-AF65-F5344CB8AC3E}">
        <p14:creationId xmlns:p14="http://schemas.microsoft.com/office/powerpoint/2010/main" val="2373325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E6722-E709-4B02-BE80-D4BFD6F68423}" type="slidenum">
              <a:rPr lang="ru-RU" altLang=""/>
              <a:pPr>
                <a:defRPr/>
              </a:pPr>
              <a:t>‹№›</a:t>
            </a:fld>
            <a:endParaRPr lang="ru-RU" altLang=""/>
          </a:p>
        </p:txBody>
      </p:sp>
    </p:spTree>
    <p:extLst>
      <p:ext uri="{BB962C8B-B14F-4D97-AF65-F5344CB8AC3E}">
        <p14:creationId xmlns:p14="http://schemas.microsoft.com/office/powerpoint/2010/main" val="1348080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5EE39-30E5-4908-82AC-841D4E3DD7D9}" type="slidenum">
              <a:rPr lang="ru-RU" altLang=""/>
              <a:pPr>
                <a:defRPr/>
              </a:pPr>
              <a:t>‹№›</a:t>
            </a:fld>
            <a:endParaRPr lang="ru-RU" altLang=""/>
          </a:p>
        </p:txBody>
      </p:sp>
    </p:spTree>
    <p:extLst>
      <p:ext uri="{BB962C8B-B14F-4D97-AF65-F5344CB8AC3E}">
        <p14:creationId xmlns:p14="http://schemas.microsoft.com/office/powerpoint/2010/main" val="3675859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57513-061E-4ABE-8DC9-EAF6EB4D27B3}" type="slidenum">
              <a:rPr lang="ru-RU" altLang=""/>
              <a:pPr>
                <a:defRPr/>
              </a:pPr>
              <a:t>‹№›</a:t>
            </a:fld>
            <a:endParaRPr lang="ru-RU" altLang=""/>
          </a:p>
        </p:txBody>
      </p:sp>
    </p:spTree>
    <p:extLst>
      <p:ext uri="{BB962C8B-B14F-4D97-AF65-F5344CB8AC3E}">
        <p14:creationId xmlns:p14="http://schemas.microsoft.com/office/powerpoint/2010/main" val="3491204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6EB9F-B7E1-4199-BE87-509BA976DC23}" type="slidenum">
              <a:rPr lang="ru-RU" altLang=""/>
              <a:pPr>
                <a:defRPr/>
              </a:pPr>
              <a:t>‹№›</a:t>
            </a:fld>
            <a:endParaRPr lang="ru-RU" altLang=""/>
          </a:p>
        </p:txBody>
      </p:sp>
    </p:spTree>
    <p:extLst>
      <p:ext uri="{BB962C8B-B14F-4D97-AF65-F5344CB8AC3E}">
        <p14:creationId xmlns:p14="http://schemas.microsoft.com/office/powerpoint/2010/main" val="2361702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59EE0-23CC-44AA-B6A7-10216FFEEA5F}" type="slidenum">
              <a:rPr lang="ru-RU" altLang=""/>
              <a:pPr>
                <a:defRPr/>
              </a:pPr>
              <a:t>‹№›</a:t>
            </a:fld>
            <a:endParaRPr lang="ru-RU" altLang=""/>
          </a:p>
        </p:txBody>
      </p:sp>
    </p:spTree>
    <p:extLst>
      <p:ext uri="{BB962C8B-B14F-4D97-AF65-F5344CB8AC3E}">
        <p14:creationId xmlns:p14="http://schemas.microsoft.com/office/powerpoint/2010/main" val="2999146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74D41-E8C7-4A03-BA80-D07BDAE283D8}" type="slidenum">
              <a:rPr lang="ru-RU" altLang=""/>
              <a:pPr>
                <a:defRPr/>
              </a:pPr>
              <a:t>‹№›</a:t>
            </a:fld>
            <a:endParaRPr lang="ru-RU" altLang=""/>
          </a:p>
        </p:txBody>
      </p:sp>
    </p:spTree>
    <p:extLst>
      <p:ext uri="{BB962C8B-B14F-4D97-AF65-F5344CB8AC3E}">
        <p14:creationId xmlns:p14="http://schemas.microsoft.com/office/powerpoint/2010/main" val="2650315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B88ED-5C4A-48C0-A5F2-A58F92869C67}" type="slidenum">
              <a:rPr lang="ru-RU" altLang=""/>
              <a:pPr>
                <a:defRPr/>
              </a:pPr>
              <a:t>‹№›</a:t>
            </a:fld>
            <a:endParaRPr lang="ru-RU" altLang=""/>
          </a:p>
        </p:txBody>
      </p:sp>
    </p:spTree>
    <p:extLst>
      <p:ext uri="{BB962C8B-B14F-4D97-AF65-F5344CB8AC3E}">
        <p14:creationId xmlns:p14="http://schemas.microsoft.com/office/powerpoint/2010/main" val="257147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46A3D-D4DE-43D0-85AD-DB53AD53C252}" type="slidenum">
              <a:rPr lang="ru-RU" altLang=""/>
              <a:pPr>
                <a:defRPr/>
              </a:pPr>
              <a:t>‹№›</a:t>
            </a:fld>
            <a:endParaRPr lang="ru-RU" altLang=""/>
          </a:p>
        </p:txBody>
      </p:sp>
    </p:spTree>
    <p:extLst>
      <p:ext uri="{BB962C8B-B14F-4D97-AF65-F5344CB8AC3E}">
        <p14:creationId xmlns:p14="http://schemas.microsoft.com/office/powerpoint/2010/main" val="2033616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0211E-217D-43B6-914F-6B30E30A9BBF}" type="slidenum">
              <a:rPr lang="ru-RU" altLang=""/>
              <a:pPr>
                <a:defRPr/>
              </a:pPr>
              <a:t>‹№›</a:t>
            </a:fld>
            <a:endParaRPr lang="ru-RU" altLang=""/>
          </a:p>
        </p:txBody>
      </p:sp>
    </p:spTree>
    <p:extLst>
      <p:ext uri="{BB962C8B-B14F-4D97-AF65-F5344CB8AC3E}">
        <p14:creationId xmlns:p14="http://schemas.microsoft.com/office/powerpoint/2010/main" val="3916083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D50A5-C9CC-4A21-A914-C99C65210E11}" type="slidenum">
              <a:rPr lang="ru-RU" altLang=""/>
              <a:pPr>
                <a:defRPr/>
              </a:pPr>
              <a:t>‹№›</a:t>
            </a:fld>
            <a:endParaRPr lang="ru-RU" altLang=""/>
          </a:p>
        </p:txBody>
      </p:sp>
    </p:spTree>
    <p:extLst>
      <p:ext uri="{BB962C8B-B14F-4D97-AF65-F5344CB8AC3E}">
        <p14:creationId xmlns:p14="http://schemas.microsoft.com/office/powerpoint/2010/main" val="66442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28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" altLang="uk-UA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" alt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DA7E44F-2009-4862-9611-52593C98E3FA}" type="slidenum">
              <a:rPr lang="ru-RU" altLang=""/>
              <a:pPr>
                <a:defRPr/>
              </a:pPr>
              <a:t>‹№›</a:t>
            </a:fld>
            <a:endParaRPr lang="ru-RU" altLang="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28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69" y="572814"/>
            <a:ext cx="8262697" cy="6268253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595313" y="252413"/>
            <a:ext cx="7912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" sz="3600" b="1" i="1">
                <a:solidFill>
                  <a:schemeClr val="bg1"/>
                </a:solidFill>
              </a:rPr>
              <a:t>Революция и гражданская война</a:t>
            </a:r>
            <a:r>
              <a:rPr lang="ru-RU" altLang="" sz="36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68" y="112488"/>
            <a:ext cx="8846063" cy="663302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008188" y="423863"/>
            <a:ext cx="5029200" cy="64611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" sz="3600" b="1" i="1">
                <a:solidFill>
                  <a:schemeClr val="bg1"/>
                </a:solidFill>
              </a:rPr>
              <a:t>    Белое движение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04800" y="1304925"/>
            <a:ext cx="8697913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" sz="2000" b="1">
                <a:solidFill>
                  <a:schemeClr val="bg1"/>
                </a:solidFill>
              </a:rPr>
              <a:t>Белое движение (также встречалось «Белая гвардия», «Белое дело», «Белая армия», «Белая идея», «Контрреволюция») — военно-политическое движение разнородных в политическом отношении сил, сформированное в ходе Гражданской войны 1917—1923 годов в России с целью свержения советской власти. Включало в себя представителей как умеренных социалистов </a:t>
            </a:r>
          </a:p>
          <a:p>
            <a:pPr eaLnBrk="1" hangingPunct="1"/>
            <a:r>
              <a:rPr lang="ru-RU" altLang="" sz="2000" b="1">
                <a:solidFill>
                  <a:schemeClr val="bg1"/>
                </a:solidFill>
              </a:rPr>
              <a:t>и республиканцев, так и монархистов, объединённых против большевистской идеологии и действовавших на основе принципа «единой и неделимой России». Белое движение было крупнейшей антибольшевистской военно-политической силой во время Гражданской войны в России и существовало наряду с другими демократическими антибольшевистскими правительствами, националистическими сепаратистскими движениями на Украине, Кавказе и басмачеством в Средней Азии. Термин «Белое движение» зародился в Советской России, а с 1920-х гг. стал употребляться и в российской эмиграции.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  <p:bldP spid="225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37" y="115807"/>
            <a:ext cx="1908213" cy="251177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55888"/>
            <a:ext cx="1550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915" y="265548"/>
            <a:ext cx="1908213" cy="251786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2768600"/>
            <a:ext cx="12493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3146" y="281706"/>
            <a:ext cx="1828959" cy="251177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2828925"/>
            <a:ext cx="1347788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7924" y="419896"/>
            <a:ext cx="1809919" cy="223539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2770188"/>
            <a:ext cx="12985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866" y="3691468"/>
            <a:ext cx="1828959" cy="248094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232525"/>
            <a:ext cx="12985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04288" y="3710912"/>
            <a:ext cx="1975253" cy="241665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6115050"/>
            <a:ext cx="140176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1176" y="3666069"/>
            <a:ext cx="1767993" cy="250634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825750" y="6242050"/>
            <a:ext cx="1295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" b="1">
                <a:solidFill>
                  <a:srgbClr val="000099"/>
                </a:solidFill>
              </a:rPr>
              <a:t>  Шкуро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066800" y="304800"/>
            <a:ext cx="7080250" cy="64611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" sz="3600" b="1" i="1">
                <a:solidFill>
                  <a:schemeClr val="bg1"/>
                </a:solidFill>
              </a:rPr>
              <a:t>   Иностранная интервенция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81000" y="1295400"/>
            <a:ext cx="87630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" sz="2000" b="1">
                <a:solidFill>
                  <a:schemeClr val="bg1"/>
                </a:solidFill>
              </a:rPr>
              <a:t>Иностранная военная интервенция в России (1918—1921) — военное вмешательство стран Антанты и Четверного союза в Гражданскую войну в России (1917—1922). Всего в интервенции приняли участие 14 государств. 15-16 марта 1918 в Лондоне состоялась военная конференция Антанты, на которой обсуждался вопрос об интервенции. В условиях начавшегося немецкого наступления на западном фронте было решено не отправлять в Россию крупных сил. В июне в Мурманске высадилось ещё 1,5 тысячи британских и 100 американских солдат. Они установили колониальный режим; объявили военное положение, ввели военно-полевые суды, за время оккупации они вывезли 2686 тысяч пудов разных грузов на общую сумму свыше 950 миллионов рублей золотом. Добычей интервентов стал весь военный, торговый и промысловый флот Севера. Американские войска выполняли функции карателей.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235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63" y="194791"/>
            <a:ext cx="8904037" cy="666320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914400" y="533400"/>
            <a:ext cx="7080250" cy="64611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" sz="3600" b="1" i="1">
                <a:solidFill>
                  <a:schemeClr val="bg1"/>
                </a:solidFill>
              </a:rPr>
              <a:t>    Третья сила в войне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533400" y="1371600"/>
            <a:ext cx="8610600" cy="489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" sz="2400" b="1">
                <a:solidFill>
                  <a:schemeClr val="bg1"/>
                </a:solidFill>
              </a:rPr>
              <a:t>"Зелёные" - лица, которые скрывались в лесах в годы гражданской войны, уклоняясь от службы в белых армиях. В 1920 "красно-зелёные" - участники партизанского движения против белогвардейцев в Черноморье и в Крыму. "Бело-зелёные" состояли из зажиточных крестьян и остатков белых армий. </a:t>
            </a:r>
          </a:p>
          <a:p>
            <a:pPr eaLnBrk="1" hangingPunct="1"/>
            <a:r>
              <a:rPr lang="ru-RU" altLang="" sz="2400" b="1">
                <a:solidFill>
                  <a:schemeClr val="bg1"/>
                </a:solidFill>
              </a:rPr>
              <a:t>Одним из центров "зелёного" движения в годы гражданской войны было Гуляйполе - "Махноград" (сегодня Гуляйполе - районный центр Запорожской области Украины с населением ок.30 тыс.жителей). В городе поддерживается строгий порядок, работали мастерские (ремонтировались тачанки и оружие), действуют лазареты. 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  <p:bldP spid="2458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008063" y="349250"/>
            <a:ext cx="7080250" cy="64611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" sz="3600" b="1" i="1">
                <a:solidFill>
                  <a:schemeClr val="bg1"/>
                </a:solidFill>
              </a:rPr>
              <a:t> За власть Советов    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28600" y="1295400"/>
            <a:ext cx="891540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" sz="2000" b="1">
                <a:solidFill>
                  <a:schemeClr val="bg1"/>
                </a:solidFill>
              </a:rPr>
              <a:t>Рабоче-крестьянская Красная армия — официальное название части Вооружённых Сил Советской России и СССР с 1918 г. </a:t>
            </a:r>
          </a:p>
          <a:p>
            <a:pPr eaLnBrk="1" hangingPunct="1"/>
            <a:r>
              <a:rPr lang="ru-RU" altLang="" sz="2000" b="1">
                <a:solidFill>
                  <a:schemeClr val="bg1"/>
                </a:solidFill>
              </a:rPr>
              <a:t>по 1946 г. (позднее — Советская Армия).</a:t>
            </a:r>
          </a:p>
          <a:p>
            <a:pPr eaLnBrk="1" hangingPunct="1"/>
            <a:r>
              <a:rPr lang="ru-RU" altLang="" sz="2000" b="1">
                <a:solidFill>
                  <a:schemeClr val="bg1"/>
                </a:solidFill>
              </a:rPr>
              <a:t>Употребляемые синонимы: РККА, Красная армия — официальное наименование видов вооружённых сил: сухопутных войск </a:t>
            </a:r>
          </a:p>
          <a:p>
            <a:pPr eaLnBrk="1" hangingPunct="1"/>
            <a:r>
              <a:rPr lang="ru-RU" altLang="" sz="2000" b="1">
                <a:solidFill>
                  <a:schemeClr val="bg1"/>
                </a:solidFill>
              </a:rPr>
              <a:t>и военно-воздушного флота, которые вместе с ВМФ, войсками НКВД СССР (Пограничными войсками, Войсками внутренней охраны республики и Государственной конвойной стражей) составляли Вооружённые Силы РСФСР/СССР с 15 (23) февраля 1918 года по 25 февраля 1946 года.</a:t>
            </a:r>
          </a:p>
          <a:p>
            <a:pPr eaLnBrk="1" hangingPunct="1"/>
            <a:r>
              <a:rPr lang="ru-RU" altLang="" sz="2000" b="1">
                <a:solidFill>
                  <a:schemeClr val="bg1"/>
                </a:solidFill>
              </a:rPr>
              <a:t>Днём создания РККА принято считать 23 февраля 1918 года </a:t>
            </a:r>
          </a:p>
          <a:p>
            <a:pPr eaLnBrk="1" hangingPunct="1"/>
            <a:r>
              <a:rPr lang="ru-RU" altLang="" sz="2000" b="1">
                <a:solidFill>
                  <a:schemeClr val="bg1"/>
                </a:solidFill>
              </a:rPr>
              <a:t>( День защитника Отечества). Именно в этот день началось формирование первых отрядов РККА, создаваемых согласно Декрету В. И. Ленина, подписанному накануне. Одним из активных деятелей по созданию Красной армии был Лев Троцкий.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  <p:bldP spid="2560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1981372" cy="21337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2687638"/>
            <a:ext cx="12922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439" y="482600"/>
            <a:ext cx="1908213" cy="21337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2687638"/>
            <a:ext cx="17256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2608" y="553086"/>
            <a:ext cx="1981372" cy="21337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2674938"/>
            <a:ext cx="136048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034" y="3505200"/>
            <a:ext cx="1749704" cy="21337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5862638"/>
            <a:ext cx="15113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6063" y="3522133"/>
            <a:ext cx="1676545" cy="21337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5827713"/>
            <a:ext cx="12192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3294" y="3522133"/>
            <a:ext cx="1755800" cy="21337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5" y="5827713"/>
            <a:ext cx="16891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0316" y="555758"/>
            <a:ext cx="1676545" cy="20606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0" y="2713038"/>
            <a:ext cx="12192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81000" y="609600"/>
            <a:ext cx="8567738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" sz="2000" b="1">
                <a:solidFill>
                  <a:schemeClr val="bg1"/>
                </a:solidFill>
              </a:rPr>
              <a:t>К 1921г. Россия буквально лежала в руинах. От бывшей Российской империи отошли территории Польши, Финляндии, Латвии, Эстонии, Литвы, Западной Украины, Белоруссии, Карской области (в Армении) </a:t>
            </a:r>
          </a:p>
          <a:p>
            <a:pPr eaLnBrk="1" hangingPunct="1"/>
            <a:r>
              <a:rPr lang="ru-RU" altLang="" sz="2000" b="1">
                <a:solidFill>
                  <a:schemeClr val="bg1"/>
                </a:solidFill>
              </a:rPr>
              <a:t>и Бессарабии. По подсчётам специалистов, численность населения на оставшихся территориях едва дотягивала до 135 млн. человек. </a:t>
            </a:r>
          </a:p>
          <a:p>
            <a:pPr eaLnBrk="1" hangingPunct="1"/>
            <a:r>
              <a:rPr lang="ru-RU" altLang="" sz="2000" b="1">
                <a:solidFill>
                  <a:schemeClr val="bg1"/>
                </a:solidFill>
              </a:rPr>
              <a:t>Потери на этих территориях в результате войн, эпидемий, эмиграции, сокращения рождаемости составили с 1914г. не менее 25 млн. человек. </a:t>
            </a:r>
          </a:p>
          <a:p>
            <a:pPr eaLnBrk="1" hangingPunct="1"/>
            <a:r>
              <a:rPr lang="ru-RU" altLang="" sz="2000" b="1">
                <a:solidFill>
                  <a:schemeClr val="bg1"/>
                </a:solidFill>
              </a:rPr>
              <a:t>Во время военных действий особенно пострадали Донбасс, Бакинский нефтяной район, Урал и Сибирь, были разрушены многие шахты и рудники. Из-за нехватки топлива и сырья останавливались заводы. Рабочие были вынуждены покидать города и уезжать в деревню. </a:t>
            </a:r>
          </a:p>
          <a:p>
            <a:pPr eaLnBrk="1" hangingPunct="1"/>
            <a:r>
              <a:rPr lang="ru-RU" altLang="" sz="2000" b="1">
                <a:solidFill>
                  <a:schemeClr val="bg1"/>
                </a:solidFill>
              </a:rPr>
              <a:t>В общем, уровень промышленности сократился в 5 раз.   Сельское производство сократилось на 40 %.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371600" y="685800"/>
            <a:ext cx="62484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uk-UA" sz="2000" b="1">
                <a:solidFill>
                  <a:schemeClr val="bg1"/>
                </a:solidFill>
              </a:rPr>
              <a:t>Почти вся имперская интеллигенция была уничтожена. Оставшиеся в срочном порядке эмигрировали, чтобы избежать этой участи. В ходе Гражданской войны от голода, болезней, террора и в боях погибло (по различным данным) от 8 до 13 млн. человек, в том числе около 1 млн. бойцов Красной Армии. Эмигрировало из страны до 2 млн. человек. Резко увеличилось число беспризорных детей после Первой мировой войны и Гражданской войны. По одним данным в 1921 году в России насчитывалось 4,5 млн. беспризорников, по другим — в 1922 году было 7 млн. беспризорников.</a:t>
            </a:r>
          </a:p>
          <a:p>
            <a:pPr eaLnBrk="1" hangingPunct="1"/>
            <a:r>
              <a:rPr lang="ru-RU" altLang="uk-UA" sz="2000" b="1">
                <a:solidFill>
                  <a:schemeClr val="bg1"/>
                </a:solidFill>
              </a:rPr>
              <a:t> Ущерб народному хозяйству составил около 50 млрд. золотых руб., промышленное производство упало до 4—20 % от уровня 1913г.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405188" y="366713"/>
            <a:ext cx="2714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" sz="2800" b="1">
                <a:solidFill>
                  <a:schemeClr val="bg1"/>
                </a:solidFill>
              </a:rPr>
              <a:t>План занятия: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192213" y="1214438"/>
            <a:ext cx="5272087" cy="46196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" sz="2400" b="1">
                <a:solidFill>
                  <a:schemeClr val="bg1"/>
                </a:solidFill>
              </a:rPr>
              <a:t>1. Октябрьская революция 1917г.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667000" y="2000250"/>
            <a:ext cx="5046663" cy="4603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" sz="2400" b="1">
                <a:solidFill>
                  <a:schemeClr val="bg1"/>
                </a:solidFill>
              </a:rPr>
              <a:t>2. Гражданская война в России.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49" y="2944692"/>
            <a:ext cx="5829300" cy="3445116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12" grpId="0" animBg="1"/>
      <p:bldP spid="174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200"/>
            <a:ext cx="5876925" cy="603408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447800" y="369888"/>
            <a:ext cx="5861050" cy="64611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" sz="3600" b="1" i="1">
                <a:solidFill>
                  <a:schemeClr val="bg1"/>
                </a:solidFill>
              </a:rPr>
              <a:t>Вся власть Советам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04800" y="1219200"/>
            <a:ext cx="86868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" sz="2000" b="1" i="1">
                <a:solidFill>
                  <a:schemeClr val="bg1"/>
                </a:solidFill>
              </a:rPr>
              <a:t>Октябрьская революция </a:t>
            </a:r>
            <a:r>
              <a:rPr lang="ru-RU" altLang="" sz="2000" b="1">
                <a:solidFill>
                  <a:schemeClr val="bg1"/>
                </a:solidFill>
              </a:rPr>
              <a:t>(полное официальное название в СССР — Великая Октябрьская социалистическая революция, альтернативные названия: Октябрьский переворот, большевистский переворот, третья русская революция) — </a:t>
            </a:r>
          </a:p>
          <a:p>
            <a:pPr eaLnBrk="1" hangingPunct="1"/>
            <a:r>
              <a:rPr lang="ru-RU" altLang="" sz="2000" b="1">
                <a:solidFill>
                  <a:schemeClr val="bg1"/>
                </a:solidFill>
              </a:rPr>
              <a:t>одно из крупнейших политических событий в истории человечества, повлиявшее на всю историю XX века, этап русской революции, произошедший в России в октябре 1917 года. В результате Октябрьской революции было свергнуто Временное правительство и к власти пришло правительство, сформированное II Всероссийским съездом Советов, абсолютное большинство делегатов которого составили большевики — Российская социал-демократическая рабочая партия (большевиков) и их союзники левые эсеры, поддержанные также некоторыми национальными организациями, небольшой частью меньшевиков-интернационалистов, и некоторыми анархистами.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762000" y="457200"/>
            <a:ext cx="7308850" cy="64611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" sz="3600" b="1" i="1">
                <a:solidFill>
                  <a:schemeClr val="bg1"/>
                </a:solidFill>
              </a:rPr>
              <a:t> Совет Народных Комиссаров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762000" y="1524000"/>
            <a:ext cx="83820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" sz="2800" b="1">
                <a:solidFill>
                  <a:schemeClr val="bg1"/>
                </a:solidFill>
              </a:rPr>
              <a:t>Совет народных комиссаров РСФСР (Совнарком РСФСР, СНК РСФСР) — </a:t>
            </a:r>
          </a:p>
          <a:p>
            <a:pPr eaLnBrk="1" hangingPunct="1"/>
            <a:r>
              <a:rPr lang="ru-RU" altLang="" sz="2800" b="1">
                <a:solidFill>
                  <a:schemeClr val="bg1"/>
                </a:solidFill>
              </a:rPr>
              <a:t>название правительства Российской Советской Федеративной Социалистической Республики с Октябрьской революции </a:t>
            </a:r>
          </a:p>
          <a:p>
            <a:pPr eaLnBrk="1" hangingPunct="1"/>
            <a:r>
              <a:rPr lang="ru-RU" altLang="" sz="2800" b="1">
                <a:solidFill>
                  <a:schemeClr val="bg1"/>
                </a:solidFill>
              </a:rPr>
              <a:t>1917 до 1946. Совет состоял из народных комиссаров, руководивших народными комиссариатами (наркоматами, НК). </a:t>
            </a:r>
          </a:p>
          <a:p>
            <a:pPr eaLnBrk="1" hangingPunct="1"/>
            <a:r>
              <a:rPr lang="ru-RU" altLang="" sz="2800" b="1">
                <a:solidFill>
                  <a:schemeClr val="bg1"/>
                </a:solidFill>
              </a:rPr>
              <a:t>После образования СССР аналогичный орган был создан и на союзном уровне.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/>
      <p:bldP spid="194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817563" y="284163"/>
            <a:ext cx="7308850" cy="64611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" sz="3600" b="1" i="1">
                <a:solidFill>
                  <a:schemeClr val="bg1"/>
                </a:solidFill>
              </a:rPr>
              <a:t>  Революция или переворот?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74650" y="1031875"/>
            <a:ext cx="8610600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" sz="2400" b="1">
                <a:solidFill>
                  <a:schemeClr val="bg1"/>
                </a:solidFill>
              </a:rPr>
              <a:t>Существует широкий спектр оценок Октябрьской революции: для одних это национальная катастрофа, приведшая к Гражданской войне, отставанию </a:t>
            </a:r>
          </a:p>
          <a:p>
            <a:pPr eaLnBrk="1" hangingPunct="1"/>
            <a:r>
              <a:rPr lang="ru-RU" altLang="" sz="2400" b="1">
                <a:solidFill>
                  <a:schemeClr val="bg1"/>
                </a:solidFill>
              </a:rPr>
              <a:t>от прочих современных государств и установлению </a:t>
            </a:r>
          </a:p>
          <a:p>
            <a:pPr eaLnBrk="1" hangingPunct="1"/>
            <a:r>
              <a:rPr lang="ru-RU" altLang="" sz="2400" b="1">
                <a:solidFill>
                  <a:schemeClr val="bg1"/>
                </a:solidFill>
              </a:rPr>
              <a:t>в России тоталитарной системы правления </a:t>
            </a:r>
          </a:p>
          <a:p>
            <a:pPr eaLnBrk="1" hangingPunct="1"/>
            <a:r>
              <a:rPr lang="ru-RU" altLang="" sz="2400" b="1">
                <a:solidFill>
                  <a:schemeClr val="bg1"/>
                </a:solidFill>
              </a:rPr>
              <a:t>(либо, наоборот, к гибели Великой России как империи); для других — величайшее прогрессивное событие в истории человечества, оказавшее огромное влияние на весь мир, а России позволившее выбрать некапиталистический путь развития, ликвидировать феодальные пережитки и непосредственно в 1917г. скорее спасшее её от катастрофы. Между этими крайними точками зрения есть и широкий спектр промежуточных. С этим событием также связано много исторических мифов.</a:t>
            </a:r>
          </a:p>
        </p:txBody>
      </p:sp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1981200" y="55626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" altLang="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33400"/>
            <a:ext cx="6705600" cy="610552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609600" y="1344613"/>
            <a:ext cx="8229600" cy="489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" sz="2400" b="1">
                <a:solidFill>
                  <a:schemeClr val="bg1"/>
                </a:solidFill>
              </a:rPr>
              <a:t> Гражданская война в России (1917—1922/1923) — цепь вооружённых конфликтов между различными политическими, этническими и социальными группами на территории бывшей Российской империи. Основная вооружённая борьба за власть в период Гражданской войны велась между РККА большевиков и вооружёнными силами Белого движения, что получило отражение в устойчивом именовании главных сторон конфликта «красными» и «белыми», но была и третья сила «зелёные». Гражданская война сопровождалась иностранной интервенцией. Стала небывалой трагедией народов России.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762000" y="381000"/>
            <a:ext cx="7308850" cy="64611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" sz="3600" b="1" i="1">
                <a:solidFill>
                  <a:schemeClr val="bg1"/>
                </a:solidFill>
              </a:rPr>
              <a:t>   Гражданская война в России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1000"/>
            <a:ext cx="8537838" cy="6224061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</TotalTime>
  <Words>389</Words>
  <Application>Microsoft Office PowerPoint</Application>
  <PresentationFormat>Екран (4:3)</PresentationFormat>
  <Paragraphs>42</Paragraphs>
  <Slides>20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4" baseType="lpstr">
      <vt:lpstr>Arial</vt:lpstr>
      <vt:lpstr>Calibri Light</vt:lpstr>
      <vt:lpstr>Calibri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Інна</cp:lastModifiedBy>
  <cp:revision>19</cp:revision>
  <cp:lastPrinted>1601-01-01T00:00:00Z</cp:lastPrinted>
  <dcterms:created xsi:type="dcterms:W3CDTF">2011-09-22T14:48:21Z</dcterms:created>
  <dcterms:modified xsi:type="dcterms:W3CDTF">2019-08-12T15:23:15Z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