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306" r:id="rId2"/>
    <p:sldId id="278" r:id="rId3"/>
    <p:sldId id="292" r:id="rId4"/>
    <p:sldId id="304" r:id="rId5"/>
    <p:sldId id="305" r:id="rId6"/>
    <p:sldId id="280" r:id="rId7"/>
    <p:sldId id="262" r:id="rId8"/>
    <p:sldId id="297" r:id="rId9"/>
    <p:sldId id="298" r:id="rId10"/>
    <p:sldId id="299" r:id="rId11"/>
    <p:sldId id="300" r:id="rId12"/>
    <p:sldId id="30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5216C-5EE0-4E43-9942-3C30C3537EB4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8F024-32FC-4E8C-988F-1EC510618C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04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2ADA1-C055-42C7-BF42-35502F5880AC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30C64-386A-4051-A4C4-0613F82AB5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8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23C9D-048F-4549-8736-3519315287A6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FF8C7-4958-4DB2-81EB-F4E2F863B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3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9E669-2ED6-46FF-A292-A3C992E4760D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AA4B5-FB86-4F95-AD8B-6DA43D3DF0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6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0779C-D1D9-4643-8BB1-0EF2EBC1481D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F3F82-BB5E-451B-AA41-CE09F811D1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7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18985-2695-4BEF-8CE8-0E0D0D754B6D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46C6B-E815-40B7-B22A-AC39A3BCCA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4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69EE69-8D6A-4AFD-A80F-C5FAF0E61644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0C37-A945-4FC2-9E27-38145878A9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5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FA8EE-78FC-4E0F-9D03-816C8073D4C8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BD49A-29D0-4087-9E3B-D04FF153D8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3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05E7E-08B5-4A42-BC52-1F161000D5D5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D07E7-1894-49DB-84D8-19C44747B6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9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AD056F-2D55-41B6-ACEA-17B8906DC000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27DE0-FA27-4365-BEBC-20654C8E64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5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F68D5-D36A-436A-924C-D9472E40F59B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B5A7F-A2FB-41AF-903E-D5B87AC32D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9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8E4377-4E34-46E4-A83B-B039398F4258}" type="datetimeFigureOut">
              <a:rPr lang="ru-RU" smtClean="0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889A11-0DF8-46BE-821E-33BD4AB2BE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4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7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 flipH="1">
            <a:off x="611560" y="314131"/>
            <a:ext cx="7176894" cy="75713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i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Церковный раскол.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24956" y="1196752"/>
            <a:ext cx="6819045" cy="757130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i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Власть и церковь. </a:t>
            </a:r>
          </a:p>
        </p:txBody>
      </p:sp>
    </p:spTree>
    <p:extLst>
      <p:ext uri="{BB962C8B-B14F-4D97-AF65-F5344CB8AC3E}">
        <p14:creationId xmlns:p14="http://schemas.microsoft.com/office/powerpoint/2010/main" val="5812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/>
          </p:cNvSpPr>
          <p:nvPr>
            <p:ph sz="half" idx="1"/>
          </p:nvPr>
        </p:nvSpPr>
        <p:spPr>
          <a:xfrm>
            <a:off x="4211638" y="1028700"/>
            <a:ext cx="4608512" cy="5400675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ru-RU" b="1" dirty="0" smtClean="0"/>
              <a:t>С юных лет посвятив себя церкви, он был активным сторонником и праведником благочестивого образа жизни. Реформы Никона он воспринял резко отрицательно. За свои взгляды он был лишен места в московском Казанском соборе, а затем арестован и заключен в монастырь. </a:t>
            </a:r>
            <a:endParaRPr lang="ru-RU" dirty="0" smtClean="0"/>
          </a:p>
        </p:txBody>
      </p:sp>
      <p:sp>
        <p:nvSpPr>
          <p:cNvPr id="23555" name="AutoShape 6"/>
          <p:cNvSpPr>
            <a:spLocks noChangeArrowheads="1"/>
          </p:cNvSpPr>
          <p:nvPr/>
        </p:nvSpPr>
        <p:spPr bwMode="auto">
          <a:xfrm>
            <a:off x="214313" y="188913"/>
            <a:ext cx="8605837" cy="936625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u="sng" dirty="0">
                <a:ln>
                  <a:solidFill>
                    <a:sysClr val="windowText" lastClr="000000"/>
                  </a:solidFill>
                </a:ln>
              </a:rPr>
              <a:t>Протопоп Аввакум:</a:t>
            </a:r>
          </a:p>
        </p:txBody>
      </p:sp>
      <p:pic>
        <p:nvPicPr>
          <p:cNvPr id="23561" name="Picture 9" descr="6532e1e682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155274"/>
            <a:ext cx="3290888" cy="492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/>
          </p:cNvSpPr>
          <p:nvPr>
            <p:ph sz="half" idx="1"/>
          </p:nvPr>
        </p:nvSpPr>
        <p:spPr>
          <a:xfrm>
            <a:off x="4517231" y="1025780"/>
            <a:ext cx="4519265" cy="5184775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ru-RU" b="1" dirty="0" smtClean="0"/>
              <a:t>В 1664 году он  вернулся в Москву, где царь и другие знакомые тщетно убеждали его смириться с церковной реформой. За свой отказ на церковном Соборе 1666-1667 годов Аввакум был предан церковному проклятию и расстрижен из священников, а затем вновь заключен в темницу</a:t>
            </a:r>
            <a:r>
              <a:rPr lang="ru-RU" dirty="0" smtClean="0"/>
              <a:t>. </a:t>
            </a:r>
          </a:p>
        </p:txBody>
      </p:sp>
      <p:sp>
        <p:nvSpPr>
          <p:cNvPr id="24579" name="AutoShape 6"/>
          <p:cNvSpPr>
            <a:spLocks noChangeArrowheads="1"/>
          </p:cNvSpPr>
          <p:nvPr/>
        </p:nvSpPr>
        <p:spPr bwMode="auto">
          <a:xfrm>
            <a:off x="214313" y="188913"/>
            <a:ext cx="8605837" cy="936625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u="sng" dirty="0"/>
              <a:t>Протопоп Аввакум:</a:t>
            </a:r>
          </a:p>
        </p:txBody>
      </p:sp>
      <p:pic>
        <p:nvPicPr>
          <p:cNvPr id="819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3" y="1125538"/>
            <a:ext cx="3810000" cy="500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531218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 </a:t>
            </a:r>
            <a:r>
              <a:rPr lang="ru-RU" sz="2000" b="1" dirty="0" smtClean="0"/>
              <a:t>Сожжение </a:t>
            </a:r>
            <a:r>
              <a:rPr lang="ru-RU" sz="2000" b="1" dirty="0"/>
              <a:t>протопопа Аввакума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000" b="1" dirty="0" smtClean="0"/>
              <a:t> Миниатюра </a:t>
            </a:r>
            <a:r>
              <a:rPr lang="ru-RU" sz="2000" b="1" dirty="0"/>
              <a:t>к.17 в.</a:t>
            </a:r>
          </a:p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028" name="Picture 4" descr="Результат пошуку зображень за запитом &quot;протопоп аввакум 17 картин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" y="1124744"/>
            <a:ext cx="4255256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544560" y="11247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В 1682 г. он был сожжен вместе со своими соратниками по царскому приказу. </a:t>
            </a:r>
          </a:p>
        </p:txBody>
      </p:sp>
    </p:spTree>
    <p:extLst>
      <p:ext uri="{BB962C8B-B14F-4D97-AF65-F5344CB8AC3E}">
        <p14:creationId xmlns:p14="http://schemas.microsoft.com/office/powerpoint/2010/main" val="16070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idx="1"/>
          </p:nvPr>
        </p:nvSpPr>
        <p:spPr>
          <a:xfrm>
            <a:off x="250825" y="1125538"/>
            <a:ext cx="8713788" cy="51831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b="1" smtClean="0"/>
              <a:t>1.Церковь после Смуты.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/>
              <a:t>2.Патриарх Филарет.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/>
              <a:t>3.Реформа патриарха Никона.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/>
              <a:t>4. Усиление разногласий между церковной и светской властью.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/>
              <a:t>5. Церковный собор 1666-1667 гг.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/>
              <a:t>6.Протопоп Аввакум.</a:t>
            </a:r>
          </a:p>
        </p:txBody>
      </p:sp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214313" y="188913"/>
            <a:ext cx="8713787" cy="792162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u="sng" dirty="0"/>
              <a:t>План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4"/>
          <p:cNvSpPr>
            <a:spLocks noChangeArrowheads="1"/>
          </p:cNvSpPr>
          <p:nvPr/>
        </p:nvSpPr>
        <p:spPr bwMode="auto">
          <a:xfrm>
            <a:off x="250825" y="188913"/>
            <a:ext cx="8677275" cy="1008062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u="sng" dirty="0"/>
              <a:t>Патриарх Филарет:</a:t>
            </a:r>
          </a:p>
        </p:txBody>
      </p:sp>
      <p:sp>
        <p:nvSpPr>
          <p:cNvPr id="18434" name="Rectangle 6"/>
          <p:cNvSpPr>
            <a:spLocks noGrp="1"/>
          </p:cNvSpPr>
          <p:nvPr>
            <p:ph idx="1"/>
          </p:nvPr>
        </p:nvSpPr>
        <p:spPr>
          <a:xfrm>
            <a:off x="3635375" y="1412875"/>
            <a:ext cx="5508625" cy="4895850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ru-RU" b="1" dirty="0" smtClean="0"/>
              <a:t>После 8-ми летнего пребывания в польском плену отец царя Михаила митрополит Филарет в 1619 году возвратился в Москву. Участники церковного Собора избрали его новым патриархом Московским и всея Руси. При нем роль и значение церкви в жизни государства значительно возросли. </a:t>
            </a:r>
          </a:p>
        </p:txBody>
      </p:sp>
      <p:sp>
        <p:nvSpPr>
          <p:cNvPr id="18436" name="AutoShape 9"/>
          <p:cNvSpPr>
            <a:spLocks noChangeArrowheads="1"/>
          </p:cNvSpPr>
          <p:nvPr/>
        </p:nvSpPr>
        <p:spPr bwMode="auto">
          <a:xfrm>
            <a:off x="250825" y="5661025"/>
            <a:ext cx="3313113" cy="504825"/>
          </a:xfrm>
          <a:prstGeom prst="roundRect">
            <a:avLst>
              <a:gd name="adj" fmla="val 16667"/>
            </a:avLst>
          </a:prstGeom>
          <a:noFill/>
          <a:ln w="349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Патриарх Филарет</a:t>
            </a:r>
          </a:p>
        </p:txBody>
      </p:sp>
      <p:pic>
        <p:nvPicPr>
          <p:cNvPr id="4098" name="Picture 2" descr="Результат пошуку зображень за запитом &quot;патриарх филарет 17 век картин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2" y="1517649"/>
            <a:ext cx="3297065" cy="414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6"/>
          <p:cNvSpPr>
            <a:spLocks noGrp="1" noChangeArrowheads="1"/>
          </p:cNvSpPr>
          <p:nvPr>
            <p:ph type="title"/>
          </p:nvPr>
        </p:nvSpPr>
        <p:spPr bwMode="auto">
          <a:xfrm>
            <a:off x="260176" y="0"/>
            <a:ext cx="8229600" cy="1143000"/>
          </a:xfrm>
          <a:prstGeom prst="bevel">
            <a:avLst>
              <a:gd name="adj" fmla="val 12500"/>
            </a:avLst>
          </a:prstGeom>
          <a:noFill/>
          <a:ln>
            <a:noFill/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b="1" u="sng" dirty="0" smtClean="0">
                <a:ln>
                  <a:noFill/>
                </a:ln>
                <a:effectLst/>
              </a:rPr>
              <a:t>Реформа патриарха Никона: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292080" y="836712"/>
            <a:ext cx="3590196" cy="5329361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В середине 17 века </a:t>
            </a:r>
          </a:p>
          <a:p>
            <a:pPr algn="ctr"/>
            <a:r>
              <a:rPr lang="ru-RU" sz="2400" b="1" dirty="0"/>
              <a:t>стало ясно, </a:t>
            </a:r>
          </a:p>
          <a:p>
            <a:pPr algn="ctr"/>
            <a:r>
              <a:rPr lang="ru-RU" sz="2400" b="1" dirty="0"/>
              <a:t>что в русских </a:t>
            </a:r>
          </a:p>
          <a:p>
            <a:pPr algn="ctr"/>
            <a:r>
              <a:rPr lang="ru-RU" sz="2400" b="1" dirty="0"/>
              <a:t>церковных книгах, </a:t>
            </a:r>
          </a:p>
          <a:p>
            <a:pPr algn="ctr"/>
            <a:r>
              <a:rPr lang="ru-RU" sz="2400" b="1" dirty="0"/>
              <a:t>переписывающихся </a:t>
            </a:r>
          </a:p>
          <a:p>
            <a:pPr algn="ctr"/>
            <a:r>
              <a:rPr lang="ru-RU" sz="2400" b="1" dirty="0"/>
              <a:t>от руки </a:t>
            </a:r>
          </a:p>
          <a:p>
            <a:pPr algn="ctr"/>
            <a:r>
              <a:rPr lang="ru-RU" sz="2400" b="1" dirty="0"/>
              <a:t>из века в век, </a:t>
            </a:r>
          </a:p>
          <a:p>
            <a:pPr algn="ctr"/>
            <a:r>
              <a:rPr lang="ru-RU" sz="2400" b="1" dirty="0"/>
              <a:t>имеется много описок и </a:t>
            </a:r>
          </a:p>
          <a:p>
            <a:pPr algn="ctr"/>
            <a:r>
              <a:rPr lang="ru-RU" sz="2400" b="1" dirty="0"/>
              <a:t>искажений текста </a:t>
            </a:r>
          </a:p>
          <a:p>
            <a:pPr algn="ctr"/>
            <a:r>
              <a:rPr lang="ru-RU" sz="2400" b="1" dirty="0"/>
              <a:t>в сравнении </a:t>
            </a:r>
          </a:p>
          <a:p>
            <a:pPr algn="ctr"/>
            <a:r>
              <a:rPr lang="ru-RU" sz="2400" b="1" dirty="0"/>
              <a:t>с оригиналом. </a:t>
            </a:r>
          </a:p>
        </p:txBody>
      </p:sp>
      <p:pic>
        <p:nvPicPr>
          <p:cNvPr id="512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76" y="1772815"/>
            <a:ext cx="4743871" cy="4428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AutoShape 6"/>
          <p:cNvSpPr>
            <a:spLocks noGrp="1" noChangeArrowheads="1"/>
          </p:cNvSpPr>
          <p:nvPr>
            <p:ph type="title"/>
          </p:nvPr>
        </p:nvSpPr>
        <p:spPr bwMode="auto">
          <a:prstGeom prst="bevel">
            <a:avLst>
              <a:gd name="adj" fmla="val 12500"/>
            </a:avLst>
          </a:prstGeom>
          <a:noFill/>
          <a:ln>
            <a:noFill/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b="1" u="sng" dirty="0" smtClean="0">
                <a:ln>
                  <a:noFill/>
                </a:ln>
                <a:effectLst/>
              </a:rPr>
              <a:t>Реформа патриарха Никона: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23850" y="1557338"/>
            <a:ext cx="4248150" cy="2159000"/>
          </a:xfrm>
          <a:prstGeom prst="roundRect">
            <a:avLst>
              <a:gd name="adj" fmla="val 16667"/>
            </a:avLst>
          </a:prstGeom>
          <a:noFill/>
          <a:ln w="412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Одни предлагали </a:t>
            </a:r>
          </a:p>
          <a:p>
            <a:pPr algn="ctr"/>
            <a:r>
              <a:rPr lang="ru-RU" sz="2400" b="1"/>
              <a:t>исправить церковные</a:t>
            </a:r>
          </a:p>
          <a:p>
            <a:pPr algn="ctr"/>
            <a:r>
              <a:rPr lang="ru-RU" sz="2400" b="1"/>
              <a:t> книги и обряды, </a:t>
            </a:r>
          </a:p>
          <a:p>
            <a:pPr algn="ctr"/>
            <a:r>
              <a:rPr lang="ru-RU" sz="2400" b="1"/>
              <a:t>вернувшись к </a:t>
            </a:r>
          </a:p>
          <a:p>
            <a:pPr algn="ctr"/>
            <a:r>
              <a:rPr lang="ru-RU" sz="2400" b="1"/>
              <a:t>древнерусским обрядам.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4716463" y="4365625"/>
            <a:ext cx="4176712" cy="2232025"/>
          </a:xfrm>
          <a:prstGeom prst="roundRect">
            <a:avLst>
              <a:gd name="adj" fmla="val 16667"/>
            </a:avLst>
          </a:prstGeom>
          <a:noFill/>
          <a:ln w="412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400" b="1"/>
              <a:t>Другие считали, </a:t>
            </a:r>
          </a:p>
          <a:p>
            <a:pPr algn="ctr"/>
            <a:r>
              <a:rPr lang="ru-RU" sz="2400" b="1"/>
              <a:t>что следует обратиться</a:t>
            </a:r>
          </a:p>
          <a:p>
            <a:pPr algn="ctr"/>
            <a:r>
              <a:rPr lang="ru-RU" sz="2400" b="1"/>
              <a:t> к самим греческим</a:t>
            </a:r>
          </a:p>
          <a:p>
            <a:pPr algn="ctr"/>
            <a:r>
              <a:rPr lang="ru-RU" sz="2400" b="1"/>
              <a:t>источникам, </a:t>
            </a:r>
          </a:p>
          <a:p>
            <a:pPr algn="ctr"/>
            <a:r>
              <a:rPr lang="ru-RU" sz="2400" b="1"/>
              <a:t>с которых </a:t>
            </a:r>
          </a:p>
          <a:p>
            <a:pPr algn="ctr"/>
            <a:r>
              <a:rPr lang="ru-RU" sz="2400" b="1"/>
              <a:t>они переписывались</a:t>
            </a:r>
            <a:r>
              <a:rPr lang="ru-RU"/>
              <a:t> </a:t>
            </a:r>
          </a:p>
        </p:txBody>
      </p:sp>
      <p:sp>
        <p:nvSpPr>
          <p:cNvPr id="10" name="Стрелка вправо с вырезом 9"/>
          <p:cNvSpPr/>
          <p:nvPr/>
        </p:nvSpPr>
        <p:spPr>
          <a:xfrm rot="3336931" flipV="1">
            <a:off x="4368413" y="3683763"/>
            <a:ext cx="1270250" cy="576064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/>
          </p:cNvSpPr>
          <p:nvPr>
            <p:ph type="body" sz="half" idx="4294967295"/>
          </p:nvPr>
        </p:nvSpPr>
        <p:spPr>
          <a:xfrm>
            <a:off x="3887788" y="1268412"/>
            <a:ext cx="5256212" cy="4176811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sz="3200" b="1" dirty="0" smtClean="0"/>
              <a:t>Из семьи мордовских крестьян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200" b="1" dirty="0" smtClean="0"/>
              <a:t>Сельский священник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200" b="1" dirty="0" smtClean="0"/>
              <a:t>Монах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200" b="1" dirty="0" smtClean="0"/>
              <a:t>Архимандрит Новоспасского монастыря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200" b="1" dirty="0" smtClean="0"/>
              <a:t>Патриарх (1651 -1666)</a:t>
            </a:r>
          </a:p>
          <a:p>
            <a:pPr>
              <a:buFont typeface="Wingdings" pitchFamily="2" charset="2"/>
              <a:buChar char="v"/>
            </a:pPr>
            <a:endParaRPr lang="ru-RU" sz="3200" b="1" dirty="0" smtClean="0"/>
          </a:p>
        </p:txBody>
      </p:sp>
      <p:sp>
        <p:nvSpPr>
          <p:cNvPr id="19458" name="AutoShape 6"/>
          <p:cNvSpPr>
            <a:spLocks noChangeArrowheads="1"/>
          </p:cNvSpPr>
          <p:nvPr/>
        </p:nvSpPr>
        <p:spPr bwMode="auto">
          <a:xfrm>
            <a:off x="214313" y="188913"/>
            <a:ext cx="8605837" cy="936625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u="sng" dirty="0"/>
              <a:t>Реформа патриарха Никона:</a:t>
            </a:r>
          </a:p>
        </p:txBody>
      </p:sp>
      <p:sp>
        <p:nvSpPr>
          <p:cNvPr id="19464" name="AutoShape 9"/>
          <p:cNvSpPr>
            <a:spLocks noChangeArrowheads="1"/>
          </p:cNvSpPr>
          <p:nvPr/>
        </p:nvSpPr>
        <p:spPr bwMode="auto">
          <a:xfrm>
            <a:off x="250825" y="5949950"/>
            <a:ext cx="3240088" cy="725488"/>
          </a:xfrm>
          <a:prstGeom prst="roundRect">
            <a:avLst>
              <a:gd name="adj" fmla="val 16667"/>
            </a:avLst>
          </a:prstGeom>
          <a:noFill/>
          <a:ln w="349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Патриарх Никон </a:t>
            </a:r>
          </a:p>
        </p:txBody>
      </p:sp>
      <p:pic>
        <p:nvPicPr>
          <p:cNvPr id="7" name="Picture 2" descr="https://imgprx.livejournal.net/937ca8832aa8157891112841f0e127f4401ce521/7jPJwHZQ0aWCPG0jnmaNv-tFLyLN3JRzmfvASFy0rOMqK4uf8v7mXiTGF2NdNg2PlA8ZznBrXXdwRuWEW_Tjg4_g-ntSvBwx34XelEVcL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01554"/>
            <a:ext cx="3310116" cy="4805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6"/>
          <p:cNvSpPr>
            <a:spLocks noChangeArrowheads="1"/>
          </p:cNvSpPr>
          <p:nvPr/>
        </p:nvSpPr>
        <p:spPr bwMode="auto">
          <a:xfrm>
            <a:off x="268288" y="188913"/>
            <a:ext cx="8605837" cy="936625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u="sng" dirty="0"/>
              <a:t>Реформа патриарха Никона: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3793550" y="1165099"/>
            <a:ext cx="3313112" cy="1368425"/>
          </a:xfrm>
          <a:prstGeom prst="chevron">
            <a:avLst>
              <a:gd name="adj" fmla="val 60528"/>
            </a:avLst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Крещение </a:t>
            </a:r>
          </a:p>
          <a:p>
            <a:pPr algn="ctr"/>
            <a:r>
              <a:rPr lang="ru-RU" sz="2800" b="1" dirty="0"/>
              <a:t>тремя </a:t>
            </a:r>
          </a:p>
          <a:p>
            <a:pPr algn="ctr"/>
            <a:r>
              <a:rPr lang="ru-RU" sz="2800" b="1" dirty="0"/>
              <a:t>пальцами;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5202238" y="2533524"/>
            <a:ext cx="3671887" cy="1512887"/>
          </a:xfrm>
          <a:prstGeom prst="chevron">
            <a:avLst>
              <a:gd name="adj" fmla="val 60677"/>
            </a:avLst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Поясные</a:t>
            </a:r>
          </a:p>
          <a:p>
            <a:pPr algn="ctr"/>
            <a:r>
              <a:rPr lang="ru-RU" sz="2800" b="1" dirty="0"/>
              <a:t> поклоны</a:t>
            </a:r>
          </a:p>
          <a:p>
            <a:pPr algn="ctr"/>
            <a:r>
              <a:rPr lang="ru-RU" sz="2800" b="1" dirty="0"/>
              <a:t>    вместо земных</a:t>
            </a:r>
            <a:r>
              <a:rPr lang="ru-RU" sz="2800" dirty="0"/>
              <a:t> 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3923928" y="4437112"/>
            <a:ext cx="4596066" cy="1727200"/>
          </a:xfrm>
          <a:prstGeom prst="chevron">
            <a:avLst>
              <a:gd name="adj" fmla="val 57330"/>
            </a:avLst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Исправлены </a:t>
            </a:r>
          </a:p>
          <a:p>
            <a:pPr algn="ctr"/>
            <a:r>
              <a:rPr lang="ru-RU" sz="2800" b="1" dirty="0"/>
              <a:t>          по греческим </a:t>
            </a:r>
          </a:p>
          <a:p>
            <a:pPr algn="ctr"/>
            <a:r>
              <a:rPr lang="ru-RU" sz="2800" b="1" dirty="0"/>
              <a:t>         образцам иконы</a:t>
            </a:r>
          </a:p>
          <a:p>
            <a:pPr algn="ctr"/>
            <a:r>
              <a:rPr lang="ru-RU" sz="2800" b="1" dirty="0"/>
              <a:t> и церковные книги</a:t>
            </a:r>
            <a:r>
              <a:rPr lang="ru-RU" sz="2800" dirty="0"/>
              <a:t> </a:t>
            </a:r>
          </a:p>
        </p:txBody>
      </p:sp>
      <p:pic>
        <p:nvPicPr>
          <p:cNvPr id="6146" name="Picture 2" descr="Результат пошуку зображень за запитом &quot;Церковь Руси в 17 картин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672408" cy="5183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6"/>
          <p:cNvSpPr>
            <a:spLocks noChangeArrowheads="1"/>
          </p:cNvSpPr>
          <p:nvPr/>
        </p:nvSpPr>
        <p:spPr bwMode="auto">
          <a:xfrm>
            <a:off x="214313" y="188913"/>
            <a:ext cx="8605837" cy="1223962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Усиление разногласий между церковной </a:t>
            </a:r>
            <a:endParaRPr lang="ru-RU" sz="3600" b="1" u="sng" dirty="0"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36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светской властью</a:t>
            </a:r>
            <a:r>
              <a:rPr lang="ru-RU" sz="3600" b="1" u="sng" dirty="0"/>
              <a:t> </a:t>
            </a:r>
          </a:p>
        </p:txBody>
      </p:sp>
      <p:pic>
        <p:nvPicPr>
          <p:cNvPr id="21511" name="Picture 7" descr="tishayshi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2747963" cy="367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3" name="Picture 9" descr="Patriarx_Nik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852738"/>
            <a:ext cx="2779713" cy="371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Блок-схема: подготовка 6"/>
          <p:cNvSpPr>
            <a:spLocks noChangeArrowheads="1"/>
          </p:cNvSpPr>
          <p:nvPr/>
        </p:nvSpPr>
        <p:spPr bwMode="auto">
          <a:xfrm>
            <a:off x="0" y="5373688"/>
            <a:ext cx="3851275" cy="792162"/>
          </a:xfrm>
          <a:prstGeom prst="flowChartPreparation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Georgia" pitchFamily="18" charset="0"/>
                <a:cs typeface="Arial" charset="0"/>
              </a:rPr>
              <a:t>Алексей Михайлович</a:t>
            </a:r>
          </a:p>
        </p:txBody>
      </p:sp>
      <p:sp>
        <p:nvSpPr>
          <p:cNvPr id="2" name="Блок-схема: подготовка 6"/>
          <p:cNvSpPr>
            <a:spLocks noChangeArrowheads="1"/>
          </p:cNvSpPr>
          <p:nvPr/>
        </p:nvSpPr>
        <p:spPr bwMode="auto">
          <a:xfrm>
            <a:off x="5003800" y="1989138"/>
            <a:ext cx="3851275" cy="792162"/>
          </a:xfrm>
          <a:prstGeom prst="flowChartPreparation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Georgia" pitchFamily="18" charset="0"/>
                <a:cs typeface="Arial" charset="0"/>
              </a:rPr>
              <a:t>Патриарх Никон</a:t>
            </a:r>
          </a:p>
        </p:txBody>
      </p:sp>
      <p:sp>
        <p:nvSpPr>
          <p:cNvPr id="4" name="Стрелка вправо с вырезом 3"/>
          <p:cNvSpPr/>
          <p:nvPr/>
        </p:nvSpPr>
        <p:spPr>
          <a:xfrm rot="1664998">
            <a:off x="3658899" y="3512752"/>
            <a:ext cx="1716666" cy="484632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8"/>
          <p:cNvSpPr>
            <a:spLocks noGrp="1"/>
          </p:cNvSpPr>
          <p:nvPr>
            <p:ph sz="half" idx="1"/>
          </p:nvPr>
        </p:nvSpPr>
        <p:spPr>
          <a:xfrm>
            <a:off x="684213" y="1340768"/>
            <a:ext cx="8135937" cy="4752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Протопоп</a:t>
            </a:r>
            <a:r>
              <a:rPr lang="ru-RU" sz="4400" b="1" dirty="0" smtClean="0"/>
              <a:t> – обиходное название старшего православного священника </a:t>
            </a:r>
          </a:p>
        </p:txBody>
      </p:sp>
      <p:sp>
        <p:nvSpPr>
          <p:cNvPr id="22532" name="AutoShape 6"/>
          <p:cNvSpPr>
            <a:spLocks noChangeArrowheads="1"/>
          </p:cNvSpPr>
          <p:nvPr/>
        </p:nvSpPr>
        <p:spPr bwMode="auto">
          <a:xfrm>
            <a:off x="214313" y="188913"/>
            <a:ext cx="8605837" cy="936625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Протопоп Аввакум:</a:t>
            </a:r>
          </a:p>
        </p:txBody>
      </p:sp>
      <p:pic>
        <p:nvPicPr>
          <p:cNvPr id="717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48" y="2780928"/>
            <a:ext cx="304649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339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 Unicode MS</vt:lpstr>
      <vt:lpstr>Aharoni</vt:lpstr>
      <vt:lpstr>Arial</vt:lpstr>
      <vt:lpstr>Arial Black</vt:lpstr>
      <vt:lpstr>Batang</vt:lpstr>
      <vt:lpstr>Calibri</vt:lpstr>
      <vt:lpstr>Georgia</vt:lpstr>
      <vt:lpstr>Wingdings</vt:lpstr>
      <vt:lpstr>Wingdings 2</vt:lpstr>
      <vt:lpstr>Тема Office</vt:lpstr>
      <vt:lpstr>PowerPoint Presentation</vt:lpstr>
      <vt:lpstr>PowerPoint Presentation</vt:lpstr>
      <vt:lpstr>PowerPoint Presentation</vt:lpstr>
      <vt:lpstr>Реформа патриарха Никона:</vt:lpstr>
      <vt:lpstr>Реформа патриарха Никона: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Насфия</dc:creator>
  <cp:lastModifiedBy>pptforschool.ru</cp:lastModifiedBy>
  <cp:revision>43</cp:revision>
  <dcterms:created xsi:type="dcterms:W3CDTF">2012-01-16T15:13:49Z</dcterms:created>
  <dcterms:modified xsi:type="dcterms:W3CDTF">2018-03-02T15:34:48Z</dcterms:modified>
</cp:coreProperties>
</file>