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304" r:id="rId2"/>
    <p:sldId id="278" r:id="rId3"/>
    <p:sldId id="292" r:id="rId4"/>
    <p:sldId id="280" r:id="rId5"/>
    <p:sldId id="262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6" r:id="rId14"/>
    <p:sldId id="30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F37B-A970-45CE-AF5E-134E7644311D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5D0C-6E15-4882-9DB6-2DFA3154B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3536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9B76-9EE2-46CA-9F1D-0A14DFA9B37F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3277-09D8-4505-B46E-2418D5DBC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52515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7045-FCC6-480A-B2BD-80477435F5B9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691B-2BE8-4A95-AC83-C8AB1739D6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5881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EDEF5-6A26-4097-9590-424E3F8A727D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1210-5C40-4E4C-B8EC-0E6F3481D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A99B-E95C-43E8-BD57-3FC9A475DD27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BC76-E821-4ED5-A29B-D379A2E68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6838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C389-7B3C-4DAD-AB6F-85134D29F855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07DE-3003-460C-B6A8-A2999DF185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19943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53E0-01B8-494F-9ED6-E43B59ED7F37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EA2C-C234-4932-83D0-8E7D908C44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98434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F10-0B75-41B3-88DF-18F27BDFC1A7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5B18-99A1-45B6-8E9F-C4319D9B75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45040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04FB-0D42-4AD6-A897-FDA1F24B0CAA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21E3-317D-4278-AB75-3984F8E03B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64362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AD26-E267-4871-A10B-ED0ADEB1D4AB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FFCE-C1F5-405C-B7B0-983D57BB26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328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A6AD-6213-4A80-97D0-09E16D28216B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A735-BF4E-490E-9A98-2F8F983D51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4713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FCD9-7B6A-42C1-8C4D-6739E48039D2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3B84-DE1B-4449-A1B0-54994964CF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38498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6BA35-8FC3-4A51-8AF9-8708C7398D61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863474-D3AF-4F59-8E92-7555C59BFD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med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Обои роза, огонь, узоры, фон, плам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9985" y="2420888"/>
            <a:ext cx="3754619" cy="120543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/>
                </a:solidFill>
              </a:rPr>
              <a:t>Политическое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развитие страны</a:t>
            </a:r>
          </a:p>
        </p:txBody>
      </p:sp>
    </p:spTree>
    <p:extLst>
      <p:ext uri="{BB962C8B-B14F-4D97-AF65-F5344CB8AC3E}">
        <p14:creationId xmlns:p14="http://schemas.microsoft.com/office/powerpoint/2010/main" val="40343305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AutoShape 6"/>
          <p:cNvSpPr>
            <a:spLocks noChangeArrowheads="1"/>
          </p:cNvSpPr>
          <p:nvPr/>
        </p:nvSpPr>
        <p:spPr bwMode="auto">
          <a:xfrm>
            <a:off x="541067" y="476672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Приказы :</a:t>
            </a:r>
          </a:p>
        </p:txBody>
      </p:sp>
      <p:graphicFrame>
        <p:nvGraphicFramePr>
          <p:cNvPr id="58399" name="Group 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78201667"/>
              </p:ext>
            </p:extLst>
          </p:nvPr>
        </p:nvGraphicFramePr>
        <p:xfrm>
          <a:off x="819885" y="1556792"/>
          <a:ext cx="8002588" cy="4679925"/>
        </p:xfrm>
        <a:graphic>
          <a:graphicData uri="http://schemas.openxmlformats.org/drawingml/2006/table">
            <a:tbl>
              <a:tblPr/>
              <a:tblGrid>
                <a:gridCol w="4002088"/>
                <a:gridCol w="4000500"/>
              </a:tblGrid>
              <a:tr h="54448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Приказы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6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229600" cy="1143000"/>
          </a:xfrm>
          <a:prstGeom prst="bevel">
            <a:avLst>
              <a:gd name="adj" fmla="val 12500"/>
            </a:avLst>
          </a:prstGeom>
          <a:noFill/>
          <a:ln>
            <a:noFill/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b="1" smtClean="0">
                <a:ln>
                  <a:noFill/>
                </a:ln>
                <a:solidFill>
                  <a:srgbClr val="C00000"/>
                </a:solidFill>
                <a:effectLst/>
              </a:rPr>
              <a:t>Местное управление: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699792" y="1498517"/>
            <a:ext cx="3600450" cy="79216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/>
              <a:t>Уезд</a:t>
            </a: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2415086" y="2555426"/>
            <a:ext cx="569411" cy="1120775"/>
          </a:xfrm>
          <a:prstGeom prst="downArrow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6300242" y="2521504"/>
            <a:ext cx="486319" cy="1120775"/>
          </a:xfrm>
          <a:prstGeom prst="downArrow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1403350" y="3717032"/>
            <a:ext cx="2879725" cy="1079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/>
              <a:t>стан</a:t>
            </a:r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5367314" y="3717753"/>
            <a:ext cx="2879725" cy="10795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/>
              <a:t>волость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AutoShape 6"/>
          <p:cNvSpPr>
            <a:spLocks noGrp="1" noChangeArrowheads="1"/>
          </p:cNvSpPr>
          <p:nvPr>
            <p:ph type="title"/>
          </p:nvPr>
        </p:nvSpPr>
        <p:spPr bwMode="auto">
          <a:xfrm>
            <a:off x="907432" y="188640"/>
            <a:ext cx="8229600" cy="1143000"/>
          </a:xfrm>
          <a:prstGeom prst="bevel">
            <a:avLst>
              <a:gd name="adj" fmla="val 12500"/>
            </a:avLst>
          </a:prstGeom>
          <a:noFill/>
          <a:ln>
            <a:noFill/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smtClean="0">
                <a:ln>
                  <a:noFill/>
                </a:ln>
                <a:solidFill>
                  <a:srgbClr val="C00000"/>
                </a:solidFill>
                <a:effectLst/>
              </a:rPr>
              <a:t>Местное управление:</a:t>
            </a:r>
          </a:p>
        </p:txBody>
      </p:sp>
      <p:sp>
        <p:nvSpPr>
          <p:cNvPr id="61446" name="Rectangle 6"/>
          <p:cNvSpPr>
            <a:spLocks noGrp="1"/>
          </p:cNvSpPr>
          <p:nvPr>
            <p:ph sz="half" idx="1"/>
          </p:nvPr>
        </p:nvSpPr>
        <p:spPr>
          <a:xfrm>
            <a:off x="3971835" y="1518467"/>
            <a:ext cx="4968875" cy="4895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dirty="0" smtClean="0"/>
              <a:t>С самого начала века во главе уездов и ряда приграничных городов царь ставил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воевод</a:t>
            </a:r>
            <a:r>
              <a:rPr lang="ru-RU" sz="2800" b="1" dirty="0" smtClean="0"/>
              <a:t>, возглавлявших не только местные военные отряды, но и наделенных главной административной и судебной властью</a:t>
            </a:r>
            <a:r>
              <a:rPr lang="ru-RU" sz="2400" dirty="0" smtClean="0"/>
              <a:t> </a:t>
            </a:r>
          </a:p>
        </p:txBody>
      </p:sp>
      <p:pic>
        <p:nvPicPr>
          <p:cNvPr id="61448" name="Picture 8" descr="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828764"/>
            <a:ext cx="3072243" cy="460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5256584" cy="4824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85554"/>
            <a:ext cx="636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Соборное уложение 1649 г.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0405"/>
      </p:ext>
    </p:extLst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 пошуку зображень за запитом &quot;соборное уложение 1649 карт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480322" cy="594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248"/>
      </p:ext>
    </p:extLst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idx="1"/>
          </p:nvPr>
        </p:nvSpPr>
        <p:spPr>
          <a:xfrm>
            <a:off x="1187624" y="1412776"/>
            <a:ext cx="7956376" cy="5111180"/>
          </a:xfrm>
          <a:noFill/>
          <a:ln>
            <a:noFill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1. Первые Романовы: усиление самодержавной власти.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	2. Земские соборы.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	3. Боярская дума.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	4. Приказы.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	5. Местные управления.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	6. Законы. Соборное уложение 1649 г.</a:t>
            </a:r>
          </a:p>
        </p:txBody>
      </p:sp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215924" y="580316"/>
            <a:ext cx="8713787" cy="792162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План урока: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250825" y="188913"/>
            <a:ext cx="8677275" cy="1008062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Первые Романовы:</a:t>
            </a:r>
          </a:p>
        </p:txBody>
      </p:sp>
      <p:sp>
        <p:nvSpPr>
          <p:cNvPr id="18438" name="Rectangle 6"/>
          <p:cNvSpPr>
            <a:spLocks noGrp="1"/>
          </p:cNvSpPr>
          <p:nvPr>
            <p:ph idx="1"/>
          </p:nvPr>
        </p:nvSpPr>
        <p:spPr>
          <a:xfrm>
            <a:off x="3893806" y="2060848"/>
            <a:ext cx="5051425" cy="48958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dirty="0" smtClean="0"/>
              <a:t>Первым русским царем новой династии стал Михаил Фёдорович Романов (1613 – 1645). К началу правления ему едва исполнилось 16 лет</a:t>
            </a:r>
            <a:r>
              <a:rPr lang="ru-RU" sz="2400" dirty="0" smtClean="0"/>
              <a:t> </a:t>
            </a:r>
          </a:p>
        </p:txBody>
      </p:sp>
      <p:pic>
        <p:nvPicPr>
          <p:cNvPr id="18440" name="Picture 8" descr="58031478_1271783289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196975"/>
            <a:ext cx="2611437" cy="499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515692" y="1412776"/>
            <a:ext cx="4255509" cy="55895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dirty="0" smtClean="0"/>
              <a:t>Большое влияние на решение Михаила оказывала в отсутствие отца (Филарет был в польском плену) мать молодого царя Марфа, ставшая после провозглашения сына царем «великой государыней».</a:t>
            </a:r>
            <a:r>
              <a:rPr lang="ru-RU" sz="2800" dirty="0" smtClean="0"/>
              <a:t> </a:t>
            </a:r>
          </a:p>
        </p:txBody>
      </p:sp>
      <p:sp>
        <p:nvSpPr>
          <p:cNvPr id="40962" name="AutoShape 6"/>
          <p:cNvSpPr>
            <a:spLocks noChangeArrowheads="1"/>
          </p:cNvSpPr>
          <p:nvPr/>
        </p:nvSpPr>
        <p:spPr bwMode="auto">
          <a:xfrm>
            <a:off x="755576" y="188913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Первые Романовы:</a:t>
            </a:r>
          </a:p>
        </p:txBody>
      </p:sp>
      <p:pic>
        <p:nvPicPr>
          <p:cNvPr id="40965" name="Picture 5" descr="Romanov_Filar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931417"/>
            <a:ext cx="20706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7" name="Picture 7" descr="2Inokinq_Mar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4981" y="3523704"/>
            <a:ext cx="2214686" cy="304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6"/>
          <p:cNvSpPr>
            <a:spLocks noChangeArrowheads="1"/>
          </p:cNvSpPr>
          <p:nvPr/>
        </p:nvSpPr>
        <p:spPr bwMode="auto">
          <a:xfrm>
            <a:off x="395536" y="404664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Первые Романовы:</a:t>
            </a:r>
          </a:p>
        </p:txBody>
      </p:sp>
      <p:pic>
        <p:nvPicPr>
          <p:cNvPr id="44036" name="Picture 4" descr="58031456_1271783153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628800"/>
            <a:ext cx="3373202" cy="446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40" name="Rectangle 8"/>
          <p:cNvSpPr>
            <a:spLocks noGrp="1"/>
          </p:cNvSpPr>
          <p:nvPr>
            <p:ph idx="1"/>
          </p:nvPr>
        </p:nvSpPr>
        <p:spPr>
          <a:xfrm>
            <a:off x="4571206" y="1556792"/>
            <a:ext cx="4402137" cy="50403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Вступая на престол, Михаил обещал не править без Земского собора и Боярской думы. Эту клятву царь выполнял вплоть до возвращения из плена своего отца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sz="half" idx="1"/>
          </p:nvPr>
        </p:nvSpPr>
        <p:spPr>
          <a:xfrm>
            <a:off x="4517231" y="1809830"/>
            <a:ext cx="4316413" cy="50403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dirty="0" smtClean="0"/>
              <a:t>После смерти Михаила новым царем стал его сын </a:t>
            </a:r>
            <a:r>
              <a:rPr lang="ru-RU" b="1" dirty="0" smtClean="0">
                <a:solidFill>
                  <a:srgbClr val="C00000"/>
                </a:solidFill>
              </a:rPr>
              <a:t>Алексей Михайлович</a:t>
            </a:r>
            <a:r>
              <a:rPr lang="ru-RU" b="1" dirty="0" smtClean="0"/>
              <a:t> (1645-1676), вступивший на престол в том же возрасте, что и его отец – в 16 лет.</a:t>
            </a:r>
            <a:r>
              <a:rPr lang="ru-RU" dirty="0" smtClean="0"/>
              <a:t> </a:t>
            </a:r>
          </a:p>
        </p:txBody>
      </p:sp>
      <p:sp>
        <p:nvSpPr>
          <p:cNvPr id="46083" name="AutoShape 6"/>
          <p:cNvSpPr>
            <a:spLocks noChangeArrowheads="1"/>
          </p:cNvSpPr>
          <p:nvPr/>
        </p:nvSpPr>
        <p:spPr bwMode="auto">
          <a:xfrm>
            <a:off x="214313" y="188913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Первые Романовы:</a:t>
            </a:r>
          </a:p>
        </p:txBody>
      </p:sp>
      <p:pic>
        <p:nvPicPr>
          <p:cNvPr id="46085" name="Picture 5" descr="IstUkr5-povni-19-olexi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050" y="1916832"/>
            <a:ext cx="3732783" cy="358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8"/>
          <p:cNvSpPr>
            <a:spLocks noGrp="1"/>
          </p:cNvSpPr>
          <p:nvPr>
            <p:ph sz="half" idx="1"/>
          </p:nvPr>
        </p:nvSpPr>
        <p:spPr>
          <a:xfrm>
            <a:off x="3851275" y="1268413"/>
            <a:ext cx="5041900" cy="23764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smtClean="0"/>
              <a:t>От первого брака (Марией Ильиничной Милославской) у Алексея родилось 13 детей, в том числе сыновья Федор и Иван, а также дочь Софья.</a:t>
            </a:r>
          </a:p>
        </p:txBody>
      </p:sp>
      <p:pic>
        <p:nvPicPr>
          <p:cNvPr id="52229" name="Picture 5" descr="1680-fedor-alekseev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285" y="3818705"/>
            <a:ext cx="1871663" cy="226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278341" y="6128543"/>
            <a:ext cx="2447925" cy="3603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/>
              <a:t>Фёдор Романов</a:t>
            </a:r>
          </a:p>
        </p:txBody>
      </p:sp>
      <p:sp>
        <p:nvSpPr>
          <p:cNvPr id="52234" name="AutoShape 6"/>
          <p:cNvSpPr>
            <a:spLocks noChangeArrowheads="1"/>
          </p:cNvSpPr>
          <p:nvPr/>
        </p:nvSpPr>
        <p:spPr bwMode="auto">
          <a:xfrm>
            <a:off x="214313" y="188913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Первые Романовы:</a:t>
            </a:r>
          </a:p>
        </p:txBody>
      </p:sp>
      <p:pic>
        <p:nvPicPr>
          <p:cNvPr id="52236" name="Picture 12" descr="ivan_al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866" y="3687053"/>
            <a:ext cx="1892300" cy="232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3819054" y="6116679"/>
            <a:ext cx="2447925" cy="3603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/>
              <a:t>Иван </a:t>
            </a:r>
            <a:r>
              <a:rPr lang="en-US" sz="2000" b="1" dirty="0"/>
              <a:t>V</a:t>
            </a:r>
            <a:r>
              <a:rPr lang="ru-RU" sz="2000" b="1" dirty="0"/>
              <a:t>  Романов</a:t>
            </a:r>
          </a:p>
        </p:txBody>
      </p:sp>
      <p:pic>
        <p:nvPicPr>
          <p:cNvPr id="52239" name="Picture 15" descr="79b4e40c9b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4595" y="3262795"/>
            <a:ext cx="1868487" cy="230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6375346" y="5835735"/>
            <a:ext cx="2447925" cy="3603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Царевна Софья</a:t>
            </a:r>
          </a:p>
        </p:txBody>
      </p:sp>
      <p:pic>
        <p:nvPicPr>
          <p:cNvPr id="52242" name="Picture 18" descr="5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9285" y="1091621"/>
            <a:ext cx="22860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279285" y="3263321"/>
            <a:ext cx="28797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/>
              <a:t>Мария Милославская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/>
          </p:cNvSpPr>
          <p:nvPr>
            <p:ph sz="half" idx="1"/>
          </p:nvPr>
        </p:nvSpPr>
        <p:spPr>
          <a:xfrm>
            <a:off x="4716463" y="1341438"/>
            <a:ext cx="4038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smtClean="0"/>
              <a:t>После смерти первой жены царь женился второй раз на Наталии Кирилловне Нарышкиной. В этом браке у царя появился сын Петр (будущий Петр Великий).</a:t>
            </a:r>
            <a:r>
              <a:rPr lang="ru-RU" sz="2400" smtClean="0"/>
              <a:t> </a:t>
            </a:r>
          </a:p>
        </p:txBody>
      </p:sp>
      <p:pic>
        <p:nvPicPr>
          <p:cNvPr id="54280" name="Picture 8" descr="1443c1214b03eff68e444c99f68c8b335f48ad1111082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308" y="1073001"/>
            <a:ext cx="2120900" cy="263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81" name="AutoShape 6"/>
          <p:cNvSpPr>
            <a:spLocks noChangeArrowheads="1"/>
          </p:cNvSpPr>
          <p:nvPr/>
        </p:nvSpPr>
        <p:spPr bwMode="auto">
          <a:xfrm>
            <a:off x="214313" y="188913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Первые Романовы: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1007895" y="3706663"/>
            <a:ext cx="28797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Наталья Нарышкина</a:t>
            </a:r>
          </a:p>
        </p:txBody>
      </p:sp>
      <p:pic>
        <p:nvPicPr>
          <p:cNvPr id="54284" name="Picture 12" descr="1300378419_06036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208" y="4150687"/>
            <a:ext cx="2808287" cy="210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5096510" y="6237287"/>
            <a:ext cx="28797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/>
              <a:t>Пётр Первый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/>
          </p:cNvSpPr>
          <p:nvPr>
            <p:ph sz="half" idx="1"/>
          </p:nvPr>
        </p:nvSpPr>
        <p:spPr>
          <a:xfrm>
            <a:off x="5436096" y="1797043"/>
            <a:ext cx="3600450" cy="5184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dirty="0" smtClean="0"/>
              <a:t>Постепенно утрачивала свою прежнюю роль и Боярская дума. Поначалу состав Думы был расширен Михаилом Федоровичем – так он отблагодарил тех, кто поддержал его воцарение.</a:t>
            </a:r>
            <a:r>
              <a:rPr lang="ru-RU" sz="2400" dirty="0" smtClean="0"/>
              <a:t> </a:t>
            </a:r>
          </a:p>
        </p:txBody>
      </p:sp>
      <p:sp>
        <p:nvSpPr>
          <p:cNvPr id="56329" name="AutoShape 6"/>
          <p:cNvSpPr>
            <a:spLocks noChangeArrowheads="1"/>
          </p:cNvSpPr>
          <p:nvPr/>
        </p:nvSpPr>
        <p:spPr bwMode="auto">
          <a:xfrm>
            <a:off x="214313" y="188913"/>
            <a:ext cx="8605837" cy="9366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Боярская дума:</a:t>
            </a:r>
          </a:p>
        </p:txBody>
      </p:sp>
      <p:pic>
        <p:nvPicPr>
          <p:cNvPr id="2052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4302918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блокнот</Template>
  <TotalTime>521</TotalTime>
  <Words>286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 2</vt:lpstr>
      <vt:lpstr>блокнот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Местное управление:</vt:lpstr>
      <vt:lpstr>Местное управление:</vt:lpstr>
      <vt:lpstr>PowerPoint Presentation</vt:lpstr>
      <vt:lpstr>PowerPoint Presentation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Насфия</dc:creator>
  <cp:lastModifiedBy>pptforschool.ru</cp:lastModifiedBy>
  <cp:revision>36</cp:revision>
  <dcterms:created xsi:type="dcterms:W3CDTF">2012-01-16T15:13:49Z</dcterms:created>
  <dcterms:modified xsi:type="dcterms:W3CDTF">2018-03-03T19:50:41Z</dcterms:modified>
</cp:coreProperties>
</file>