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E933F-2542-4B6F-9263-75E4DC1702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B9A55-13CD-4A32-B849-96BE7DE5C76C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Перенос центра тяжести на развитие легкой и пищевой промышленности, а также сельского хозяйства.</a:t>
          </a:r>
          <a:endParaRPr lang="ru-RU" b="1" dirty="0"/>
        </a:p>
      </dgm:t>
    </dgm:pt>
    <dgm:pt modelId="{1DEF0118-8C6A-4E94-B80C-22F43D8E3EF6}" type="parTrans" cxnId="{D9A7A6B0-6FCF-4C75-8C1D-2253EE776110}">
      <dgm:prSet/>
      <dgm:spPr/>
      <dgm:t>
        <a:bodyPr/>
        <a:lstStyle/>
        <a:p>
          <a:endParaRPr lang="ru-RU"/>
        </a:p>
      </dgm:t>
    </dgm:pt>
    <dgm:pt modelId="{2954E6BC-CB85-479C-BFBF-9259F5DF7338}" type="sibTrans" cxnId="{D9A7A6B0-6FCF-4C75-8C1D-2253EE776110}">
      <dgm:prSet/>
      <dgm:spPr/>
      <dgm:t>
        <a:bodyPr/>
        <a:lstStyle/>
        <a:p>
          <a:endParaRPr lang="ru-RU" dirty="0"/>
        </a:p>
      </dgm:t>
    </dgm:pt>
    <dgm:pt modelId="{02ACF139-1C75-4849-B9CC-6CA033D4EB84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1" dirty="0" smtClean="0"/>
            <a:t>Повышение урожайности и усиление личной заинтересованности колхозников.</a:t>
          </a:r>
          <a:endParaRPr lang="ru-RU" b="1" dirty="0"/>
        </a:p>
      </dgm:t>
    </dgm:pt>
    <dgm:pt modelId="{2D948316-09B5-4A4A-A20A-ECC801D76EF1}" type="parTrans" cxnId="{0EE771AD-50C9-47A2-8A5F-D8A82819A729}">
      <dgm:prSet/>
      <dgm:spPr/>
      <dgm:t>
        <a:bodyPr/>
        <a:lstStyle/>
        <a:p>
          <a:endParaRPr lang="ru-RU"/>
        </a:p>
      </dgm:t>
    </dgm:pt>
    <dgm:pt modelId="{FF337C8F-C8CF-4455-ADC7-86B9C021C9C2}" type="sibTrans" cxnId="{0EE771AD-50C9-47A2-8A5F-D8A82819A729}">
      <dgm:prSet/>
      <dgm:spPr/>
      <dgm:t>
        <a:bodyPr/>
        <a:lstStyle/>
        <a:p>
          <a:endParaRPr lang="ru-RU" dirty="0"/>
        </a:p>
      </dgm:t>
    </dgm:pt>
    <dgm:pt modelId="{E6F90355-B291-4188-B09E-ECFB0A2093E0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1" dirty="0" smtClean="0"/>
            <a:t>Снижение нормы обязательных поставок с подсобных хозяйств, снижение денежного налога и списание долгов.</a:t>
          </a:r>
          <a:endParaRPr lang="ru-RU" b="1" dirty="0"/>
        </a:p>
      </dgm:t>
    </dgm:pt>
    <dgm:pt modelId="{762F494D-60F5-45DF-8801-7567692101B9}" type="parTrans" cxnId="{D958EA36-AB87-46FE-A4DD-0948BB781F93}">
      <dgm:prSet/>
      <dgm:spPr/>
      <dgm:t>
        <a:bodyPr/>
        <a:lstStyle/>
        <a:p>
          <a:endParaRPr lang="ru-RU"/>
        </a:p>
      </dgm:t>
    </dgm:pt>
    <dgm:pt modelId="{E0FF2112-A32C-4E23-B7DA-6DD7918AF499}" type="sibTrans" cxnId="{D958EA36-AB87-46FE-A4DD-0948BB781F93}">
      <dgm:prSet/>
      <dgm:spPr/>
      <dgm:t>
        <a:bodyPr/>
        <a:lstStyle/>
        <a:p>
          <a:endParaRPr lang="ru-RU"/>
        </a:p>
      </dgm:t>
    </dgm:pt>
    <dgm:pt modelId="{88049CD2-5F66-44D2-B13D-E655E43C3CAB}" type="pres">
      <dgm:prSet presAssocID="{54FE933F-2542-4B6F-9263-75E4DC1702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0AA79-371B-4F67-A272-210D894488B7}" type="pres">
      <dgm:prSet presAssocID="{54FE933F-2542-4B6F-9263-75E4DC170267}" presName="dummyMaxCanvas" presStyleCnt="0">
        <dgm:presLayoutVars/>
      </dgm:prSet>
      <dgm:spPr/>
    </dgm:pt>
    <dgm:pt modelId="{0F20FEDB-D0E3-4484-A998-E2DC144B1ABE}" type="pres">
      <dgm:prSet presAssocID="{54FE933F-2542-4B6F-9263-75E4DC17026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49677-9C22-4175-ADA5-E04D492A8EF2}" type="pres">
      <dgm:prSet presAssocID="{54FE933F-2542-4B6F-9263-75E4DC17026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CD74E-62CC-4F93-921C-0507BE092F88}" type="pres">
      <dgm:prSet presAssocID="{54FE933F-2542-4B6F-9263-75E4DC170267}" presName="ThreeNodes_3" presStyleLbl="node1" presStyleIdx="2" presStyleCnt="3" custLinFactNeighborX="-19486" custLinFactNeighborY="3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519C8-9539-4395-956C-D88A78E440A6}" type="pres">
      <dgm:prSet presAssocID="{54FE933F-2542-4B6F-9263-75E4DC17026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B2AA4-325D-42AB-9F7D-E51DBCD5E046}" type="pres">
      <dgm:prSet presAssocID="{54FE933F-2542-4B6F-9263-75E4DC170267}" presName="ThreeConn_2-3" presStyleLbl="fgAccFollowNode1" presStyleIdx="1" presStyleCnt="2" custLinFactNeighborX="-46633" custLinFactNeighborY="-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2F6E-A77C-4B43-BAA2-08BED8EFF846}" type="pres">
      <dgm:prSet presAssocID="{54FE933F-2542-4B6F-9263-75E4DC17026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FA227-82E3-451D-9805-8999FA70A650}" type="pres">
      <dgm:prSet presAssocID="{54FE933F-2542-4B6F-9263-75E4DC17026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B026-427C-499C-8B64-FCA0021F8AE2}" type="pres">
      <dgm:prSet presAssocID="{54FE933F-2542-4B6F-9263-75E4DC17026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8EA36-AB87-46FE-A4DD-0948BB781F93}" srcId="{54FE933F-2542-4B6F-9263-75E4DC170267}" destId="{E6F90355-B291-4188-B09E-ECFB0A2093E0}" srcOrd="2" destOrd="0" parTransId="{762F494D-60F5-45DF-8801-7567692101B9}" sibTransId="{E0FF2112-A32C-4E23-B7DA-6DD7918AF499}"/>
    <dgm:cxn modelId="{D9A7A6B0-6FCF-4C75-8C1D-2253EE776110}" srcId="{54FE933F-2542-4B6F-9263-75E4DC170267}" destId="{809B9A55-13CD-4A32-B849-96BE7DE5C76C}" srcOrd="0" destOrd="0" parTransId="{1DEF0118-8C6A-4E94-B80C-22F43D8E3EF6}" sibTransId="{2954E6BC-CB85-479C-BFBF-9259F5DF7338}"/>
    <dgm:cxn modelId="{DACA2C7B-5B6C-4023-9BA6-6632B4445025}" type="presOf" srcId="{E6F90355-B291-4188-B09E-ECFB0A2093E0}" destId="{D643B026-427C-499C-8B64-FCA0021F8AE2}" srcOrd="1" destOrd="0" presId="urn:microsoft.com/office/officeart/2005/8/layout/vProcess5"/>
    <dgm:cxn modelId="{0EE771AD-50C9-47A2-8A5F-D8A82819A729}" srcId="{54FE933F-2542-4B6F-9263-75E4DC170267}" destId="{02ACF139-1C75-4849-B9CC-6CA033D4EB84}" srcOrd="1" destOrd="0" parTransId="{2D948316-09B5-4A4A-A20A-ECC801D76EF1}" sibTransId="{FF337C8F-C8CF-4455-ADC7-86B9C021C9C2}"/>
    <dgm:cxn modelId="{463A944A-BE61-4FF6-A577-7B3905F76BD5}" type="presOf" srcId="{02ACF139-1C75-4849-B9CC-6CA033D4EB84}" destId="{FB9FA227-82E3-451D-9805-8999FA70A650}" srcOrd="1" destOrd="0" presId="urn:microsoft.com/office/officeart/2005/8/layout/vProcess5"/>
    <dgm:cxn modelId="{6471E7EB-0663-4B02-A006-B7795E5268F3}" type="presOf" srcId="{809B9A55-13CD-4A32-B849-96BE7DE5C76C}" destId="{6E442F6E-A77C-4B43-BAA2-08BED8EFF846}" srcOrd="1" destOrd="0" presId="urn:microsoft.com/office/officeart/2005/8/layout/vProcess5"/>
    <dgm:cxn modelId="{CB29CDDE-E852-481C-BF6A-CC5A209EE1DE}" type="presOf" srcId="{809B9A55-13CD-4A32-B849-96BE7DE5C76C}" destId="{0F20FEDB-D0E3-4484-A998-E2DC144B1ABE}" srcOrd="0" destOrd="0" presId="urn:microsoft.com/office/officeart/2005/8/layout/vProcess5"/>
    <dgm:cxn modelId="{1758FB7F-CA27-412F-8BD6-D79448D997FB}" type="presOf" srcId="{E6F90355-B291-4188-B09E-ECFB0A2093E0}" destId="{6F4CD74E-62CC-4F93-921C-0507BE092F88}" srcOrd="0" destOrd="0" presId="urn:microsoft.com/office/officeart/2005/8/layout/vProcess5"/>
    <dgm:cxn modelId="{6E91B55D-82E0-4773-9BE2-76866BB1CA77}" type="presOf" srcId="{02ACF139-1C75-4849-B9CC-6CA033D4EB84}" destId="{18849677-9C22-4175-ADA5-E04D492A8EF2}" srcOrd="0" destOrd="0" presId="urn:microsoft.com/office/officeart/2005/8/layout/vProcess5"/>
    <dgm:cxn modelId="{B60684C9-6D2C-4016-B65B-C8206BDF4A09}" type="presOf" srcId="{54FE933F-2542-4B6F-9263-75E4DC170267}" destId="{88049CD2-5F66-44D2-B13D-E655E43C3CAB}" srcOrd="0" destOrd="0" presId="urn:microsoft.com/office/officeart/2005/8/layout/vProcess5"/>
    <dgm:cxn modelId="{96EE3872-4B22-4690-955B-844C00166B2A}" type="presOf" srcId="{FF337C8F-C8CF-4455-ADC7-86B9C021C9C2}" destId="{0B0B2AA4-325D-42AB-9F7D-E51DBCD5E046}" srcOrd="0" destOrd="0" presId="urn:microsoft.com/office/officeart/2005/8/layout/vProcess5"/>
    <dgm:cxn modelId="{A253A886-90E2-4583-BF13-1DCF525750BB}" type="presOf" srcId="{2954E6BC-CB85-479C-BFBF-9259F5DF7338}" destId="{270519C8-9539-4395-956C-D88A78E440A6}" srcOrd="0" destOrd="0" presId="urn:microsoft.com/office/officeart/2005/8/layout/vProcess5"/>
    <dgm:cxn modelId="{421DFEAD-EB5D-43C3-8765-B4E25CE87041}" type="presParOf" srcId="{88049CD2-5F66-44D2-B13D-E655E43C3CAB}" destId="{6D80AA79-371B-4F67-A272-210D894488B7}" srcOrd="0" destOrd="0" presId="urn:microsoft.com/office/officeart/2005/8/layout/vProcess5"/>
    <dgm:cxn modelId="{FFD63940-EB51-475C-8886-EAD937CD0391}" type="presParOf" srcId="{88049CD2-5F66-44D2-B13D-E655E43C3CAB}" destId="{0F20FEDB-D0E3-4484-A998-E2DC144B1ABE}" srcOrd="1" destOrd="0" presId="urn:microsoft.com/office/officeart/2005/8/layout/vProcess5"/>
    <dgm:cxn modelId="{51FCD2C2-29BB-459D-88AD-BE3B5188ADA2}" type="presParOf" srcId="{88049CD2-5F66-44D2-B13D-E655E43C3CAB}" destId="{18849677-9C22-4175-ADA5-E04D492A8EF2}" srcOrd="2" destOrd="0" presId="urn:microsoft.com/office/officeart/2005/8/layout/vProcess5"/>
    <dgm:cxn modelId="{A102DB9E-5906-4BA3-88DC-3AFE3D9183B6}" type="presParOf" srcId="{88049CD2-5F66-44D2-B13D-E655E43C3CAB}" destId="{6F4CD74E-62CC-4F93-921C-0507BE092F88}" srcOrd="3" destOrd="0" presId="urn:microsoft.com/office/officeart/2005/8/layout/vProcess5"/>
    <dgm:cxn modelId="{1C921C62-6588-4626-8C41-16FE027CC0BB}" type="presParOf" srcId="{88049CD2-5F66-44D2-B13D-E655E43C3CAB}" destId="{270519C8-9539-4395-956C-D88A78E440A6}" srcOrd="4" destOrd="0" presId="urn:microsoft.com/office/officeart/2005/8/layout/vProcess5"/>
    <dgm:cxn modelId="{5AEDF8BE-B6DC-4C02-B1C7-476A74A8906D}" type="presParOf" srcId="{88049CD2-5F66-44D2-B13D-E655E43C3CAB}" destId="{0B0B2AA4-325D-42AB-9F7D-E51DBCD5E046}" srcOrd="5" destOrd="0" presId="urn:microsoft.com/office/officeart/2005/8/layout/vProcess5"/>
    <dgm:cxn modelId="{879C2E8A-FACB-4784-9D9E-FE2A50A2F499}" type="presParOf" srcId="{88049CD2-5F66-44D2-B13D-E655E43C3CAB}" destId="{6E442F6E-A77C-4B43-BAA2-08BED8EFF846}" srcOrd="6" destOrd="0" presId="urn:microsoft.com/office/officeart/2005/8/layout/vProcess5"/>
    <dgm:cxn modelId="{2E03545B-0F79-4B03-8BE7-8492AE40FC54}" type="presParOf" srcId="{88049CD2-5F66-44D2-B13D-E655E43C3CAB}" destId="{FB9FA227-82E3-451D-9805-8999FA70A650}" srcOrd="7" destOrd="0" presId="urn:microsoft.com/office/officeart/2005/8/layout/vProcess5"/>
    <dgm:cxn modelId="{57C670AD-D485-4602-BCE5-102DC6C831B6}" type="presParOf" srcId="{88049CD2-5F66-44D2-B13D-E655E43C3CAB}" destId="{D643B026-427C-499C-8B64-FCA0021F8A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0FEDB-D0E3-4484-A998-E2DC144B1ABE}">
      <dsp:nvSpPr>
        <dsp:cNvPr id="0" name=""/>
        <dsp:cNvSpPr/>
      </dsp:nvSpPr>
      <dsp:spPr>
        <a:xfrm>
          <a:off x="0" y="0"/>
          <a:ext cx="5222117" cy="12192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Перенос центра тяжести на развитие легкой и пищевой промышленности, а также сельского хозяйства.</a:t>
          </a:r>
          <a:endParaRPr lang="ru-RU" sz="1800" b="1" kern="1200" dirty="0"/>
        </a:p>
      </dsp:txBody>
      <dsp:txXfrm>
        <a:off x="35709" y="35709"/>
        <a:ext cx="3906506" cy="1147782"/>
      </dsp:txXfrm>
    </dsp:sp>
    <dsp:sp modelId="{18849677-9C22-4175-ADA5-E04D492A8EF2}">
      <dsp:nvSpPr>
        <dsp:cNvPr id="0" name=""/>
        <dsp:cNvSpPr/>
      </dsp:nvSpPr>
      <dsp:spPr>
        <a:xfrm>
          <a:off x="460775" y="1422399"/>
          <a:ext cx="5222117" cy="12192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Повышение урожайности и усиление личной заинтересованности колхозников.</a:t>
          </a:r>
          <a:endParaRPr lang="ru-RU" sz="1800" b="1" kern="1200" dirty="0"/>
        </a:p>
      </dsp:txBody>
      <dsp:txXfrm>
        <a:off x="496484" y="1458108"/>
        <a:ext cx="3897444" cy="1147782"/>
      </dsp:txXfrm>
    </dsp:sp>
    <dsp:sp modelId="{6F4CD74E-62CC-4F93-921C-0507BE092F88}">
      <dsp:nvSpPr>
        <dsp:cNvPr id="0" name=""/>
        <dsp:cNvSpPr/>
      </dsp:nvSpPr>
      <dsp:spPr>
        <a:xfrm>
          <a:off x="0" y="2844799"/>
          <a:ext cx="5222117" cy="12192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Снижение нормы обязательных поставок с подсобных хозяйств, снижение денежного налога и списание долгов.</a:t>
          </a:r>
          <a:endParaRPr lang="ru-RU" sz="1800" b="1" kern="1200" dirty="0"/>
        </a:p>
      </dsp:txBody>
      <dsp:txXfrm>
        <a:off x="35709" y="2880508"/>
        <a:ext cx="3897444" cy="1147782"/>
      </dsp:txXfrm>
    </dsp:sp>
    <dsp:sp modelId="{270519C8-9539-4395-956C-D88A78E440A6}">
      <dsp:nvSpPr>
        <dsp:cNvPr id="0" name=""/>
        <dsp:cNvSpPr/>
      </dsp:nvSpPr>
      <dsp:spPr>
        <a:xfrm>
          <a:off x="4429637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607945" y="924560"/>
        <a:ext cx="435864" cy="596341"/>
      </dsp:txXfrm>
    </dsp:sp>
    <dsp:sp modelId="{0B0B2AA4-325D-42AB-9F7D-E51DBCD5E046}">
      <dsp:nvSpPr>
        <dsp:cNvPr id="0" name=""/>
        <dsp:cNvSpPr/>
      </dsp:nvSpPr>
      <dsp:spPr>
        <a:xfrm>
          <a:off x="4520855" y="231775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699163" y="231775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86B9-2F0C-4533-A6E1-8B48151DF8E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06DB0-8A95-4A19-85C2-34BE0A49996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65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0161-177B-42DE-8736-DAFE88BE71F5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3AC8-71A2-441D-82C2-AB5253F1CD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09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8D37-5EC8-4A0C-B893-C08B0D7D5A66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33DDC-154B-41B7-8C02-B16A2E276C5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534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5BBB-1CDA-40C4-9610-257ECF4D8633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8D2D6-73D4-4A95-9741-40B4107130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11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E00B-D0EB-44FF-8932-13BDBB38DBFB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EAB20-15FE-4511-9735-DB381EF408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716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4422-B4CB-407E-A0DB-84E8C339BB2F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851E6-27B5-496F-8C80-D6DD8D014D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721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1C15-6B51-4D6E-8DCB-6674E556EE88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E92B9-0731-4B4C-A88B-483C40BCD7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53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AE6D-C632-4805-ACD1-E1ED7F8B3E41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353B-4B96-4457-BA77-69F09AD7B4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390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5A08-9EAE-40F9-A4CF-B65CED497ECB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C5D3-4931-43ED-9E75-8620BF263B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35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8ED0-7B8D-4806-8EF2-49EE7E958458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9A910-4D94-43DB-A63A-2FD927E7C8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88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A9F3-D020-4BC2-9B77-9293F097F590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C1DD8-23D1-4467-8437-7A6D504E97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5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0000"/>
              </a:gs>
              <a:gs pos="7000">
                <a:srgbClr val="FF0000"/>
              </a:gs>
              <a:gs pos="100000">
                <a:srgbClr val="C00000"/>
              </a:gs>
            </a:gsLst>
          </a:gradFill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367C8-2A76-4632-99C3-EBC1CE816AA6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DFB946-4F9D-4377-9EDE-FD4411C46A1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-artz.ru/img/news/3646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ubin.ucoz.ru/202932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rometej.info/new/images/stories/prog5_copy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oseng.org/uploads/posts/2008-08/1219507000_1211513413_sssr_5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d4you.ru/graf/oblo_b/1753_b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ictionbook.ru/static/bookimages/00/10/43/00104375.bin.dir/h/i_125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hyperlink" Target="http://ickust.claw.ru/shared/icks/2860-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c.permkultura.ru/getImage.do?object=1804310078&amp;original=1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melody.su/eng/fotos/picture139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pseudology.org/Bolsheviki_lenintsy/XVII/5_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ldgazette.ru/pravda/28011959/03-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history.sgu.ru/img/x1-013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DSC0154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on.ru/multimedia/books_covers/1000825861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artakter.ru/wp-content/uploads/places/sodrygestvo-akterov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all-photo.ru/portret/photos/24983-0.jpg" TargetMode="External"/><Relationship Id="rId7" Type="http://schemas.openxmlformats.org/officeDocument/2006/relationships/hyperlink" Target="http://img-fotki.yandex.ru/get/21/lady-may2006.0/0_d0cc_ab00f3f0_XL" TargetMode="External"/><Relationship Id="rId2" Type="http://schemas.openxmlformats.org/officeDocument/2006/relationships/hyperlink" Target="http://www.socionics.org/forums/default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kontrakty.com.ua/ukr/gc/nomer/2005/40/58-2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ingradka41.ru/images/hrushchev-malenkov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newzz.in.ua/uploads/posts/2010-02/1267214303_5e062135a9a947e38079dcfc7dc73aab_big.jpg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ogos.svet999.ru/content/logos_5/lenstalin/hrushev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agentru.spb.ru/images/plakat/2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hyperlink" Target="http://www.ljplus.ru/img3/k/a/kare_l/ChlebKvas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&#1052;&#1086;&#1080;%20&#1076;&#1086;&#1082;&#1091;&#1084;&#1077;&#1085;&#1090;&#1099;/&#1052;&#1086;&#1080;%20&#1088;&#1080;&#1089;&#1091;&#1085;&#1082;&#1080;/&#1094;&#1077;&#1083;&#1080;&#1085;&#1072;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  <a:prstGeom prst="flowChartAlternateProcess">
            <a:avLst/>
          </a:prstGeom>
          <a:gradFill>
            <a:gsLst>
              <a:gs pos="0">
                <a:srgbClr val="FE0809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СССР в период  1953 -1964гг.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6" y="2132856"/>
            <a:ext cx="4173296" cy="3217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2 из 237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352550"/>
            <a:ext cx="4913312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Последствия: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3" cy="4525963"/>
          </a:xfrm>
        </p:spPr>
        <p:txBody>
          <a:bodyPr/>
          <a:lstStyle/>
          <a:p>
            <a:r>
              <a:rPr lang="ru-RU" altLang="en-US" b="1" smtClean="0"/>
              <a:t>Падение сельскохозяйственного производства;</a:t>
            </a:r>
          </a:p>
          <a:p>
            <a:r>
              <a:rPr lang="ru-RU" altLang="en-US" b="1" smtClean="0"/>
              <a:t>Ухудшение снабжения населения продуктами питания;</a:t>
            </a:r>
          </a:p>
          <a:p>
            <a:r>
              <a:rPr lang="ru-RU" altLang="en-US" b="1" smtClean="0"/>
              <a:t>Начало импорта зерна из-за границы</a:t>
            </a:r>
            <a:r>
              <a:rPr lang="ru-RU" altLang="en-US" smtClean="0"/>
              <a:t>.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215063" y="5429250"/>
            <a:ext cx="2500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http://sec4u.rul</a:t>
            </a:r>
            <a:endParaRPr lang="ru-RU" altLang="en-US" sz="1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6072188"/>
            <a:ext cx="642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800" b="1"/>
              <a:t>1962 год – события в Новочеркасске!!!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 smtClean="0"/>
              <a:t>Развитие промышленности.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b="1" smtClean="0"/>
              <a:t>Отказ от курса Маленкова:</a:t>
            </a:r>
          </a:p>
          <a:p>
            <a:r>
              <a:rPr lang="ru-RU" altLang="en-US" b="1" smtClean="0"/>
              <a:t>Увеличение диспропорции в сторону производства средств производства ( «А»);</a:t>
            </a:r>
          </a:p>
          <a:p>
            <a:r>
              <a:rPr lang="ru-RU" altLang="en-US" b="1" smtClean="0"/>
              <a:t>В целом среднегодовые темпы роста производства превышали 10%;</a:t>
            </a:r>
          </a:p>
          <a:p>
            <a:r>
              <a:rPr lang="ru-RU" altLang="en-US" b="1" smtClean="0"/>
              <a:t>Использование НТП как рычага развития (результаты были заметны, в основном, в развитии ВПК).</a:t>
            </a:r>
          </a:p>
          <a:p>
            <a:endParaRPr lang="ru-RU" altLang="en-US" smtClean="0"/>
          </a:p>
          <a:p>
            <a:pPr>
              <a:buFont typeface="Arial" panose="020B0604020202020204" pitchFamily="34" charset="0"/>
              <a:buNone/>
            </a:pPr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altLang="en-US" sz="4000" b="1" smtClean="0"/>
              <a:t>Научно-технический прогресс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4757738" cy="53403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Первая атомная электростанция (1954г.);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первый искусственный спутник Земли (1957г.);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атомный ледокол «Ленин» (1959г.);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испытание водородной бомбы;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развитие химической промышленности;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расширение сети НИИ.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0" name="Picture 2" descr="Картинка 13 из 19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20750"/>
            <a:ext cx="3754437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786438" y="5643563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http://absite.ru</a:t>
            </a:r>
            <a:endParaRPr lang="ru-RU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 smtClean="0"/>
              <a:t>1958г. – реформа в сфере образования.</a:t>
            </a:r>
            <a:br>
              <a:rPr lang="ru-RU" altLang="en-US" sz="2800" b="1" smtClean="0"/>
            </a:br>
            <a:r>
              <a:rPr lang="ru-RU" altLang="en-US" sz="2800" b="1" smtClean="0"/>
              <a:t>Цель: укрепление связи школы и производства</a:t>
            </a:r>
            <a:r>
              <a:rPr lang="ru-RU" altLang="en-US" sz="2400" smtClean="0"/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643937" cy="4768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en-US" b="1" smtClean="0"/>
              <a:t>  </a:t>
            </a:r>
            <a:r>
              <a:rPr lang="ru-RU" altLang="en-US" sz="2400" b="1" smtClean="0"/>
              <a:t>Отказ от обязательного семилетнего и    полного десятилетнего образования</a:t>
            </a:r>
            <a:r>
              <a:rPr lang="ru-RU" altLang="en-US" b="1" smtClean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400" b="1" smtClean="0"/>
              <a:t>  Введение обязательного восьмилетнего через: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28625" y="3286125"/>
            <a:ext cx="1485900" cy="1071563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ШРМ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86000" y="3286125"/>
            <a:ext cx="2000250" cy="1071563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техникумы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43438" y="2928938"/>
            <a:ext cx="3929062" cy="17145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Трехгодичные средние школы с обязательным производственным обучением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88" y="5143500"/>
            <a:ext cx="7215187" cy="969963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Получение высшего образования только при наличии производственного стажа</a:t>
            </a:r>
          </a:p>
        </p:txBody>
      </p:sp>
      <p:cxnSp>
        <p:nvCxnSpPr>
          <p:cNvPr id="9" name="Прямая соединительная линия 8"/>
          <p:cNvCxnSpPr>
            <a:stCxn id="4" idx="2"/>
          </p:cNvCxnSpPr>
          <p:nvPr/>
        </p:nvCxnSpPr>
        <p:spPr>
          <a:xfrm rot="16200000" flipH="1">
            <a:off x="1228726" y="4300537"/>
            <a:ext cx="785812" cy="9001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</p:cNvCxnSpPr>
          <p:nvPr/>
        </p:nvCxnSpPr>
        <p:spPr>
          <a:xfrm rot="16200000" flipH="1">
            <a:off x="3214688" y="4429125"/>
            <a:ext cx="785812" cy="642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572250" y="4643438"/>
            <a:ext cx="1214438" cy="500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7800975" cy="947737"/>
          </a:xfrm>
          <a:prstGeom prst="flowChartAlternateProcess">
            <a:avLst/>
          </a:prstGeo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 </a:t>
            </a:r>
            <a:r>
              <a:rPr lang="ru-RU" sz="3600" b="1" dirty="0" smtClean="0"/>
              <a:t>Реформа управления народным хозяйством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80988" y="1397721"/>
            <a:ext cx="3429000" cy="157162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Децентрализация управления экономикой, переход с отраслевого принципа на территориальный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1428750"/>
            <a:ext cx="4929188" cy="1214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Децентрализация управления экономикой и перестройка руководства промышленностью с отраслевого принципа на территориальный.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2786063"/>
            <a:ext cx="4929188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Ликвидация 10 промышленных министерств и замена их совнархозами, которые руководили предприятиями на местах.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625" y="4071938"/>
            <a:ext cx="4929188" cy="12144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Укрупнение совнархозов и создание СНХ для координации их деятельности, а также госкомитетов по отраслям промышленности</a:t>
            </a:r>
            <a:r>
              <a:rPr lang="ru-RU" b="1" dirty="0"/>
              <a:t>. (1962г.)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5429250"/>
            <a:ext cx="4929188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Реформа не дала ожидаемых результатов, а лишь усилила промышленно-управленческую неразбериху</a:t>
            </a:r>
            <a:r>
              <a:rPr lang="ru-RU" dirty="0"/>
              <a:t>.</a:t>
            </a:r>
          </a:p>
        </p:txBody>
      </p:sp>
      <p:pic>
        <p:nvPicPr>
          <p:cNvPr id="1026" name="Picture 2" descr="Картинка 384 из 113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706688"/>
            <a:ext cx="3090862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0" y="6643688"/>
            <a:ext cx="4143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http://www.davno.ru</a:t>
            </a:r>
            <a:endParaRPr lang="ru-RU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altLang="en-US" sz="3600" b="1" smtClean="0"/>
              <a:t>Социальная политика</a:t>
            </a:r>
          </a:p>
        </p:txBody>
      </p:sp>
      <p:pic>
        <p:nvPicPr>
          <p:cNvPr id="16387" name="Picture 2" descr="Картинка 512 из 113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5" y="1571625"/>
            <a:ext cx="2971800" cy="4286250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786438" y="5786438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http://www.artvoyage.org</a:t>
            </a:r>
            <a:endParaRPr lang="ru-RU" altLang="en-US" sz="12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143000"/>
            <a:ext cx="5500687" cy="5500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ПРОГРАММА МЕР, НАЦЕЛЕННАЯ НА УЛУЧШЕНИЕ ЖИЗНИ НАСЕЛЕНИЯ: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Повышение минимальной зарплаты на 35%;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Увеличение размера пенсии по старости в 2 раза и снижение на 5 лет пенсионного возраста;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Отмена всех видов оплаты за обучение;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Продолжительность рабочей недели была сокращена с 48 до 46 часов в неделю;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Введение денежной оплаты труда колхозников;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Развертывание массового жилищного строительства и поощрение создания ЖСК.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smtClean="0"/>
              <a:t>«Нынешнее поколение советских людей будет жить при коммунизме». (Хрущев Н.С.)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en-US" smtClean="0"/>
              <a:t>             </a:t>
            </a:r>
            <a:r>
              <a:rPr lang="en-US" altLang="en-US" b="1" smtClean="0"/>
              <a:t>XXII </a:t>
            </a:r>
            <a:r>
              <a:rPr lang="ru-RU" altLang="en-US" b="1" smtClean="0"/>
              <a:t>съезд КПСС (октябрь 1961 г.)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2000250"/>
            <a:ext cx="4343400" cy="45005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ПРИНЯТИЕ НОВОЙ ПРОГРАММЫ КПСС.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ОСНОВНЫЕ ТРИ ЗАДАЧИ: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СОЗДАНИЕ МАТЕРИАЛЬНО-ТЕХНИЧЕСКОЙ БАЗЫ КОММУНИЗМА;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ФОРМИРОВАНИЕ НОВЫХ КОММУНИСТИЧЕСКИХ ОБЩЕСТВЕННЫХ ОТНОШЕНИЙ;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ВОСПИТАНИЕ НОВОГО ЧЕЛОВЕКА.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72063" y="2071688"/>
            <a:ext cx="3929062" cy="785812"/>
          </a:xfrm>
          <a:prstGeom prst="wedgeRoundRectCallout">
            <a:avLst>
              <a:gd name="adj1" fmla="val -61291"/>
              <a:gd name="adj2" fmla="val 19022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УТОПИЧНОСТЬ  УСТРЕМЛЕНИЙ ?</a:t>
            </a:r>
          </a:p>
        </p:txBody>
      </p:sp>
      <p:pic>
        <p:nvPicPr>
          <p:cNvPr id="1026" name="Picture 2" descr="http://img.aucland.ru/market-photos/186/yk45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919413"/>
            <a:ext cx="472440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5786438" y="6000750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http://img.aucland.ru</a:t>
            </a:r>
            <a:endParaRPr lang="ru-RU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smtClean="0"/>
              <a:t>«Оттепель» в культурной жизни и ее ограниченный характер</a:t>
            </a:r>
            <a:r>
              <a:rPr lang="ru-RU" altLang="en-US" sz="320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4357688" cy="4525963"/>
          </a:xfrm>
          <a:solidFill>
            <a:schemeClr val="tx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Противоречивость;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сохранение контроля партийного аппарата над деятельностью творческой интеллигенции;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низкий художественный вкус власти.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286375" y="1500188"/>
            <a:ext cx="3571875" cy="3357562"/>
          </a:xfrm>
          <a:prstGeom prst="wedgeRoundRectCallout">
            <a:avLst>
              <a:gd name="adj1" fmla="val -80523"/>
              <a:gd name="adj2" fmla="val -4407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Гонения на Б.Пастернака;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Возобновление арестов за «антисоветскую деятельность»,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(«дело молодых историков»);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гонения на художников  </a:t>
            </a:r>
            <a:r>
              <a:rPr lang="en-US" sz="2000" b="1" dirty="0"/>
              <a:t>(</a:t>
            </a:r>
            <a:r>
              <a:rPr lang="ru-RU" sz="2000" b="1" dirty="0"/>
              <a:t>случай на выставке в МАНЕЖЕ);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Новый виток гонений на православную церковь.</a:t>
            </a:r>
          </a:p>
        </p:txBody>
      </p:sp>
      <p:pic>
        <p:nvPicPr>
          <p:cNvPr id="29698" name="Picture 2" descr="Картинка 28 из 199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852988"/>
            <a:ext cx="18669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5715000" y="6643688"/>
            <a:ext cx="2082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http://www.iddk.ru</a:t>
            </a:r>
            <a:endParaRPr lang="ru-RU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42875" y="1071563"/>
            <a:ext cx="9494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/>
              <a:t>«честно писать – это значит не думать о выражении лиц высоких </a:t>
            </a:r>
          </a:p>
          <a:p>
            <a:r>
              <a:rPr lang="ru-RU" altLang="en-US" sz="2400" b="1"/>
              <a:t>и невысоких читателей». (В.Померанцев)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928813"/>
            <a:ext cx="4929187" cy="4714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И.Эринбург ( «Оттепель» 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В.Панова ( «Времена года» 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В.Дудинцев ( «Не хлебом единым» 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Д.Гранин ( «Искатели» 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А.Солженицын ( «Один день Ивана Денисовича» , «Матренин двор» 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попытка А.Фадеева изменить стиль руководства Союзом писателей;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появление молодых талантливых поэтов (Е.Евтушенко, А.Вознесенский)</a:t>
            </a:r>
          </a:p>
        </p:txBody>
      </p:sp>
      <p:pic>
        <p:nvPicPr>
          <p:cNvPr id="19461" name="Picture 2" descr="Картинка 118 из 17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643063"/>
            <a:ext cx="2066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6500813" y="6534150"/>
            <a:ext cx="2643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http://www.mobibook.ru</a:t>
            </a:r>
            <a:endParaRPr lang="ru-RU" altLang="en-US" sz="1100"/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5572125" y="5715000"/>
            <a:ext cx="367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«И качнется бессмысленной высью</a:t>
            </a:r>
          </a:p>
          <a:p>
            <a:r>
              <a:rPr lang="ru-RU" altLang="en-US"/>
              <a:t>  пара фраз, залетевших отсюда…»</a:t>
            </a:r>
          </a:p>
          <a:p>
            <a:r>
              <a:rPr lang="ru-RU" altLang="en-US"/>
              <a:t>(А.Вознесенский)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7682"/>
            <a:ext cx="7797552" cy="920387"/>
          </a:xfrm>
          <a:prstGeom prst="flowChartAlternateProcess">
            <a:avLst/>
          </a:prstGeom>
        </p:spPr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7 из 13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90" y="563563"/>
            <a:ext cx="3273425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6072188" y="3571875"/>
            <a:ext cx="2857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http://poiskm.ru</a:t>
            </a:r>
            <a:endParaRPr lang="ru-RU" altLang="en-US" sz="120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358063" y="3500438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А.Хачатурян</a:t>
            </a:r>
          </a:p>
        </p:txBody>
      </p:sp>
      <p:pic>
        <p:nvPicPr>
          <p:cNvPr id="20486" name="Picture 4" descr="Картинка 25 из 13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86188"/>
            <a:ext cx="321468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57938" y="6604000"/>
            <a:ext cx="1643062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http://harmonia.tomsk.ru</a:t>
            </a:r>
            <a:endParaRPr lang="ru-RU" sz="1050" dirty="0">
              <a:latin typeface="+mn-lt"/>
            </a:endParaRPr>
          </a:p>
        </p:txBody>
      </p:sp>
      <p:pic>
        <p:nvPicPr>
          <p:cNvPr id="20488" name="Picture 6" descr="Картинка 37 из 13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357688"/>
            <a:ext cx="30003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10"/>
          <p:cNvSpPr>
            <a:spLocks noChangeArrowheads="1"/>
          </p:cNvSpPr>
          <p:nvPr/>
        </p:nvSpPr>
        <p:spPr bwMode="auto">
          <a:xfrm>
            <a:off x="142875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http://enc.permkultura.ru</a:t>
            </a:r>
            <a:endParaRPr lang="ru-RU" altLang="en-US" sz="12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571500"/>
            <a:ext cx="4429125" cy="37147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1958г. – постановление ЦК КПСС « Об исправлении ошибок в оценке опер «Великая дружба», «Богдан Хмельницкий» и «От всего сердца».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нем прежние оценки творчества композиторов: Д.Шостаковича, С.Прокофьева, А.Хачатуряна, В.Шебалина признавались несправедливыми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120746"/>
            <a:ext cx="8229600" cy="541337"/>
          </a:xfrm>
          <a:prstGeom prst="flowChartAlternateProcess">
            <a:avLst/>
          </a:prstGeom>
        </p:spPr>
        <p:txBody>
          <a:bodyPr/>
          <a:lstStyle/>
          <a:p>
            <a:r>
              <a:rPr lang="ru-RU" b="1" dirty="0" smtClean="0"/>
              <a:t>МУЗЫКА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38 из 28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2500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85750" y="4429125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http://www.pseudology.org</a:t>
            </a:r>
            <a:endParaRPr lang="ru-RU" altLang="en-US" sz="1200"/>
          </a:p>
        </p:txBody>
      </p:sp>
      <p:pic>
        <p:nvPicPr>
          <p:cNvPr id="14340" name="Picture 4" descr="Картинка 1 из 4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00125"/>
            <a:ext cx="228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Картинка 27 из 87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857250"/>
            <a:ext cx="2514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6286500" y="4643438"/>
            <a:ext cx="2643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http://www.oldgazette.ru</a:t>
            </a:r>
            <a:endParaRPr lang="ru-RU" altLang="en-US" sz="1200"/>
          </a:p>
        </p:txBody>
      </p:sp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3357563" y="4714875"/>
            <a:ext cx="221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http://baltgames.lv</a:t>
            </a:r>
            <a:endParaRPr lang="ru-RU" altLang="en-US" sz="1200"/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357188" y="5000625"/>
            <a:ext cx="2570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Л.П.Берия –первый зам.</a:t>
            </a:r>
          </a:p>
          <a:p>
            <a:r>
              <a:rPr lang="ru-RU" altLang="en-US"/>
              <a:t>предсовмина, вновь</a:t>
            </a:r>
          </a:p>
          <a:p>
            <a:r>
              <a:rPr lang="ru-RU" altLang="en-US"/>
              <a:t>возглавил МВД.</a:t>
            </a: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000" y="5072063"/>
            <a:ext cx="250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Г.М.Маленков – Председатель  Совета</a:t>
            </a:r>
          </a:p>
          <a:p>
            <a:r>
              <a:rPr lang="ru-RU" altLang="en-US"/>
              <a:t>Министров СССР.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6357938" y="4929188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Н.С.Хрущев – секретарь ЦК КПСС.</a:t>
            </a:r>
          </a:p>
        </p:txBody>
      </p:sp>
      <p:sp>
        <p:nvSpPr>
          <p:cNvPr id="3084" name="TextBox 14"/>
          <p:cNvSpPr txBox="1">
            <a:spLocks noChangeArrowheads="1"/>
          </p:cNvSpPr>
          <p:nvPr/>
        </p:nvSpPr>
        <p:spPr bwMode="auto">
          <a:xfrm>
            <a:off x="2627784" y="5984612"/>
            <a:ext cx="542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 dirty="0"/>
              <a:t>Смерть И.В.Сталина  5 марта 1953 года.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61" y="36939"/>
            <a:ext cx="8229600" cy="922114"/>
          </a:xfrm>
          <a:prstGeom prst="flowChartAlternateProcess">
            <a:avLst/>
          </a:prstGeom>
        </p:spPr>
        <p:txBody>
          <a:bodyPr/>
          <a:lstStyle/>
          <a:p>
            <a:r>
              <a:rPr lang="ru-RU" altLang="en-US" sz="3200" b="1" dirty="0"/>
              <a:t>Борьба за власть после смерти И.О. </a:t>
            </a:r>
            <a:r>
              <a:rPr lang="ru-RU" altLang="en-US" sz="3200" b="1" dirty="0" smtClean="0"/>
              <a:t>Сталина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Мои документы\Мои рисунки\2 вы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1500"/>
            <a:ext cx="55816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2875" y="0"/>
            <a:ext cx="900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>
                <a:solidFill>
                  <a:srgbClr val="C00000"/>
                </a:solidFill>
              </a:rPr>
              <a:t>Посещение Н.С.Хрущевым художественной выставки в Манеже</a:t>
            </a:r>
          </a:p>
        </p:txBody>
      </p:sp>
      <p:pic>
        <p:nvPicPr>
          <p:cNvPr id="21508" name="Picture 2" descr="C:\Documents and Settings\Admin\Мои документы\Мои рисунки\выстав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47053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214938" y="4429125"/>
            <a:ext cx="3786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http://chron.eduhmao.ru</a:t>
            </a:r>
            <a:endParaRPr lang="ru-RU" altLang="en-US" sz="1200"/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142875" y="6500813"/>
            <a:ext cx="435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http://www.echo.msk.ru</a:t>
            </a:r>
            <a:endParaRPr lang="ru-RU" altLang="en-US" sz="1100"/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85750" y="500063"/>
            <a:ext cx="3038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000" b="1"/>
              <a:t>«…я вам говорю как Председатель</a:t>
            </a:r>
          </a:p>
          <a:p>
            <a:r>
              <a:rPr lang="ru-RU" altLang="en-US" sz="2000" b="1"/>
              <a:t>Совета Министров:</a:t>
            </a:r>
          </a:p>
          <a:p>
            <a:r>
              <a:rPr lang="ru-RU" altLang="en-US" sz="2000" b="1"/>
              <a:t>все это не нужно советскому</a:t>
            </a:r>
          </a:p>
          <a:p>
            <a:r>
              <a:rPr lang="ru-RU" altLang="en-US" sz="2000" b="1"/>
              <a:t>народу.»  (Н.С.Хрущев)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4786313" y="5000625"/>
            <a:ext cx="44561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000" b="1"/>
              <a:t>Особенное негодование у Хрущева </a:t>
            </a:r>
          </a:p>
          <a:p>
            <a:r>
              <a:rPr lang="ru-RU" altLang="en-US" sz="2000" b="1"/>
              <a:t>вызвало творчество художников</a:t>
            </a:r>
          </a:p>
          <a:p>
            <a:r>
              <a:rPr lang="ru-RU" altLang="en-US" sz="2000" b="1"/>
              <a:t>Ю.Соостера, В.Янкилевского и</a:t>
            </a:r>
          </a:p>
          <a:p>
            <a:r>
              <a:rPr lang="ru-RU" altLang="en-US" sz="2000" b="1"/>
              <a:t>Б.Жутовского.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ru/thumb/6/64/DSC0154_1.jpg/220px-DSC0154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006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Картинка 2 из 197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Картинка 20 из 24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14750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6643688" y="6143625"/>
            <a:ext cx="2214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http://www.bookline.ru</a:t>
            </a:r>
            <a:endParaRPr lang="ru-RU" altLang="en-US" sz="1100"/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6500813" y="2571750"/>
            <a:ext cx="2643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http://ru.wikipedia.org</a:t>
            </a:r>
            <a:endParaRPr lang="ru-RU" altLang="en-US" sz="1200"/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357188" y="4714875"/>
            <a:ext cx="5445125" cy="1477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Глоток свободы!</a:t>
            </a:r>
          </a:p>
          <a:p>
            <a:r>
              <a:rPr lang="ru-RU" altLang="en-US" b="1">
                <a:solidFill>
                  <a:schemeClr val="bg1"/>
                </a:solidFill>
              </a:rPr>
              <a:t>Международный фестиваль молодежи и студентов,</a:t>
            </a:r>
          </a:p>
          <a:p>
            <a:r>
              <a:rPr lang="ru-RU" altLang="en-US" b="1">
                <a:solidFill>
                  <a:schemeClr val="bg1"/>
                </a:solidFill>
              </a:rPr>
              <a:t>начало зарубежных гастролей советских творческих</a:t>
            </a:r>
          </a:p>
          <a:p>
            <a:r>
              <a:rPr lang="ru-RU" altLang="en-US" b="1">
                <a:solidFill>
                  <a:schemeClr val="bg1"/>
                </a:solidFill>
              </a:rPr>
              <a:t>коллективов, открытие новых театров и новых </a:t>
            </a:r>
          </a:p>
          <a:p>
            <a:r>
              <a:rPr lang="ru-RU" altLang="en-US" b="1">
                <a:solidFill>
                  <a:schemeClr val="bg1"/>
                </a:solidFill>
              </a:rPr>
              <a:t>журналов. Кремль открыт для посещения!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prstGeom prst="flowChartAlternateProcess">
            <a:avLst/>
          </a:prstGeom>
        </p:spPr>
        <p:txBody>
          <a:bodyPr/>
          <a:lstStyle/>
          <a:p>
            <a:r>
              <a:rPr lang="ru-RU" altLang="en-US" sz="3200" b="1" smtClean="0"/>
              <a:t>Внешняя политика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7858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Либерализация внешнеполитического курса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071688"/>
            <a:ext cx="3971925" cy="4357687"/>
          </a:xfrm>
          <a:solidFill>
            <a:schemeClr val="tx1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Нормализация отношений с Югославией (1954 – 1955 гг.);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Подписание мирного договора с Австрией (1955г.);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Попытки добиться компромисса с западными странами по вопросам разоружения:      встреча Хрущева с Эйзенхауэром (1959г.),                 одностороннее сокращение Советской Армии;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СССР, США и Великобритания – договор о запрещении ядерных испытаний в атмосфере и под водой.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7858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Продолжение «холодной войны»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071688"/>
            <a:ext cx="4041775" cy="4357687"/>
          </a:xfrm>
          <a:solidFill>
            <a:schemeClr val="tx1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Создание военно-политической организации соц. Стран – Варшавского договора (1955г.);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Подавление народного восстания в Венгрии (1956г.);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Берлинский вопрос: обострение отношений с Западом и возведение Берлинской стены (1961г.);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Карибский кризис, ядерное противостояние  СССР и США (1962г.);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Ухудшение отношений с Китаем и Албанией с 1962г.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642938"/>
            <a:ext cx="3643313" cy="5429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hlinkClick r:id="rId2" action="ppaction://hlinkfile" tooltip="Socionics.org"/>
              </a:rPr>
              <a:t>Socionics.org</a:t>
            </a:r>
            <a:endParaRPr lang="ru-RU" dirty="0"/>
          </a:p>
        </p:txBody>
      </p:sp>
      <p:pic>
        <p:nvPicPr>
          <p:cNvPr id="4099" name="Picture 2" descr="Картинка 1 из 28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357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785813" y="57150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hlinkClick r:id="rId2" action="ppaction://hlinkfile" tooltip="Socionics.org"/>
              </a:rPr>
              <a:t>Socionics.org</a:t>
            </a:r>
            <a:r>
              <a:rPr lang="en-US" altLang="en-US"/>
              <a:t> </a:t>
            </a:r>
            <a:endParaRPr lang="ru-RU" altLang="en-US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929063" y="214313"/>
            <a:ext cx="4786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/>
              <a:t>Активность, направленная на смягчение режима:</a:t>
            </a:r>
          </a:p>
          <a:p>
            <a:endParaRPr lang="ru-RU" altLang="en-US" sz="2400" b="1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b="1"/>
              <a:t>Реабилитация по «делу врачей»;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b="1"/>
              <a:t>Инициатор массовой амнистии;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b="1"/>
              <a:t>Стремление ограничить вмешательство партийных органов в хозяйственные дела.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286375" y="3357563"/>
            <a:ext cx="2286000" cy="1928812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истолковывалось как стремление к захвату власти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5643563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Объединение с</a:t>
            </a:r>
          </a:p>
          <a:p>
            <a:r>
              <a:rPr lang="ru-RU" altLang="en-US"/>
              <a:t>целью устранения</a:t>
            </a:r>
          </a:p>
          <a:p>
            <a:r>
              <a:rPr lang="ru-RU" altLang="en-US"/>
              <a:t>           Берия</a:t>
            </a:r>
          </a:p>
        </p:txBody>
      </p:sp>
      <p:pic>
        <p:nvPicPr>
          <p:cNvPr id="1028" name="Picture 4" descr="Картинка 10 из 4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786313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8"/>
          <p:cNvSpPr>
            <a:spLocks noChangeArrowheads="1"/>
          </p:cNvSpPr>
          <p:nvPr/>
        </p:nvSpPr>
        <p:spPr bwMode="auto">
          <a:xfrm>
            <a:off x="4071938" y="6572250"/>
            <a:ext cx="2786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http://www.persons-info.com</a:t>
            </a:r>
            <a:endParaRPr lang="ru-RU" altLang="en-US" sz="1100"/>
          </a:p>
        </p:txBody>
      </p:sp>
      <p:pic>
        <p:nvPicPr>
          <p:cNvPr id="1032" name="Picture 8" descr="Картинка 230 из 948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86313"/>
            <a:ext cx="15001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Прямоугольник 11"/>
          <p:cNvSpPr>
            <a:spLocks noChangeArrowheads="1"/>
          </p:cNvSpPr>
          <p:nvPr/>
        </p:nvSpPr>
        <p:spPr bwMode="auto">
          <a:xfrm>
            <a:off x="7500938" y="6581775"/>
            <a:ext cx="192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http://fotki.yandex.ru</a:t>
            </a:r>
            <a:endParaRPr lang="ru-RU" altLang="en-US" sz="12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6000750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26 июня 1953г. – арест, суд, расстрел.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633413"/>
            <a:ext cx="6132512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215313" y="1643063"/>
            <a:ext cx="484187" cy="9779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500063" y="1571625"/>
            <a:ext cx="484187" cy="9779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3214688" y="3786188"/>
            <a:ext cx="2643187" cy="2714625"/>
          </a:xfrm>
          <a:prstGeom prst="wave">
            <a:avLst>
              <a:gd name="adj1" fmla="val 12500"/>
              <a:gd name="adj2" fmla="val 4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Процесс над высшими руководителями МГБ, виновных в фальсификации «ленинградского дела»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15125" y="3571875"/>
            <a:ext cx="25257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Февраль </a:t>
            </a:r>
            <a:r>
              <a:rPr lang="ru-RU" altLang="en-US" sz="4000"/>
              <a:t>1955г</a:t>
            </a:r>
            <a:r>
              <a:rPr lang="ru-RU" altLang="en-US"/>
              <a:t>. –</a:t>
            </a:r>
          </a:p>
          <a:p>
            <a:r>
              <a:rPr lang="ru-RU" altLang="en-US"/>
              <a:t>Маленков снят с поста</a:t>
            </a:r>
          </a:p>
          <a:p>
            <a:r>
              <a:rPr lang="ru-RU" altLang="en-US"/>
              <a:t>Главы Правительства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857875" y="3857625"/>
            <a:ext cx="857250" cy="2857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3214688"/>
            <a:ext cx="240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Неуклонное усиление </a:t>
            </a:r>
          </a:p>
          <a:p>
            <a:r>
              <a:rPr lang="ru-RU" altLang="en-US"/>
              <a:t>Позиции Хрущева.</a:t>
            </a:r>
          </a:p>
        </p:txBody>
      </p:sp>
      <p:pic>
        <p:nvPicPr>
          <p:cNvPr id="5130" name="Picture 2" descr="Картинка 1 из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14813"/>
            <a:ext cx="2952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Прямоугольник 12"/>
          <p:cNvSpPr>
            <a:spLocks noChangeArrowheads="1"/>
          </p:cNvSpPr>
          <p:nvPr/>
        </p:nvSpPr>
        <p:spPr bwMode="auto">
          <a:xfrm>
            <a:off x="0" y="6429375"/>
            <a:ext cx="3000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http://www.leningradka41.ru</a:t>
            </a:r>
            <a:endParaRPr lang="ru-RU" altLang="en-US" sz="1200"/>
          </a:p>
        </p:txBody>
      </p:sp>
      <p:pic>
        <p:nvPicPr>
          <p:cNvPr id="5132" name="Picture 4" descr="Картинка 6 из 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857750"/>
            <a:ext cx="24336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Прямоугольник 14"/>
          <p:cNvSpPr>
            <a:spLocks noChangeArrowheads="1"/>
          </p:cNvSpPr>
          <p:nvPr/>
        </p:nvSpPr>
        <p:spPr bwMode="auto">
          <a:xfrm>
            <a:off x="6643688" y="6572250"/>
            <a:ext cx="2500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http://www.bg-znanie.ru</a:t>
            </a:r>
            <a:endParaRPr lang="ru-RU" altLang="en-US" sz="12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1481" y="71438"/>
            <a:ext cx="8229600" cy="881062"/>
          </a:xfrm>
          <a:prstGeom prst="flowChartAlternateProcess">
            <a:avLst/>
          </a:prstGeom>
        </p:spPr>
        <p:txBody>
          <a:bodyPr/>
          <a:lstStyle/>
          <a:p>
            <a:r>
              <a:rPr lang="ru-RU" dirty="0"/>
              <a:t>Второй этап борьбы за </a:t>
            </a:r>
            <a:r>
              <a:rPr lang="ru-RU" dirty="0" smtClean="0"/>
              <a:t>власть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8 из 89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694113"/>
            <a:ext cx="2395537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643563" y="928688"/>
            <a:ext cx="3214687" cy="55721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«Объединенная оппозиция» </a:t>
            </a:r>
            <a:r>
              <a:rPr lang="ru-RU" sz="2400" b="1" dirty="0"/>
              <a:t>: Маленков, Молотов, Каганович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Попытка упразднения поста первого секретаря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решением Президиума, где у противников Хрущева было большинство.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928688"/>
            <a:ext cx="3357563" cy="5500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Пленум ЦК поддержал Хрущева, а оппозиционеров объявили антипартийной группой.(лето 1957г.)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Октябрь 1957г. – лишен своих постов маршал Г.К.Жуков.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Март 1958 – с поста главы правительства был снят Н.Булганин, поддержавший летом 1957г. оппозицию.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714750" y="857250"/>
            <a:ext cx="2000250" cy="1428750"/>
          </a:xfrm>
          <a:prstGeom prst="wedgeRoundRectCallout">
            <a:avLst>
              <a:gd name="adj1" fmla="val -61188"/>
              <a:gd name="adj2" fmla="val 26637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Сосредоточил всю полноту власти</a:t>
            </a: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3714750" y="6061075"/>
            <a:ext cx="2214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http://www.dela.ru</a:t>
            </a:r>
            <a:endParaRPr lang="ru-RU" altLang="en-US" sz="1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flowChartAlternateProcess">
            <a:avLst/>
          </a:prstGeom>
        </p:spPr>
        <p:txBody>
          <a:bodyPr/>
          <a:lstStyle/>
          <a:p>
            <a:r>
              <a:rPr lang="ru-RU" sz="2000" b="1" dirty="0"/>
              <a:t>Третий этап борьбы за власть  ( февраль 1955 – март 1958гг.)</a:t>
            </a:r>
            <a:br>
              <a:rPr lang="ru-RU" sz="2000" b="1" dirty="0"/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42875"/>
            <a:ext cx="7715250" cy="928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Разоблачение культа личности Сталина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285875"/>
            <a:ext cx="3857625" cy="54292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ПРЕДПОСЫЛКИ: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Смерть Сталина ослабила страх перед государством и репрессиями;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Восстания в системе ГУЛАГа в 1953 – 1956 гг.;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Назревание социального протеста в обществе;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Осуждение культа как средство борьбы в высших эшелонах власти.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429125" y="1357313"/>
            <a:ext cx="4429125" cy="928687"/>
          </a:xfrm>
          <a:prstGeom prst="wedgeRoundRectCallout">
            <a:avLst>
              <a:gd name="adj1" fmla="val -63594"/>
              <a:gd name="adj2" fmla="val 46522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Необходимость перемен в обществе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0" y="2428875"/>
            <a:ext cx="3643313" cy="4143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XX </a:t>
            </a:r>
            <a:r>
              <a:rPr lang="ru-RU" sz="2000" b="1" dirty="0">
                <a:solidFill>
                  <a:srgbClr val="C00000"/>
                </a:solidFill>
              </a:rPr>
              <a:t>съезд КПСС</a:t>
            </a:r>
            <a:r>
              <a:rPr lang="ru-RU" sz="2000" b="1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Доклад</a:t>
            </a:r>
            <a:r>
              <a:rPr lang="ru-RU" sz="2000" b="1" dirty="0"/>
              <a:t> Хрущева Н.С.  о  культе личности ( февраль 1956г);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Постановление ЦК КПСС от 30 июня 1956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«О преодолении культа личности и его последствий».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Реабилитация </a:t>
            </a:r>
            <a:r>
              <a:rPr lang="ru-RU" sz="2000" b="1" dirty="0"/>
              <a:t>жертв массовых политических репрессий.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1 из 1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33" y="920162"/>
            <a:ext cx="2809875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42844" y="1142984"/>
          <a:ext cx="6143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Картинка 75 из 13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779838"/>
            <a:ext cx="4102100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6572250" y="65722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http://astrofizica.narod.ru</a:t>
            </a:r>
            <a:endParaRPr lang="ru-RU" altLang="en-US" sz="11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6000750"/>
            <a:ext cx="3929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/>
              <a:t>Экономический курс Маленкова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25"/>
          </a:xfrm>
          <a:prstGeom prst="flowChartAlternateProcess">
            <a:avLst/>
          </a:prstGeom>
        </p:spPr>
        <p:txBody>
          <a:bodyPr/>
          <a:lstStyle/>
          <a:p>
            <a:r>
              <a:rPr lang="ru-RU" sz="3600" b="1" dirty="0"/>
              <a:t>Экономика СССР в 1953 – 1964 гг</a:t>
            </a:r>
            <a:r>
              <a:rPr lang="ru-RU" sz="3600" b="1" dirty="0" smtClean="0"/>
              <a:t>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16" y="260648"/>
            <a:ext cx="8229600" cy="1512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Сельскохозяйственная политика Хрущева Н.С</a:t>
            </a:r>
            <a:r>
              <a:rPr lang="ru-RU" sz="40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672" y="1916832"/>
            <a:ext cx="8229600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Повышение государственных закупочных цен на сельхозпродукцию;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Расширение посевных площадей (освоение целинных и залежных земель </a:t>
            </a:r>
            <a:r>
              <a:rPr lang="ru-RU" sz="2800" b="1" dirty="0" smtClean="0">
                <a:hlinkClick r:id="rId2" action="ppaction://hlinkfile"/>
              </a:rPr>
              <a:t>(1954г);</a:t>
            </a:r>
            <a:endParaRPr lang="ru-RU" sz="2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Увеличение государственных расходов на социальное развитие села;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Отмена налога на личное подсобное хозяйство и разрешение увеличить его размеры в 5 раз.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/>
              <a:t>                    ( до 1958 года)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 smtClean="0"/>
              <a:t>Сельскохозяйственная политика в период:</a:t>
            </a:r>
            <a:br>
              <a:rPr lang="ru-RU" altLang="en-US" sz="3200" b="1" dirty="0" smtClean="0"/>
            </a:br>
            <a:r>
              <a:rPr lang="ru-RU" altLang="en-US" sz="3200" b="1" dirty="0" smtClean="0"/>
              <a:t>1958 – 1964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Ликвидация МТС и продажа техники колхозам;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Укрупнение колхозов и создание агрохозяйств;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Необоснованное расширение посевов кукурузы;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Гонения на подсобные личные хозяйства;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Необоснованные задания по заготовке мяса, сокращение поголовья скота.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1236</Words>
  <Application>Microsoft Office PowerPoint</Application>
  <PresentationFormat>On-screen Show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СССР в период  1953 -1964гг.</vt:lpstr>
      <vt:lpstr>Борьба за власть после смерти И.О. Сталина</vt:lpstr>
      <vt:lpstr>PowerPoint Presentation</vt:lpstr>
      <vt:lpstr>Второй этап борьбы за власть</vt:lpstr>
      <vt:lpstr>Третий этап борьбы за власть  ( февраль 1955 – март 1958гг.) </vt:lpstr>
      <vt:lpstr>PowerPoint Presentation</vt:lpstr>
      <vt:lpstr>Экономика СССР в 1953 – 1964 гг.</vt:lpstr>
      <vt:lpstr>Сельскохозяйственная политика Хрущева Н.С.</vt:lpstr>
      <vt:lpstr>Сельскохозяйственная политика в период: 1958 – 1964 гг.</vt:lpstr>
      <vt:lpstr>Последствия:</vt:lpstr>
      <vt:lpstr>Развитие промышленности.</vt:lpstr>
      <vt:lpstr>Научно-технический прогресс</vt:lpstr>
      <vt:lpstr>1958г. – реформа в сфере образования. Цель: укрепление связи школы и производства.</vt:lpstr>
      <vt:lpstr> Реформа управления народным хозяйством.</vt:lpstr>
      <vt:lpstr>Социальная политика</vt:lpstr>
      <vt:lpstr>«Нынешнее поколение советских людей будет жить при коммунизме». (Хрущев Н.С.)</vt:lpstr>
      <vt:lpstr>«Оттепель» в культурной жизни и ее ограниченный характер.</vt:lpstr>
      <vt:lpstr>Литература</vt:lpstr>
      <vt:lpstr>МУЗЫКА</vt:lpstr>
      <vt:lpstr>PowerPoint Presentation</vt:lpstr>
      <vt:lpstr>PowerPoint Presentation</vt:lpstr>
      <vt:lpstr>Внешняя политика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СССР в период  1953 -1964гг.</dc:title>
  <dc:creator>Admin</dc:creator>
  <cp:lastModifiedBy>pptforschool.ru</cp:lastModifiedBy>
  <cp:revision>82</cp:revision>
  <dcterms:created xsi:type="dcterms:W3CDTF">2010-06-15T18:57:55Z</dcterms:created>
  <dcterms:modified xsi:type="dcterms:W3CDTF">2018-03-19T09:41:09Z</dcterms:modified>
</cp:coreProperties>
</file>