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737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B7A545-B7AD-47B3-AA56-56EC0E909D16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414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DE8E8A-AA26-4D30-88EE-C9F7E3F41C9F}" type="slidenum">
              <a:rPr lang="ru-RU" altLang="ru-RU" smtClean="0"/>
              <a:pPr eaLnBrk="1" hangingPunct="1"/>
              <a:t>1</a:t>
            </a:fld>
            <a:endParaRPr lang="ru-RU" altLang="ru-RU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2C1C75-E1C6-49EF-866B-8666DED72822}" type="slidenum">
              <a:rPr lang="ru-RU" altLang="ru-RU" smtClean="0"/>
              <a:pPr eaLnBrk="1" hangingPunct="1"/>
              <a:t>10</a:t>
            </a:fld>
            <a:endParaRPr lang="ru-RU" altLang="ru-RU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BC24FB-3D14-4097-AF17-52137A60F22D}" type="slidenum">
              <a:rPr lang="ru-RU" altLang="ru-RU" smtClean="0"/>
              <a:pPr eaLnBrk="1" hangingPunct="1"/>
              <a:t>11</a:t>
            </a:fld>
            <a:endParaRPr lang="ru-RU" altLang="ru-RU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3CA123-FB66-48B3-AB42-C35D151561B5}" type="slidenum">
              <a:rPr lang="ru-RU" altLang="ru-RU" smtClean="0"/>
              <a:pPr eaLnBrk="1" hangingPunct="1"/>
              <a:t>12</a:t>
            </a:fld>
            <a:endParaRPr lang="ru-RU" altLang="ru-RU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3D5AD3-4564-4EC4-AD2A-33BC7DDEDD91}" type="slidenum">
              <a:rPr lang="ru-RU" altLang="ru-RU" smtClean="0"/>
              <a:pPr eaLnBrk="1" hangingPunct="1"/>
              <a:t>13</a:t>
            </a:fld>
            <a:endParaRPr lang="ru-RU" altLang="ru-RU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630A8B-D692-4B14-B930-6375869864EB}" type="slidenum">
              <a:rPr lang="ru-RU" altLang="ru-RU" smtClean="0"/>
              <a:pPr eaLnBrk="1" hangingPunct="1"/>
              <a:t>14</a:t>
            </a:fld>
            <a:endParaRPr lang="ru-RU" altLang="ru-RU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AD47F1E-C02E-4D34-8C60-C7A82F87BD32}" type="slidenum">
              <a:rPr lang="ru-RU" altLang="ru-RU" smtClean="0"/>
              <a:pPr eaLnBrk="1" hangingPunct="1"/>
              <a:t>15</a:t>
            </a:fld>
            <a:endParaRPr lang="ru-RU" altLang="ru-RU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5B9FBF-465F-41D5-975B-F2825DB2FF6E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720220-DA16-41B1-A705-E9CDB8FC3F0A}" type="slidenum">
              <a:rPr lang="ru-RU" altLang="ru-RU" smtClean="0"/>
              <a:pPr eaLnBrk="1" hangingPunct="1"/>
              <a:t>17</a:t>
            </a:fld>
            <a:endParaRPr lang="ru-RU" altLang="ru-RU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BBAE5A-70E4-4C30-995A-5F956A763EF3}" type="slidenum">
              <a:rPr lang="ru-RU" altLang="ru-RU" smtClean="0"/>
              <a:pPr eaLnBrk="1" hangingPunct="1"/>
              <a:t>18</a:t>
            </a:fld>
            <a:endParaRPr lang="ru-RU" altLang="ru-RU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FBD28C-18B5-4606-BA00-0A05D9325C12}" type="slidenum">
              <a:rPr lang="ru-RU" altLang="ru-RU" smtClean="0"/>
              <a:pPr eaLnBrk="1" hangingPunct="1"/>
              <a:t>19</a:t>
            </a:fld>
            <a:endParaRPr lang="ru-RU" altLang="ru-RU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9AB1B0-9F1F-442E-8F59-A7D7DDDF9047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0CC973-C603-4428-917E-8C495E34B517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17F7A9-F4F3-4750-B99F-6DA2CA5AA15D}" type="slidenum">
              <a:rPr lang="ru-RU" altLang="ru-RU" smtClean="0"/>
              <a:pPr eaLnBrk="1" hangingPunct="1"/>
              <a:t>21</a:t>
            </a:fld>
            <a:endParaRPr lang="ru-RU" altLang="ru-RU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5EE6D7-0587-4C35-A22D-198A777C613E}" type="slidenum">
              <a:rPr lang="ru-RU" altLang="ru-RU" smtClean="0"/>
              <a:pPr eaLnBrk="1" hangingPunct="1"/>
              <a:t>22</a:t>
            </a:fld>
            <a:endParaRPr lang="ru-RU" altLang="ru-RU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FEB06C-D9B1-4F6C-8A56-BD91FAC6E6D0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68CC3E-06E0-402F-960B-4554B82434A4}" type="slidenum">
              <a:rPr lang="ru-RU" altLang="ru-RU" smtClean="0"/>
              <a:pPr eaLnBrk="1" hangingPunct="1"/>
              <a:t>24</a:t>
            </a:fld>
            <a:endParaRPr lang="ru-RU" altLang="ru-RU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E07E5C-2F5F-4B36-9AB5-FC117E82902C}" type="slidenum">
              <a:rPr lang="ru-RU" altLang="ru-RU" smtClean="0"/>
              <a:pPr eaLnBrk="1" hangingPunct="1"/>
              <a:t>25</a:t>
            </a:fld>
            <a:endParaRPr lang="ru-RU" altLang="ru-RU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464503-C4E0-425A-AFFF-38A836375142}" type="slidenum">
              <a:rPr lang="ru-RU" altLang="ru-RU" smtClean="0"/>
              <a:pPr eaLnBrk="1" hangingPunct="1"/>
              <a:t>26</a:t>
            </a:fld>
            <a:endParaRPr lang="ru-RU" altLang="ru-RU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23574E-3343-4D2D-8459-710DD2250BFC}" type="slidenum">
              <a:rPr lang="ru-RU" altLang="ru-RU" smtClean="0"/>
              <a:pPr eaLnBrk="1" hangingPunct="1"/>
              <a:t>27</a:t>
            </a:fld>
            <a:endParaRPr lang="ru-RU" altLang="ru-RU" smtClean="0"/>
          </a:p>
        </p:txBody>
      </p:sp>
      <p:sp>
        <p:nvSpPr>
          <p:cNvPr id="604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DE4D78-4675-4BB1-AAAE-D2B7343E550D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67B2F0-62D0-4378-BD9E-387C392C08B0}" type="slidenum">
              <a:rPr lang="ru-RU" altLang="ru-RU" smtClean="0"/>
              <a:pPr eaLnBrk="1" hangingPunct="1"/>
              <a:t>4</a:t>
            </a:fld>
            <a:endParaRPr lang="ru-RU" alt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12849E-790D-4DB9-A28E-F6FB8CB5FD5F}" type="slidenum">
              <a:rPr lang="ru-RU" altLang="ru-RU" smtClean="0"/>
              <a:pPr eaLnBrk="1" hangingPunct="1"/>
              <a:t>5</a:t>
            </a:fld>
            <a:endParaRPr lang="ru-RU" altLang="ru-RU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E03020-852F-4A4F-876F-6E6EEDA43926}" type="slidenum">
              <a:rPr lang="ru-RU" altLang="ru-RU" smtClean="0"/>
              <a:pPr eaLnBrk="1" hangingPunct="1"/>
              <a:t>6</a:t>
            </a:fld>
            <a:endParaRPr lang="ru-RU" altLang="ru-RU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45A879-D39B-43B3-AB09-5B6AD162283C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65055F-D3BF-44BB-ACC2-D855CDD5D15A}" type="slidenum">
              <a:rPr lang="ru-RU" altLang="ru-RU" smtClean="0"/>
              <a:pPr eaLnBrk="1" hangingPunct="1"/>
              <a:t>8</a:t>
            </a:fld>
            <a:endParaRPr lang="ru-RU" altLang="ru-RU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28AC00-8D8B-429C-90A4-4E9721562228}" type="slidenum">
              <a:rPr lang="ru-RU" altLang="ru-RU" smtClean="0"/>
              <a:pPr eaLnBrk="1" hangingPunct="1"/>
              <a:t>9</a:t>
            </a:fld>
            <a:endParaRPr lang="ru-RU" altLang="ru-RU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C2EDECF-FEFE-44EB-8769-6DC365802C26}" type="slidenum">
              <a:rPr lang="ru-RU" smtClean="0"/>
              <a:pPr>
                <a:defRPr/>
              </a:pPr>
              <a:t>‹№›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Внешние устройства ЭВМ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effectLst/>
              </a:rPr>
              <a:t>Магнитно-резистивные головки</a:t>
            </a:r>
            <a:endParaRPr lang="ru-RU" altLang="ru-RU" sz="4000" smtClean="0"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Принцип работы магнитно-резистивной </a:t>
            </a:r>
            <a:r>
              <a:rPr lang="ru-RU" sz="2400" i="1" smtClean="0">
                <a:effectLst/>
              </a:rPr>
              <a:t>(MR) </a:t>
            </a:r>
            <a:r>
              <a:rPr lang="ru-RU" sz="2400" smtClean="0">
                <a:effectLst/>
              </a:rPr>
              <a:t>головки при чтении данных состоит в заметном изменении сопротивления протекающему электрическому току при изменении напряженности магнитного поля.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Элемент чтения головки представляет собой сверхтонкую пленку из специального материала, который меняет сопротивление в зависимости от ориентации магнитных доменов на поверхности вращающегося диска.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Ориентация доменов определяется тем, какой бит (0 или 1) записан в данный элемент. 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smtClean="0">
                <a:effectLst/>
              </a:rPr>
              <a:t>Магнитно-резистивные головки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effectLst/>
              </a:rPr>
              <a:t>Постоянное воздействие температуры преждевременно выводит головку из строя</a:t>
            </a:r>
            <a:endParaRPr lang="en-US" smtClean="0">
              <a:effectLst/>
            </a:endParaRPr>
          </a:p>
          <a:p>
            <a:pPr eaLnBrk="1" hangingPunct="1">
              <a:defRPr/>
            </a:pPr>
            <a:r>
              <a:rPr lang="ru-RU" smtClean="0">
                <a:effectLst/>
              </a:rPr>
              <a:t>Удар жесткого диска может привести к появлению внутри отколовшихся микрочастиц, которые повреждают головку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Характеристики жестких дисков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effectLst/>
              </a:rPr>
              <a:t>В жестких дисках с интерфейсом </a:t>
            </a:r>
            <a:r>
              <a:rPr lang="ru-RU" i="1" smtClean="0">
                <a:effectLst/>
              </a:rPr>
              <a:t>АТА </a:t>
            </a:r>
            <a:r>
              <a:rPr lang="ru-RU" smtClean="0">
                <a:effectLst/>
              </a:rPr>
              <a:t>обычно используют 1 — 5 пластин,</a:t>
            </a:r>
            <a:r>
              <a:rPr lang="en-US" smtClean="0">
                <a:effectLst/>
              </a:rPr>
              <a:t> </a:t>
            </a:r>
            <a:r>
              <a:rPr lang="ru-RU" smtClean="0">
                <a:effectLst/>
              </a:rPr>
              <a:t>с интерфейсом </a:t>
            </a:r>
            <a:r>
              <a:rPr lang="ru-RU" i="1" smtClean="0">
                <a:effectLst/>
              </a:rPr>
              <a:t>SCSI </a:t>
            </a:r>
            <a:r>
              <a:rPr lang="ru-RU" smtClean="0">
                <a:effectLst/>
              </a:rPr>
              <a:t>— до 10.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>
                <a:effectLst/>
              </a:rPr>
              <a:t>Предпочтительнее приобретать жесткие диски</a:t>
            </a:r>
            <a:r>
              <a:rPr lang="en-US" smtClean="0">
                <a:effectLst/>
              </a:rPr>
              <a:t> </a:t>
            </a:r>
            <a:r>
              <a:rPr lang="ru-RU" smtClean="0">
                <a:effectLst/>
              </a:rPr>
              <a:t>с наивысшей удельной плотностью — меньшее число пластин упрощает</a:t>
            </a:r>
            <a:r>
              <a:rPr lang="en-US" smtClean="0">
                <a:effectLst/>
              </a:rPr>
              <a:t> </a:t>
            </a:r>
            <a:r>
              <a:rPr lang="ru-RU" smtClean="0">
                <a:effectLst/>
              </a:rPr>
              <a:t>механику и повышает надежность работы, а также снижает стоимость.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Характеристики жестких дисков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628800"/>
            <a:ext cx="8229600" cy="5040635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Плотность записи и емкость диска тесно связаны между собой.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Поверхностная плотность записи зависит от расстояния между дорожками (поперечная плотность) и минимального размера магнитного домена (продольная плотность).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Обобщающим критерием выступает плотность записи на единицу площади диска или емкость пластины.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Чем выше плотность записи, тем больше скорость обмена данными между головками и буфером (внутренняя скорость передачи данных).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Характеристики жестких дисков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52613"/>
            <a:ext cx="82296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Скорость вращения жесткого диска в основном влияет на сокращение среднего времени доступа (поиска).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Сегодня стандартом частоты вращения для жестких дисков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с интерфейсом </a:t>
            </a:r>
            <a:r>
              <a:rPr lang="ru-RU" i="1" dirty="0" smtClean="0">
                <a:effectLst/>
              </a:rPr>
              <a:t>АТА </a:t>
            </a:r>
            <a:r>
              <a:rPr lang="ru-RU" dirty="0" smtClean="0">
                <a:effectLst/>
              </a:rPr>
              <a:t>считается 5400/7200 оборотов в минуту (среднее время доступа 9-10 </a:t>
            </a:r>
            <a:r>
              <a:rPr lang="ru-RU" dirty="0" err="1" smtClean="0">
                <a:effectLst/>
              </a:rPr>
              <a:t>мс</a:t>
            </a:r>
            <a:r>
              <a:rPr lang="ru-RU" dirty="0" smtClean="0">
                <a:effectLst/>
              </a:rPr>
              <a:t>),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с интерфейсом </a:t>
            </a:r>
            <a:r>
              <a:rPr lang="ru-RU" i="1" dirty="0" smtClean="0">
                <a:effectLst/>
              </a:rPr>
              <a:t>SCSI </a:t>
            </a:r>
            <a:r>
              <a:rPr lang="ru-RU" dirty="0" smtClean="0">
                <a:effectLst/>
              </a:rPr>
              <a:t>— 7200/10000 оборотов в минуту (среднее время доступа 7-8 </a:t>
            </a:r>
            <a:r>
              <a:rPr lang="ru-RU" dirty="0" err="1" smtClean="0">
                <a:effectLst/>
              </a:rPr>
              <a:t>мс</a:t>
            </a:r>
            <a:r>
              <a:rPr lang="ru-RU" dirty="0" smtClean="0">
                <a:effectLst/>
              </a:rPr>
              <a:t>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effectLst/>
              </a:rPr>
              <a:t>Надежность хранения данных</a:t>
            </a:r>
            <a:endParaRPr lang="ru-RU" altLang="ru-RU" sz="4000" dirty="0" smtClean="0">
              <a:effectLst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24050"/>
            <a:ext cx="8229600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Обычным показателем для дисков с интерфейсом </a:t>
            </a:r>
            <a:r>
              <a:rPr lang="ru-RU" i="1" dirty="0" smtClean="0">
                <a:effectLst/>
              </a:rPr>
              <a:t>IDE </a:t>
            </a:r>
            <a:r>
              <a:rPr lang="ru-RU" dirty="0" smtClean="0">
                <a:effectLst/>
              </a:rPr>
              <a:t>считается наработка на отказ 300 000-500 000 часов, с интерфейсом </a:t>
            </a:r>
            <a:r>
              <a:rPr lang="ru-RU" i="1" dirty="0" smtClean="0">
                <a:effectLst/>
              </a:rPr>
              <a:t>SCSI </a:t>
            </a:r>
            <a:r>
              <a:rPr lang="ru-RU" dirty="0" smtClean="0">
                <a:effectLst/>
              </a:rPr>
              <a:t>— до 1 000 000 часов.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Для конкретного экземпляра он означает, что за период в 1000 часов его работы вероятность выхода из строя составит 0,5% (при показателе наработки на отказ 200 000 часов).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74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b="1" dirty="0" smtClean="0">
                <a:effectLst/>
              </a:rPr>
              <a:t>Надежность хранения данных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72816"/>
            <a:ext cx="8229600" cy="508518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  <a:latin typeface="Arial Narrow" panose="020B0606020202030204" pitchFamily="34" charset="0"/>
              </a:rPr>
              <a:t>Для повышения надежности большинство производителей применяют в жестких дисках различные вариации технологии 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S.M.A.R.T. 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>(</a:t>
            </a:r>
            <a:r>
              <a:rPr lang="ru-RU" sz="2800" i="1" dirty="0" err="1" smtClean="0">
                <a:effectLst/>
                <a:latin typeface="Arial Narrow" panose="020B0606020202030204" pitchFamily="34" charset="0"/>
              </a:rPr>
              <a:t>Self-Monitoring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i="1" dirty="0" err="1" smtClean="0">
                <a:effectLst/>
                <a:latin typeface="Arial Narrow" panose="020B0606020202030204" pitchFamily="34" charset="0"/>
              </a:rPr>
              <a:t>Analysis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i="1" dirty="0" err="1" smtClean="0">
                <a:effectLst/>
                <a:latin typeface="Arial Narrow" panose="020B0606020202030204" pitchFamily="34" charset="0"/>
              </a:rPr>
              <a:t>and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i="1" dirty="0" err="1" smtClean="0">
                <a:effectLst/>
                <a:latin typeface="Arial Narrow" panose="020B0606020202030204" pitchFamily="34" charset="0"/>
              </a:rPr>
              <a:t>Reporting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i="1" dirty="0" err="1" smtClean="0">
                <a:effectLst/>
                <a:latin typeface="Arial Narrow" panose="020B0606020202030204" pitchFamily="34" charset="0"/>
              </a:rPr>
              <a:t>Technology</a:t>
            </a:r>
            <a:r>
              <a:rPr lang="ru-RU" sz="2800" i="1" dirty="0" smtClean="0">
                <a:effectLst/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effectLst/>
                <a:latin typeface="Arial Narrow" panose="020B0606020202030204" pitchFamily="34" charset="0"/>
              </a:rPr>
              <a:t>— технология самотестирования и анализа).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  <a:latin typeface="Arial Narrow" panose="020B0606020202030204" pitchFamily="34" charset="0"/>
              </a:rPr>
              <a:t>Обычно предусматривается автоматическая проверка целостности данных, состояния поверхности пластин, перенос информации с критических участков на нормальные и другие операции без участия пользователя.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  <a:latin typeface="Arial Narrow" panose="020B0606020202030204" pitchFamily="34" charset="0"/>
              </a:rPr>
              <a:t>В случае нарастания фатальных ошибок программа своевременно выдаст сообщение о необходимости принятия срочных мер по спасению данных.</a:t>
            </a:r>
            <a:endParaRPr lang="ru-RU" sz="2800" dirty="0" smtClean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20688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effectLst/>
              </a:rPr>
              <a:t>Технология </a:t>
            </a:r>
            <a:r>
              <a:rPr lang="ru-RU" altLang="ru-RU" sz="4000" b="1" i="1" dirty="0" smtClean="0">
                <a:effectLst/>
              </a:rPr>
              <a:t>S.M.A.R.T.</a:t>
            </a:r>
            <a:endParaRPr lang="ru-RU" altLang="ru-RU" sz="4000" b="1" dirty="0" smtClean="0"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28800"/>
            <a:ext cx="8229600" cy="504056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Для анализа надежности жесткого диска используются две группы параметров.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Первая характеризует параметры естественного старения жесткого диска: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число циклов включения/выключения диска;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накопленное число оборотов двигателя за время работы;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количество перемещений головок.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Вторая группа параметров характеризует текущее состоянии накопителя: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высота головки над поверхностью диска;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скорость обмена данными между дисками и буфером (кэш-памятью);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количество переназначений плохих секторов (когда вместо испорченного сектора подставляется свободный исправный);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1800" dirty="0" smtClean="0">
                <a:solidFill>
                  <a:schemeClr val="tx1"/>
                </a:solidFill>
                <a:effectLst/>
              </a:rPr>
              <a:t>количество ошибок поиска и другие.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effectLst/>
              </a:rPr>
              <a:t>Технология </a:t>
            </a:r>
            <a:r>
              <a:rPr lang="ru-RU" altLang="ru-RU" i="1" dirty="0" err="1" smtClean="0">
                <a:effectLst/>
              </a:rPr>
              <a:t>Data</a:t>
            </a:r>
            <a:r>
              <a:rPr lang="ru-RU" altLang="ru-RU" i="1" dirty="0" smtClean="0">
                <a:effectLst/>
              </a:rPr>
              <a:t> </a:t>
            </a:r>
            <a:r>
              <a:rPr lang="ru-RU" altLang="ru-RU" i="1" dirty="0" err="1" smtClean="0">
                <a:effectLst/>
              </a:rPr>
              <a:t>Lifeguard</a:t>
            </a:r>
            <a:r>
              <a:rPr lang="ru-RU" altLang="ru-RU" i="1" dirty="0" smtClean="0">
                <a:effectLst/>
              </a:rPr>
              <a:t> </a:t>
            </a:r>
            <a:endParaRPr lang="ru-RU" altLang="ru-RU" dirty="0" smtClean="0">
              <a:effectLst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86251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Спецификация </a:t>
            </a:r>
            <a:r>
              <a:rPr lang="ru-RU" altLang="ru-RU" sz="2800" i="1" dirty="0" smtClean="0">
                <a:effectLst/>
              </a:rPr>
              <a:t>S.M.A.R.T. </a:t>
            </a:r>
            <a:r>
              <a:rPr lang="ru-RU" altLang="ru-RU" sz="2800" dirty="0" smtClean="0">
                <a:effectLst/>
              </a:rPr>
              <a:t>лишь информирует пользователя о появившейся проблеме. Решение же самой проблемы в основном возлагается на пользователя.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Технология </a:t>
            </a:r>
            <a:r>
              <a:rPr lang="ru-RU" altLang="ru-RU" sz="2800" i="1" dirty="0" err="1" smtClean="0">
                <a:effectLst/>
              </a:rPr>
              <a:t>Data</a:t>
            </a:r>
            <a:r>
              <a:rPr lang="ru-RU" altLang="ru-RU" sz="2800" i="1" dirty="0" smtClean="0">
                <a:effectLst/>
              </a:rPr>
              <a:t> </a:t>
            </a:r>
            <a:r>
              <a:rPr lang="ru-RU" altLang="ru-RU" sz="2800" i="1" dirty="0" err="1" smtClean="0">
                <a:effectLst/>
              </a:rPr>
              <a:t>Lifeguard</a:t>
            </a:r>
            <a:r>
              <a:rPr lang="ru-RU" altLang="ru-RU" sz="2800" i="1" dirty="0" smtClean="0">
                <a:effectLst/>
              </a:rPr>
              <a:t> (</a:t>
            </a:r>
            <a:r>
              <a:rPr lang="ru-RU" altLang="ru-RU" sz="2800" i="1" dirty="0" err="1" smtClean="0">
                <a:effectLst/>
              </a:rPr>
              <a:t>Western</a:t>
            </a:r>
            <a:r>
              <a:rPr lang="ru-RU" altLang="ru-RU" sz="2800" i="1" dirty="0" smtClean="0">
                <a:effectLst/>
              </a:rPr>
              <a:t> </a:t>
            </a:r>
            <a:r>
              <a:rPr lang="ru-RU" altLang="ru-RU" sz="2800" i="1" dirty="0" err="1" smtClean="0">
                <a:effectLst/>
              </a:rPr>
              <a:t>Digital</a:t>
            </a:r>
            <a:r>
              <a:rPr lang="ru-RU" altLang="ru-RU" sz="2800" i="1" dirty="0" smtClean="0">
                <a:effectLst/>
              </a:rPr>
              <a:t>) </a:t>
            </a:r>
            <a:r>
              <a:rPr lang="ru-RU" altLang="ru-RU" sz="2800" dirty="0" smtClean="0">
                <a:effectLst/>
              </a:rPr>
              <a:t>— это встроенная система ранней диагностики, изоляция поврежденных участков рабочей поверхности и переноса данных с них в специально выделенные резервные области.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effectLst/>
              </a:rPr>
              <a:t>Она производит ежедневную автоматическую профилактику рабочей поверхности, сканируя, выделяя и восстанавливая сектора, потенциально подверженные потере данных.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7747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effectLst/>
              </a:rPr>
              <a:t>Ленточные накопители</a:t>
            </a:r>
            <a:endParaRPr lang="ru-RU" altLang="ru-RU" dirty="0" smtClean="0">
              <a:effectLst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646364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 smtClean="0"/>
              <a:t>Начали использоваться с 1972 года (время появления стримера)</a:t>
            </a:r>
          </a:p>
          <a:p>
            <a:pPr eaLnBrk="1" hangingPunct="1">
              <a:defRPr/>
            </a:pPr>
            <a:r>
              <a:rPr lang="ru-RU" sz="2800" dirty="0" smtClean="0"/>
              <a:t>Достоинства: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Низкая стоимость хранения единицы данных;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Надежность.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Стримеры широко используют в системах разведки, безопасности, связи, навигации и в других областях, где надо непрерывно записывать огромные массивы данных при безусловном обеспечении надежности хранения.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919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/>
              <a:t>Состав внешних устройств ЭВМ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92896"/>
            <a:ext cx="8229600" cy="208823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i="1" dirty="0" smtClean="0"/>
              <a:t>Внешние устройства</a:t>
            </a:r>
            <a:r>
              <a:rPr lang="ru-RU" dirty="0" smtClean="0"/>
              <a:t> делятся на два вида: </a:t>
            </a:r>
            <a:endParaRPr lang="en-US" dirty="0" smtClean="0"/>
          </a:p>
          <a:p>
            <a:pPr lvl="1" eaLnBrk="1" hangingPunct="1">
              <a:defRPr/>
            </a:pPr>
            <a:r>
              <a:rPr lang="ru-RU" i="1" dirty="0" smtClean="0"/>
              <a:t>внешние ЗУ</a:t>
            </a:r>
            <a:endParaRPr lang="ru-RU" dirty="0" smtClean="0"/>
          </a:p>
          <a:p>
            <a:pPr lvl="1" eaLnBrk="1" hangingPunct="1">
              <a:defRPr/>
            </a:pPr>
            <a:r>
              <a:rPr lang="ru-RU" i="1" dirty="0" smtClean="0"/>
              <a:t>устройства ввода-вывода</a:t>
            </a:r>
            <a:r>
              <a:rPr lang="ru-RU" dirty="0" smtClean="0"/>
              <a:t> (УВВ): клавиатура, дисплей, принтер, мышь, адаптер каналов связи (КС) и др.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5616624" cy="493447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Одним </a:t>
            </a:r>
            <a:r>
              <a:rPr lang="ru-RU" dirty="0" smtClean="0">
                <a:effectLst/>
              </a:rPr>
              <a:t>из самых распространенных является формат </a:t>
            </a:r>
            <a:r>
              <a:rPr lang="ru-RU" b="1" i="1" dirty="0" err="1" smtClean="0">
                <a:solidFill>
                  <a:srgbClr val="FF0000"/>
                </a:solidFill>
                <a:effectLst/>
              </a:rPr>
              <a:t>Travan</a:t>
            </a:r>
            <a:endParaRPr lang="ru-RU" b="1" i="1" dirty="0" smtClean="0">
              <a:solidFill>
                <a:srgbClr val="FF0000"/>
              </a:solidFill>
              <a:effectLst/>
            </a:endParaRP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ru-RU" i="1" dirty="0" smtClean="0">
                <a:effectLst/>
              </a:rPr>
              <a:t>Travan-5 </a:t>
            </a:r>
            <a:r>
              <a:rPr lang="ru-RU" dirty="0" smtClean="0">
                <a:effectLst/>
              </a:rPr>
              <a:t>имеет емкость кассет 10 Гбайт (20 Гбайт в сжатом виде) при скорости передачи данных до 1,8 Мбайт/с.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Спецификация </a:t>
            </a:r>
            <a:r>
              <a:rPr lang="ru-RU" i="1" dirty="0" smtClean="0">
                <a:effectLst/>
              </a:rPr>
              <a:t>DAT (</a:t>
            </a:r>
            <a:r>
              <a:rPr lang="ru-RU" i="1" dirty="0" err="1" smtClean="0">
                <a:effectLst/>
              </a:rPr>
              <a:t>Digital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Audio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Tape</a:t>
            </a:r>
            <a:r>
              <a:rPr lang="ru-RU" i="1" dirty="0" smtClean="0">
                <a:effectLst/>
              </a:rPr>
              <a:t> </a:t>
            </a:r>
            <a:r>
              <a:rPr lang="ru-RU" dirty="0" smtClean="0">
                <a:effectLst/>
              </a:rPr>
              <a:t>— цифровая звуковая лента).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dirty="0" smtClean="0">
                <a:effectLst/>
              </a:rPr>
              <a:t>Используется в сфере профессиональной звукозаписи. Емкость кассет стандарта достигает 20 Гбайт, а скорость передачи данных — 4,8 Мбайт/с.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97" y="1484784"/>
            <a:ext cx="2913112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47664" y="530677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Форматы носителей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(и стримеров) на магнитной ленте: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97" y="4081352"/>
            <a:ext cx="2932476" cy="264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6588" y="260350"/>
            <a:ext cx="8507412" cy="61928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Форматы </a:t>
            </a:r>
            <a:r>
              <a:rPr lang="ru-RU" sz="2800" dirty="0" smtClean="0">
                <a:effectLst/>
              </a:rPr>
              <a:t>носителей</a:t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effectLst/>
              </a:rPr>
              <a:t>(и стримеров) на магнитной ленте: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В 1996 г. компанией </a:t>
            </a:r>
            <a:r>
              <a:rPr lang="ru-RU" sz="2800" i="1" dirty="0" err="1" smtClean="0">
                <a:effectLst/>
              </a:rPr>
              <a:t>Exodata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был разработан собственный формат 8-мм магнитной ленты со спиральной разверткой — </a:t>
            </a:r>
            <a:r>
              <a:rPr lang="ru-RU" sz="2800" i="1" dirty="0" smtClean="0">
                <a:effectLst/>
              </a:rPr>
              <a:t>AIT (</a:t>
            </a:r>
            <a:r>
              <a:rPr lang="ru-RU" sz="2800" i="1" dirty="0" err="1" smtClean="0">
                <a:effectLst/>
              </a:rPr>
              <a:t>Advanced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Intelligent</a:t>
            </a:r>
            <a:r>
              <a:rPr lang="ru-RU" sz="2800" i="1" dirty="0" smtClean="0">
                <a:effectLst/>
              </a:rPr>
              <a:t> Таре).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В кассету встроена микросхема флэш-памяти, содержащая информацию о параметрах самой кассеты и расположении данных на ленте.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Спецификация </a:t>
            </a:r>
            <a:r>
              <a:rPr lang="ru-RU" sz="2400" i="1" dirty="0" smtClean="0">
                <a:effectLst/>
              </a:rPr>
              <a:t>AIT-3 </a:t>
            </a:r>
            <a:r>
              <a:rPr lang="ru-RU" sz="2400" dirty="0" smtClean="0">
                <a:effectLst/>
              </a:rPr>
              <a:t>рассчитана на кассеты емкостью 100 Гбайт (260 Гбайт со сжатием данных) и скоростью передачи данных до 12 Мбайт/с.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Формат </a:t>
            </a:r>
            <a:r>
              <a:rPr lang="ru-RU" sz="2400" i="1" dirty="0" smtClean="0">
                <a:effectLst/>
              </a:rPr>
              <a:t>AIT-6 </a:t>
            </a:r>
            <a:r>
              <a:rPr lang="ru-RU" sz="2400" dirty="0" smtClean="0">
                <a:effectLst/>
              </a:rPr>
              <a:t>предусматривает увеличение емкости до 800 (2000) Гбайт и скорости до 95 Мбайт/с.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88913"/>
            <a:ext cx="8229600" cy="62642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Форматы </a:t>
            </a:r>
            <a:r>
              <a:rPr lang="ru-RU" sz="2800" smtClean="0">
                <a:effectLst/>
              </a:rPr>
              <a:t>носителей</a:t>
            </a:r>
            <a:br>
              <a:rPr lang="ru-RU" sz="2800" smtClean="0">
                <a:effectLst/>
              </a:rPr>
            </a:br>
            <a:r>
              <a:rPr lang="ru-RU" sz="2800" smtClean="0">
                <a:effectLst/>
              </a:rPr>
              <a:t>(и стримеров) на магнитной ленте: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smtClean="0">
                <a:effectLst/>
              </a:rPr>
              <a:t>Компания </a:t>
            </a:r>
            <a:r>
              <a:rPr lang="ru-RU" sz="2800" i="1" smtClean="0">
                <a:effectLst/>
              </a:rPr>
              <a:t>Quantum </a:t>
            </a:r>
            <a:r>
              <a:rPr lang="ru-RU" sz="2800" smtClean="0">
                <a:effectLst/>
              </a:rPr>
              <a:t>выпускает стримеры с кассетами формата </a:t>
            </a:r>
            <a:r>
              <a:rPr lang="ru-RU" sz="2800" i="1" smtClean="0">
                <a:effectLst/>
              </a:rPr>
              <a:t>Super DLT (Digital Linear Tape), </a:t>
            </a:r>
            <a:r>
              <a:rPr lang="ru-RU" sz="2800" smtClean="0">
                <a:effectLst/>
              </a:rPr>
              <a:t>отличающиеся ≪нежным≫ обращением с лентой.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В результате срок службы головки стримера достигает 30 тысяч часов.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Емкость кассеты </a:t>
            </a:r>
            <a:r>
              <a:rPr lang="ru-RU" sz="2400" i="1" smtClean="0">
                <a:effectLst/>
              </a:rPr>
              <a:t>SDLT-320 </a:t>
            </a:r>
            <a:r>
              <a:rPr lang="ru-RU" sz="2400" smtClean="0">
                <a:effectLst/>
              </a:rPr>
              <a:t>составляет 160 Гбайт (320 Гбайт со сжатием данных), скорость передачи данных — до 16 Мбайт/с.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ru-RU" sz="2400" smtClean="0">
                <a:effectLst/>
              </a:rPr>
              <a:t>Носители формата </a:t>
            </a:r>
            <a:r>
              <a:rPr lang="ru-RU" sz="2400" i="1" smtClean="0">
                <a:effectLst/>
              </a:rPr>
              <a:t>LTO (Linear Tape Open) </a:t>
            </a:r>
            <a:r>
              <a:rPr lang="ru-RU" sz="2400" smtClean="0">
                <a:effectLst/>
              </a:rPr>
              <a:t>разработаны как свободная от лицензионных отчислений версия </a:t>
            </a:r>
            <a:r>
              <a:rPr lang="ru-RU" sz="2400" i="1" smtClean="0">
                <a:effectLst/>
              </a:rPr>
              <a:t>SDLT. Они </a:t>
            </a:r>
            <a:r>
              <a:rPr lang="ru-RU" sz="2400" smtClean="0">
                <a:effectLst/>
              </a:rPr>
              <a:t>обеспечивают емкость 100 (200) Гбайт, а скорость передачи данных составляет около 20 Мбайт/с.</a:t>
            </a: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effectLst/>
              </a:rPr>
              <a:t>Твердотельные накопители</a:t>
            </a:r>
            <a:endParaRPr lang="ru-RU" altLang="ru-RU" dirty="0" smtClean="0">
              <a:effectLst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75238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effectLst/>
              </a:rPr>
              <a:t>Это устройства, выполненные на микросхемах (кристаллах), не имеющие подвижных частей.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effectLst/>
              </a:rPr>
              <a:t>В основе работы запоминающей ячейки этого типа лежит физический эффект ≪</a:t>
            </a:r>
            <a:r>
              <a:rPr lang="ru-RU" altLang="ru-RU" dirty="0" err="1" smtClean="0">
                <a:effectLst/>
              </a:rPr>
              <a:t>Фаули</a:t>
            </a:r>
            <a:r>
              <a:rPr lang="ru-RU" altLang="ru-RU" dirty="0" smtClean="0">
                <a:effectLst/>
              </a:rPr>
              <a:t> — </a:t>
            </a:r>
            <a:r>
              <a:rPr lang="ru-RU" altLang="ru-RU" dirty="0" err="1" smtClean="0">
                <a:effectLst/>
              </a:rPr>
              <a:t>Нордхайма</a:t>
            </a:r>
            <a:r>
              <a:rPr lang="ru-RU" altLang="ru-RU" dirty="0" smtClean="0">
                <a:effectLst/>
              </a:rPr>
              <a:t>≫, связанный с лавинной инжекцией зарядов в полевых транзисторах.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effectLst/>
              </a:rPr>
              <a:t>Содержимое флэш-памяти программируется электрическим способом.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dirty="0" smtClean="0">
                <a:effectLst/>
              </a:rPr>
              <a:t>Различаются такие устройства по форм-фактору (интерфейсу) и применяемому контроллеру, что обусловливает разницу в емкости, скорости передачи данных и энергопотреблении.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747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effectLst/>
              </a:rPr>
              <a:t>Твердотельные накопители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00808"/>
            <a:ext cx="8229600" cy="475238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u="sng" dirty="0" smtClean="0">
                <a:effectLst/>
              </a:rPr>
              <a:t>Форматы карт флэш-памяти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Форматы </a:t>
            </a:r>
            <a:r>
              <a:rPr lang="ru-RU" sz="2800" i="1" dirty="0" err="1" smtClean="0">
                <a:effectLst/>
              </a:rPr>
              <a:t>Multimedia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Card</a:t>
            </a:r>
            <a:r>
              <a:rPr lang="ru-RU" sz="2800" i="1" dirty="0" smtClean="0">
                <a:effectLst/>
              </a:rPr>
              <a:t> (ММС) </a:t>
            </a:r>
            <a:r>
              <a:rPr lang="ru-RU" sz="2800" dirty="0" smtClean="0">
                <a:effectLst/>
              </a:rPr>
              <a:t>и </a:t>
            </a:r>
            <a:r>
              <a:rPr lang="ru-RU" sz="2800" i="1" dirty="0" err="1" smtClean="0">
                <a:effectLst/>
              </a:rPr>
              <a:t>Secure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Digital</a:t>
            </a:r>
            <a:r>
              <a:rPr lang="ru-RU" sz="2800" i="1" dirty="0" smtClean="0">
                <a:effectLst/>
              </a:rPr>
              <a:t> (SD) </a:t>
            </a:r>
            <a:r>
              <a:rPr lang="ru-RU" sz="2800" dirty="0" smtClean="0">
                <a:effectLst/>
              </a:rPr>
              <a:t>постепенно уходят ввиду ограниченной емкости (до 64 Мбайт для </a:t>
            </a:r>
            <a:r>
              <a:rPr lang="ru-RU" sz="2800" i="1" dirty="0" smtClean="0">
                <a:effectLst/>
              </a:rPr>
              <a:t>ММС </a:t>
            </a:r>
            <a:r>
              <a:rPr lang="ru-RU" sz="2800" dirty="0" smtClean="0">
                <a:effectLst/>
              </a:rPr>
              <a:t>и 256 Мбайт для </a:t>
            </a:r>
            <a:r>
              <a:rPr lang="ru-RU" sz="2800" i="1" dirty="0" smtClean="0">
                <a:effectLst/>
              </a:rPr>
              <a:t>SD) </a:t>
            </a:r>
            <a:r>
              <a:rPr lang="ru-RU" sz="2800" dirty="0" smtClean="0">
                <a:effectLst/>
              </a:rPr>
              <a:t>и низкой скорости работы.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Формат </a:t>
            </a:r>
            <a:r>
              <a:rPr lang="ru-RU" sz="2800" i="1" dirty="0" err="1" smtClean="0">
                <a:effectLst/>
              </a:rPr>
              <a:t>SmartMedia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призван стать основным форматом для карт широкого применения (от банковских карточек и проездных в метро до удостоверений личности).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2400" dirty="0" smtClean="0">
                <a:effectLst/>
              </a:rPr>
              <a:t>Это тонкие пластинки весом всего 2 грамма. Емкость – до  128 Мбайт, скорость передачи данных – до 600 Кбайт/с). Используются  в сфере цифровой фотографии и носимых МРЗ-устройств.</a:t>
            </a:r>
            <a:endParaRPr lang="ru-RU" sz="24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effectLst/>
              </a:rPr>
              <a:t>Твердотельные накопители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27176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err="1" smtClean="0">
                <a:effectLst/>
              </a:rPr>
              <a:t>Memory</a:t>
            </a:r>
            <a:r>
              <a:rPr lang="ru-RU" i="1" dirty="0" smtClean="0">
                <a:effectLst/>
              </a:rPr>
              <a:t> </a:t>
            </a:r>
            <a:r>
              <a:rPr lang="ru-RU" i="1" dirty="0" err="1" smtClean="0">
                <a:effectLst/>
              </a:rPr>
              <a:t>Stick</a:t>
            </a:r>
            <a:r>
              <a:rPr lang="ru-RU" i="1" dirty="0" smtClean="0">
                <a:effectLst/>
              </a:rPr>
              <a:t> </a:t>
            </a:r>
            <a:r>
              <a:rPr lang="ru-RU" dirty="0" smtClean="0">
                <a:effectLst/>
              </a:rPr>
              <a:t>— ≪эксклюзивный≫ формат фирмы </a:t>
            </a:r>
            <a:r>
              <a:rPr lang="ru-RU" i="1" dirty="0" err="1" smtClean="0">
                <a:effectLst/>
              </a:rPr>
              <a:t>Sony</a:t>
            </a:r>
            <a:r>
              <a:rPr lang="ru-RU" i="1" dirty="0" smtClean="0">
                <a:effectLst/>
              </a:rPr>
              <a:t>.</a:t>
            </a:r>
          </a:p>
          <a:p>
            <a:pPr lvl="1" eaLnBrk="1" hangingPunct="1">
              <a:defRPr/>
            </a:pPr>
            <a:r>
              <a:rPr lang="ru-RU" dirty="0" smtClean="0">
                <a:effectLst/>
              </a:rPr>
              <a:t>Широко применяется в аппаратуре этой торговой марки, но практически не используется другими компаниями</a:t>
            </a:r>
            <a:r>
              <a:rPr lang="ru-RU" dirty="0" smtClean="0">
                <a:effectLst/>
              </a:rPr>
              <a:t>.</a:t>
            </a:r>
            <a:r>
              <a:rPr lang="en-US" dirty="0" smtClean="0">
                <a:effectLst/>
              </a:rPr>
              <a:t> </a:t>
            </a:r>
          </a:p>
          <a:p>
            <a:pPr lvl="1">
              <a:defRPr/>
            </a:pPr>
            <a:r>
              <a:rPr lang="ru-RU" dirty="0"/>
              <a:t>Существует несколько разновидностей карт памяти </a:t>
            </a:r>
            <a:r>
              <a:rPr lang="ru-RU" dirty="0" err="1"/>
              <a:t>Memory</a:t>
            </a:r>
            <a:r>
              <a:rPr lang="ru-RU" dirty="0"/>
              <a:t> </a:t>
            </a:r>
            <a:r>
              <a:rPr lang="ru-RU" dirty="0" err="1" smtClean="0"/>
              <a:t>Stick</a:t>
            </a:r>
            <a:r>
              <a:rPr lang="en-US" dirty="0"/>
              <a:t>.</a:t>
            </a:r>
            <a:endParaRPr lang="ru-RU" dirty="0" smtClean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2113777" cy="211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effectLst/>
              </a:rPr>
              <a:t>Твердотельные накопители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27176"/>
            <a:ext cx="8229600" cy="50053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/>
              </a:rPr>
              <a:t>Формат </a:t>
            </a:r>
            <a:r>
              <a:rPr lang="ru-RU" i="1" dirty="0" err="1" smtClean="0">
                <a:effectLst/>
              </a:rPr>
              <a:t>CompactFlash</a:t>
            </a:r>
            <a:r>
              <a:rPr lang="ru-RU" i="1" dirty="0" smtClean="0">
                <a:effectLst/>
              </a:rPr>
              <a:t> (</a:t>
            </a:r>
            <a:r>
              <a:rPr lang="en-US" i="1" dirty="0" smtClean="0">
                <a:effectLst/>
              </a:rPr>
              <a:t>CF)</a:t>
            </a:r>
            <a:endParaRPr lang="ru-RU" dirty="0" smtClean="0">
              <a:effectLst/>
            </a:endParaRPr>
          </a:p>
          <a:p>
            <a:pPr lvl="1" eaLnBrk="1" hangingPunct="1">
              <a:defRPr/>
            </a:pPr>
            <a:r>
              <a:rPr lang="ru-RU" dirty="0" smtClean="0">
                <a:effectLst/>
              </a:rPr>
              <a:t>На сегодняшний день самый распространенный, универсальный.</a:t>
            </a:r>
          </a:p>
          <a:p>
            <a:pPr lvl="1" eaLnBrk="1" hangingPunct="1">
              <a:defRPr/>
            </a:pPr>
            <a:r>
              <a:rPr lang="ru-RU" dirty="0" smtClean="0">
                <a:effectLst/>
              </a:rPr>
              <a:t>Основная область применения </a:t>
            </a:r>
            <a:r>
              <a:rPr lang="ru-RU" i="1" dirty="0" smtClean="0">
                <a:effectLst/>
              </a:rPr>
              <a:t>CF </a:t>
            </a:r>
            <a:r>
              <a:rPr lang="ru-RU" dirty="0" smtClean="0">
                <a:effectLst/>
              </a:rPr>
              <a:t>— цифровая фотография. </a:t>
            </a:r>
          </a:p>
          <a:p>
            <a:pPr marL="411480" lvl="1" indent="0" eaLnBrk="1" hangingPunct="1">
              <a:buNone/>
              <a:defRPr/>
            </a:pPr>
            <a:endParaRPr lang="ru-RU" dirty="0" smtClean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8622"/>
            <a:ext cx="3309241" cy="273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effectLst/>
              </a:rPr>
              <a:t>Твердотельные накопители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i="1" dirty="0" smtClean="0">
                <a:effectLst/>
              </a:rPr>
              <a:t>USB </a:t>
            </a:r>
            <a:r>
              <a:rPr lang="ru-RU" sz="2800" i="1" dirty="0" err="1" smtClean="0">
                <a:effectLst/>
              </a:rPr>
              <a:t>Flash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Drive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— представляет собой тот же </a:t>
            </a:r>
            <a:r>
              <a:rPr lang="ru-RU" sz="2800" i="1" dirty="0" err="1" smtClean="0">
                <a:effectLst/>
              </a:rPr>
              <a:t>CompactFlash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dirty="0" smtClean="0">
                <a:effectLst/>
              </a:rPr>
              <a:t>но в другом ≪флаконе≫.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Существует последовательный интерфейс </a:t>
            </a:r>
            <a:r>
              <a:rPr lang="ru-RU" sz="2400" i="1" dirty="0" smtClean="0">
                <a:effectLst/>
              </a:rPr>
              <a:t>USB 1.1 с </a:t>
            </a:r>
            <a:r>
              <a:rPr lang="ru-RU" sz="2400" dirty="0" smtClean="0">
                <a:effectLst/>
              </a:rPr>
              <a:t>пропускной способностью 12 Мбит/с или его современный вариант </a:t>
            </a:r>
            <a:r>
              <a:rPr lang="ru-RU" sz="2400" i="1" dirty="0" smtClean="0">
                <a:effectLst/>
              </a:rPr>
              <a:t>USB 3.0 </a:t>
            </a:r>
            <a:r>
              <a:rPr lang="ru-RU" sz="2400" dirty="0" smtClean="0">
                <a:effectLst/>
              </a:rPr>
              <a:t>с пропускной способностью до 480 Мбит/с. </a:t>
            </a:r>
          </a:p>
          <a:p>
            <a:pPr lvl="1" eaLnBrk="1" hangingPunct="1">
              <a:defRPr/>
            </a:pPr>
            <a:r>
              <a:rPr lang="ru-RU" sz="2400" i="1" dirty="0" smtClean="0">
                <a:effectLst/>
              </a:rPr>
              <a:t>USB </a:t>
            </a:r>
            <a:r>
              <a:rPr lang="ru-RU" sz="2400" i="1" dirty="0" err="1" smtClean="0">
                <a:effectLst/>
              </a:rPr>
              <a:t>Flash</a:t>
            </a:r>
            <a:r>
              <a:rPr lang="ru-RU" sz="2400" i="1" dirty="0" smtClean="0">
                <a:effectLst/>
              </a:rPr>
              <a:t> </a:t>
            </a:r>
            <a:r>
              <a:rPr lang="ru-RU" sz="2400" i="1" dirty="0" err="1" smtClean="0">
                <a:effectLst/>
              </a:rPr>
              <a:t>Drive</a:t>
            </a:r>
            <a:r>
              <a:rPr lang="ru-RU" sz="2400" i="1" dirty="0" smtClean="0">
                <a:effectLst/>
              </a:rPr>
              <a:t> </a:t>
            </a:r>
            <a:r>
              <a:rPr lang="ru-RU" sz="2400" dirty="0" smtClean="0">
                <a:effectLst/>
              </a:rPr>
              <a:t>может служить не только ≪переносчиком≫ файлов, но и работать как обычный накопитель — с него можно запускать приложения, воспроизводить музыку и сжатое видео, редактировать и создавать файлы.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0713"/>
            <a:ext cx="588645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Список используемых источников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52400">
              <a:buFontTx/>
              <a:buAutoNum type="arabicPeriod"/>
              <a:defRPr/>
            </a:pPr>
            <a:r>
              <a:rPr lang="ru-RU" dirty="0" smtClean="0"/>
              <a:t>Информатика. Учебник для 7 класса. </a:t>
            </a:r>
            <a:r>
              <a:rPr lang="ru-RU" dirty="0" err="1" smtClean="0"/>
              <a:t>Ермеков</a:t>
            </a:r>
            <a:r>
              <a:rPr lang="ru-RU" dirty="0" smtClean="0"/>
              <a:t> Н. </a:t>
            </a:r>
            <a:r>
              <a:rPr lang="ru-RU" dirty="0" err="1" smtClean="0"/>
              <a:t>Стифутина</a:t>
            </a:r>
            <a:r>
              <a:rPr lang="ru-RU" dirty="0" smtClean="0"/>
              <a:t> Н. -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Атамура</a:t>
            </a:r>
            <a:r>
              <a:rPr lang="ru-RU" dirty="0" smtClean="0"/>
              <a:t>, 2003. </a:t>
            </a:r>
          </a:p>
          <a:p>
            <a:pPr indent="152400">
              <a:buFontTx/>
              <a:buAutoNum type="arabicPeriod"/>
              <a:defRPr/>
            </a:pPr>
            <a:r>
              <a:rPr lang="ru-RU" dirty="0" smtClean="0"/>
              <a:t>Пособие для учителя по преподаванию курса информатики в 7 классе. </a:t>
            </a:r>
            <a:r>
              <a:rPr lang="ru-RU" dirty="0" err="1" smtClean="0"/>
              <a:t>Ермеков</a:t>
            </a:r>
            <a:r>
              <a:rPr lang="ru-RU" dirty="0" smtClean="0"/>
              <a:t> Н., Кузина Е.М., </a:t>
            </a:r>
            <a:r>
              <a:rPr lang="ru-RU" dirty="0" err="1" smtClean="0"/>
              <a:t>Крепп</a:t>
            </a:r>
            <a:r>
              <a:rPr lang="ru-RU" dirty="0" smtClean="0"/>
              <a:t> Л.М., Пилипенко С.Б. </a:t>
            </a:r>
            <a:r>
              <a:rPr lang="ru-RU" dirty="0" err="1" smtClean="0"/>
              <a:t>Алматы</a:t>
            </a:r>
            <a:r>
              <a:rPr lang="ru-RU" dirty="0" smtClean="0"/>
              <a:t>, </a:t>
            </a:r>
            <a:r>
              <a:rPr lang="ru-RU" dirty="0" err="1" smtClean="0"/>
              <a:t>Атамура</a:t>
            </a:r>
            <a:r>
              <a:rPr lang="ru-RU" dirty="0" smtClean="0"/>
              <a:t>, 2003. </a:t>
            </a:r>
            <a:endParaRPr lang="ru-RU" smtClean="0"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Внешние ЗУ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Предназначены для долговременного хранения данных</a:t>
            </a:r>
          </a:p>
          <a:p>
            <a:pPr eaLnBrk="1" hangingPunct="1">
              <a:defRPr/>
            </a:pPr>
            <a:r>
              <a:rPr lang="ru-RU" smtClean="0"/>
              <a:t>Они энергонезависимы</a:t>
            </a:r>
          </a:p>
          <a:p>
            <a:pPr eaLnBrk="1" hangingPunct="1">
              <a:defRPr/>
            </a:pPr>
            <a:r>
              <a:rPr lang="ru-RU" smtClean="0"/>
              <a:t>Имеют намного больший объем, чем основная память ПК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4000" smtClean="0">
                <a:effectLst/>
              </a:rPr>
              <a:t>Классификация носителей</a:t>
            </a:r>
            <a:br>
              <a:rPr lang="ru-RU" altLang="ru-RU" sz="4000" smtClean="0">
                <a:effectLst/>
              </a:rPr>
            </a:br>
            <a:r>
              <a:rPr lang="ru-RU" altLang="ru-RU" sz="4000" smtClean="0">
                <a:effectLst/>
              </a:rPr>
              <a:t>данных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жесткие диски;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съемные дисковые магнитные носители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компактные твердотельные носители </a:t>
            </a:r>
            <a:r>
              <a:rPr lang="ru-RU" sz="2800" i="1" dirty="0" smtClean="0">
                <a:effectLst/>
              </a:rPr>
              <a:t>(</a:t>
            </a:r>
            <a:r>
              <a:rPr lang="ru-RU" sz="2800" i="1" dirty="0" err="1" smtClean="0">
                <a:effectLst/>
              </a:rPr>
              <a:t>CompactFlach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Memory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Stick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SmartMedia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SecureDigital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MultiMedia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Card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USBDrive</a:t>
            </a:r>
            <a:r>
              <a:rPr lang="ru-RU" sz="2800" i="1" dirty="0" smtClean="0">
                <a:effectLst/>
              </a:rPr>
              <a:t>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оптические носители </a:t>
            </a:r>
            <a:r>
              <a:rPr lang="ru-RU" sz="2800" i="1" dirty="0" smtClean="0">
                <a:effectLst/>
              </a:rPr>
              <a:t>(CD, DVD, </a:t>
            </a:r>
            <a:r>
              <a:rPr lang="ru-RU" sz="2800" i="1" dirty="0" err="1" smtClean="0">
                <a:effectLst/>
              </a:rPr>
              <a:t>Blu-Ray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Disk</a:t>
            </a:r>
            <a:r>
              <a:rPr lang="ru-RU" sz="2800" i="1" dirty="0" smtClean="0">
                <a:effectLst/>
              </a:rPr>
              <a:t>,);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магнитооптические носители;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effectLst/>
              </a:rPr>
              <a:t>ленточные накопители.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effectLst/>
              </a:rPr>
              <a:t>Жесткие диски</a:t>
            </a:r>
            <a:endParaRPr lang="ru-RU" altLang="ru-RU" smtClean="0">
              <a:effectLst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519625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Жесткие диски (</a:t>
            </a:r>
            <a:r>
              <a:rPr lang="ru-RU" sz="2800" i="1" dirty="0" err="1" smtClean="0">
                <a:effectLst/>
              </a:rPr>
              <a:t>Hard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Drive</a:t>
            </a:r>
            <a:r>
              <a:rPr lang="ru-RU" sz="2800" dirty="0" smtClean="0">
                <a:effectLst/>
              </a:rPr>
              <a:t>) являются основным видом компьютерных накопителей.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Среди потребительских качеств жесткого диска можно выделить главные: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емкость (объем),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используемый интерфейс,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скорость обмена данными,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надежность,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шумность, </a:t>
            </a:r>
          </a:p>
          <a:p>
            <a:pPr lvl="1" eaLnBrk="1" hangingPunct="1">
              <a:defRPr/>
            </a:pPr>
            <a:r>
              <a:rPr lang="ru-RU" sz="2400" dirty="0" smtClean="0">
                <a:effectLst/>
              </a:rPr>
              <a:t>тепловыделение.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4772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effectLst/>
              </a:rPr>
              <a:t>Жесткие диски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229600" cy="48625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Накопитель на жестких магнитных дисках содержит четыре основных элемента (блока): пакет дисковых пластин на вращающейся оси, головки чтения-записи, позиционер (</a:t>
            </a:r>
            <a:r>
              <a:rPr lang="ru-RU" sz="2800" dirty="0" err="1" smtClean="0">
                <a:effectLst/>
              </a:rPr>
              <a:t>актюатор</a:t>
            </a:r>
            <a:r>
              <a:rPr lang="ru-RU" sz="2800" dirty="0" smtClean="0">
                <a:effectLst/>
              </a:rPr>
              <a:t>), контроллер.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Дисковая пластина состоит из основы и магнитного покрытия, на которое записываются данные.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effectLst/>
              </a:rPr>
              <a:t>Основу изготавливают из алюминиевых сплавов, а в последнее время из керамики или стеклянных компонентов.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i="1" dirty="0" smtClean="0">
                <a:effectLst/>
              </a:rPr>
              <a:t>Устройство жесткого диска</a:t>
            </a:r>
            <a:endParaRPr lang="ru-RU" altLang="ru-RU" dirty="0" smtClean="0">
              <a:effectLst/>
            </a:endParaRPr>
          </a:p>
        </p:txBody>
      </p:sp>
      <p:pic>
        <p:nvPicPr>
          <p:cNvPr id="9222" name="Picture 6" descr="Картинки по запросу Устройство жесткого дис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840760" cy="45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3326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i="1" dirty="0" smtClean="0">
                <a:effectLst/>
              </a:rPr>
              <a:t>Схема хранения данных на жестком диске</a:t>
            </a:r>
            <a:endParaRPr lang="ru-RU" altLang="ru-RU" sz="4000" dirty="0" smtClean="0">
              <a:effectLst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95288" y="1557338"/>
            <a:ext cx="439261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/>
              <a:t>Данные хранятся на пластинах в виде концентрических дорожек, каждая из которых разделена на секторы по 512 байт, состоящие из горизонтально ориентированных доменов.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47675" y="4868863"/>
            <a:ext cx="85169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ru-RU" altLang="ru-RU" sz="2400"/>
              <a:t> Ориентация доменов в магнитном слое служит для распознавания двоичной информации (0 или 1). </a:t>
            </a:r>
          </a:p>
          <a:p>
            <a:pPr eaLnBrk="1" hangingPunct="1">
              <a:buFontTx/>
              <a:buChar char="•"/>
            </a:pPr>
            <a:r>
              <a:rPr lang="ru-RU" altLang="ru-RU" sz="2400"/>
              <a:t> Размер доменов определяет плотность записи данных.</a:t>
            </a:r>
          </a:p>
        </p:txBody>
      </p:sp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8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87513"/>
            <a:ext cx="33337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8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Жесткие диски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/>
              </a:rPr>
              <a:t>В настоящее время жесткие диски производят семь компаний: </a:t>
            </a:r>
            <a:r>
              <a:rPr lang="ru-RU" sz="2800" i="1" dirty="0" err="1" smtClean="0">
                <a:effectLst/>
              </a:rPr>
              <a:t>Fujitsu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Hitachi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Maxtor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Samsung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Seagate</a:t>
            </a:r>
            <a:r>
              <a:rPr lang="ru-RU" sz="2800" i="1" dirty="0" smtClean="0">
                <a:effectLst/>
              </a:rPr>
              <a:t>, </a:t>
            </a:r>
            <a:r>
              <a:rPr lang="ru-RU" sz="2800" i="1" dirty="0" err="1" smtClean="0">
                <a:effectLst/>
              </a:rPr>
              <a:t>Toshiba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dirty="0" smtClean="0">
                <a:effectLst/>
              </a:rPr>
              <a:t>и </a:t>
            </a:r>
            <a:r>
              <a:rPr lang="ru-RU" sz="2800" i="1" dirty="0" err="1" smtClean="0">
                <a:effectLst/>
              </a:rPr>
              <a:t>Western</a:t>
            </a:r>
            <a:r>
              <a:rPr lang="ru-RU" sz="2800" i="1" dirty="0" smtClean="0">
                <a:effectLst/>
              </a:rPr>
              <a:t> </a:t>
            </a:r>
            <a:r>
              <a:rPr lang="ru-RU" sz="2800" i="1" dirty="0" err="1" smtClean="0">
                <a:effectLst/>
              </a:rPr>
              <a:t>Digital</a:t>
            </a:r>
            <a:r>
              <a:rPr lang="ru-RU" sz="2800" i="1" dirty="0" smtClean="0">
                <a:effectLst/>
              </a:rPr>
              <a:t>.</a:t>
            </a:r>
          </a:p>
          <a:p>
            <a:pPr eaLnBrk="1" hangingPunct="1">
              <a:defRPr/>
            </a:pPr>
            <a:r>
              <a:rPr lang="ru-RU" sz="2800" dirty="0" smtClean="0">
                <a:effectLst/>
              </a:rPr>
              <a:t>Практически все современные жесткие диски (в просторечии традиционно именуемые ≪винчестерами≫) выпускаются по технологии, использующей  магниторезистивный эффект</a:t>
            </a: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Вишукана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225</TotalTime>
  <Words>1347</Words>
  <Application>Microsoft Office PowerPoint</Application>
  <PresentationFormat>Екран (4:3)</PresentationFormat>
  <Paragraphs>152</Paragraphs>
  <Slides>29</Slides>
  <Notes>27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2" baseType="lpstr">
      <vt:lpstr>Arial</vt:lpstr>
      <vt:lpstr>Wingdings</vt:lpstr>
      <vt:lpstr>Аптека</vt:lpstr>
      <vt:lpstr>Внешние устройства ЭВМ </vt:lpstr>
      <vt:lpstr>Состав внешних устройств ЭВМ </vt:lpstr>
      <vt:lpstr>Внешние ЗУ</vt:lpstr>
      <vt:lpstr>Классификация носителей данных</vt:lpstr>
      <vt:lpstr>Жесткие диски</vt:lpstr>
      <vt:lpstr>Жесткие диски</vt:lpstr>
      <vt:lpstr>Устройство жесткого диска</vt:lpstr>
      <vt:lpstr>Схема хранения данных на жестком диске</vt:lpstr>
      <vt:lpstr>Жесткие диски</vt:lpstr>
      <vt:lpstr>Магнитно-резистивные головки</vt:lpstr>
      <vt:lpstr>Магнитно-резистивные головки</vt:lpstr>
      <vt:lpstr>Характеристики жестких дисков</vt:lpstr>
      <vt:lpstr>Характеристики жестких дисков</vt:lpstr>
      <vt:lpstr>Характеристики жестких дисков</vt:lpstr>
      <vt:lpstr>Надежность хранения данных</vt:lpstr>
      <vt:lpstr>Надежность хранения данных</vt:lpstr>
      <vt:lpstr>Технология S.M.A.R.T.</vt:lpstr>
      <vt:lpstr>Технология Data Lifeguard </vt:lpstr>
      <vt:lpstr>Ленточные накопители</vt:lpstr>
      <vt:lpstr>Презентація PowerPoint</vt:lpstr>
      <vt:lpstr>Презентація PowerPoint</vt:lpstr>
      <vt:lpstr>Презентація PowerPoint</vt:lpstr>
      <vt:lpstr>Твердотельные накопители</vt:lpstr>
      <vt:lpstr>Твердотельные накопители</vt:lpstr>
      <vt:lpstr>Твердотельные накопители</vt:lpstr>
      <vt:lpstr>Твердотельные накопители</vt:lpstr>
      <vt:lpstr>Твердотельные накопители</vt:lpstr>
      <vt:lpstr>Презентація PowerPoint</vt:lpstr>
      <vt:lpstr>Список используемых источников</vt:lpstr>
    </vt:vector>
  </TitlesOfParts>
  <Company>ЗАО Агрофирма Сад-Гигант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Внешние устройства ЭВМ</dc:title>
  <dc:creator>Орел Анна Владимировна</dc:creator>
  <cp:lastModifiedBy>Inna Manchak</cp:lastModifiedBy>
  <cp:revision>54</cp:revision>
  <dcterms:created xsi:type="dcterms:W3CDTF">2007-05-05T03:18:19Z</dcterms:created>
  <dcterms:modified xsi:type="dcterms:W3CDTF">2018-10-16T09:28:37Z</dcterms:modified>
</cp:coreProperties>
</file>