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33"/>
  </p:notesMasterIdLst>
  <p:sldIdLst>
    <p:sldId id="256" r:id="rId2"/>
    <p:sldId id="258" r:id="rId3"/>
    <p:sldId id="284" r:id="rId4"/>
    <p:sldId id="282" r:id="rId5"/>
    <p:sldId id="266" r:id="rId6"/>
    <p:sldId id="259" r:id="rId7"/>
    <p:sldId id="260" r:id="rId8"/>
    <p:sldId id="261" r:id="rId9"/>
    <p:sldId id="262" r:id="rId10"/>
    <p:sldId id="263" r:id="rId11"/>
    <p:sldId id="267" r:id="rId12"/>
    <p:sldId id="287" r:id="rId13"/>
    <p:sldId id="268" r:id="rId14"/>
    <p:sldId id="288" r:id="rId15"/>
    <p:sldId id="286" r:id="rId16"/>
    <p:sldId id="264" r:id="rId17"/>
    <p:sldId id="265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3" r:id="rId32"/>
  </p:sldIdLst>
  <p:sldSz cx="9144000" cy="6858000" type="screen4x3"/>
  <p:notesSz cx="6858000" cy="9144000"/>
  <p:defaultTextStyle>
    <a:defPPr>
      <a:defRPr lang="ru-RU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3300"/>
    <a:srgbClr val="FFFF00"/>
    <a:srgbClr val="00CC00"/>
    <a:srgbClr val="4FE37D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728" autoAdjust="0"/>
  </p:normalViewPr>
  <p:slideViewPr>
    <p:cSldViewPr>
      <p:cViewPr>
        <p:scale>
          <a:sx n="77" d="100"/>
          <a:sy n="77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8F1AFB-E731-40C7-95A6-3897A8F153D1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BEF94D-7657-41FA-9BEC-AB8F7974DDD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874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smtClean="0"/>
              <a:t>Хайрулина Анастасия Владиславовна</a:t>
            </a:r>
          </a:p>
        </p:txBody>
      </p:sp>
      <p:sp>
        <p:nvSpPr>
          <p:cNvPr id="37893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2744A7B0-B208-4AB3-ABB5-CA4775A39D21}" type="slidenum">
              <a:rPr lang="ru-RU" altLang="ru-RU" sz="1200" smtClean="0"/>
              <a:pPr eaLnBrk="1" hangingPunct="1"/>
              <a:t>12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smtClean="0"/>
              <a:t>Хайрулина Анастасия Владиславовна</a:t>
            </a:r>
          </a:p>
        </p:txBody>
      </p:sp>
      <p:sp>
        <p:nvSpPr>
          <p:cNvPr id="38917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49F939BE-781E-4B94-8A5F-2DA4734D5246}" type="slidenum">
              <a:rPr lang="ru-RU" altLang="ru-RU" sz="1200" smtClean="0"/>
              <a:pPr eaLnBrk="1" hangingPunct="1"/>
              <a:t>14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smtClean="0"/>
              <a:t>Хайрулина Анастасия Владиславовна</a:t>
            </a:r>
          </a:p>
        </p:txBody>
      </p:sp>
      <p:sp>
        <p:nvSpPr>
          <p:cNvPr id="39941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83924C86-B719-429E-8C77-5A95AF16C914}" type="slidenum">
              <a:rPr lang="ru-RU" altLang="ru-RU" sz="1200" smtClean="0"/>
              <a:pPr eaLnBrk="1" hangingPunct="1"/>
              <a:t>15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89526E-AEE0-4B48-A8B4-5F3119EB03E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89526E-AEE0-4B48-A8B4-5F3119EB03E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89526E-AEE0-4B48-A8B4-5F3119EB03E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16799-319C-48DB-8DCF-63833A9127C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2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89526E-AEE0-4B48-A8B4-5F3119EB03E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89526E-AEE0-4B48-A8B4-5F3119EB03E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89526E-AEE0-4B48-A8B4-5F3119EB03E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89526E-AEE0-4B48-A8B4-5F3119EB03E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89526E-AEE0-4B48-A8B4-5F3119EB03E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89526E-AEE0-4B48-A8B4-5F3119EB03E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89526E-AEE0-4B48-A8B4-5F3119EB03E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C89526E-AEE0-4B48-A8B4-5F3119EB03E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C89526E-AEE0-4B48-A8B4-5F3119EB03E0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0.xml"/><Relationship Id="rId7" Type="http://schemas.openxmlformats.org/officeDocument/2006/relationships/image" Target="../media/image20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2.xml"/><Relationship Id="rId4" Type="http://schemas.openxmlformats.org/officeDocument/2006/relationships/slide" Target="slide21.xml"/><Relationship Id="rId9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7.gif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9992" y="2780928"/>
            <a:ext cx="4013200" cy="1822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	</a:t>
            </a:r>
            <a:r>
              <a:rPr lang="ru-RU" alt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" pitchFamily="18" charset="0"/>
              </a:rPr>
              <a:t>Виды компьютерных </a:t>
            </a:r>
            <a:r>
              <a:rPr lang="ru-RU" alt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" pitchFamily="18" charset="0"/>
              </a:rPr>
              <a:t>вирусов</a:t>
            </a:r>
            <a:endParaRPr lang="ru-RU" alt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" pitchFamily="18" charset="0"/>
              </a:rPr>
              <a:t>	Антивирусные </a:t>
            </a:r>
            <a:r>
              <a:rPr lang="ru-RU" alt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" pitchFamily="18" charset="0"/>
              </a:rPr>
              <a:t>программы</a:t>
            </a:r>
            <a:endParaRPr lang="ru-RU" alt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82976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Вирусы и антивирусные программы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ru-RU" smtClean="0"/>
              <a:t>	</a:t>
            </a:r>
            <a:r>
              <a:rPr lang="ru-RU" altLang="ru-RU" smtClean="0"/>
              <a:t>для своего распространения используют протоколы и возможности локальных и глобальных компьютерных сетей.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	</a:t>
            </a:r>
            <a:r>
              <a:rPr lang="en-US" altLang="ru-RU" smtClean="0"/>
              <a:t>	</a:t>
            </a:r>
            <a:r>
              <a:rPr lang="ru-RU" altLang="ru-RU" smtClean="0"/>
              <a:t>Основным принципом работы сетевых вирусов является возможность передать и </a:t>
            </a:r>
            <a:r>
              <a:rPr lang="en-US" altLang="ru-RU" smtClean="0"/>
              <a:t>  			</a:t>
            </a:r>
            <a:r>
              <a:rPr lang="ru-RU" altLang="ru-RU" smtClean="0"/>
              <a:t>запустить свой код на </a:t>
            </a:r>
            <a:r>
              <a:rPr lang="en-US" altLang="ru-RU" smtClean="0"/>
              <a:t>				</a:t>
            </a:r>
            <a:r>
              <a:rPr lang="ru-RU" altLang="ru-RU" smtClean="0"/>
              <a:t>удаленном компьютере.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105476" name="WordArt 4" descr="3"/>
          <p:cNvSpPr>
            <a:spLocks noChangeArrowheads="1" noChangeShapeType="1" noTextEdit="1"/>
          </p:cNvSpPr>
          <p:nvPr/>
        </p:nvSpPr>
        <p:spPr bwMode="auto">
          <a:xfrm>
            <a:off x="1619672" y="551687"/>
            <a:ext cx="6048151" cy="5034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Сетевые вирусы </a:t>
            </a:r>
          </a:p>
        </p:txBody>
      </p:sp>
      <p:pic>
        <p:nvPicPr>
          <p:cNvPr id="5122" name="Picture 2" descr="C:\Users\School101\Desktop\вирусы\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81525"/>
            <a:ext cx="2260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назад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96013"/>
            <a:ext cx="97631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1054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1" name="Picture 5" descr="vir_bi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5775325" y="322263"/>
            <a:ext cx="1244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323850" y="5734050"/>
            <a:ext cx="8137525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>
              <a:defRPr/>
            </a:pP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Распространенные виды вирусов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755650" y="2420938"/>
            <a:ext cx="7693025" cy="37242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Первые, в отличие от нерезидентных, при получении управления загружаются в память и могут действовать не только во время работы зараженного файла.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785813"/>
            <a:ext cx="786288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u="sng" dirty="0" smtClean="0">
                <a:solidFill>
                  <a:schemeClr val="tx2">
                    <a:satMod val="130000"/>
                  </a:schemeClr>
                </a:solidFill>
              </a:rPr>
              <a:t>Вирусы делятся также на резидентные и нерезидентные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smtClean="0"/>
              <a:t>		</a:t>
            </a:r>
            <a:r>
              <a:rPr lang="ru-RU" sz="24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Зомби (Zombie) - это программа-вирус, которая после проникновения в компьютер, подключенный к сети Интернет управляется извне и используется злоумышленниками для организации атак на другие компьютеры. Зараженные таким образом компьютеры-зомби могут объединяться в сети, через которые распространяются вирусы и другие вредоносные программы.</a:t>
            </a:r>
          </a:p>
        </p:txBody>
      </p:sp>
      <p:sp>
        <p:nvSpPr>
          <p:cNvPr id="11366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Дополнительные типы вирусов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 advAuto="0"/>
      <p:bldP spid="11366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2357438"/>
            <a:ext cx="7000875" cy="4143375"/>
          </a:xfrm>
        </p:spPr>
        <p:txBody>
          <a:bodyPr/>
          <a:lstStyle/>
          <a:p>
            <a:pPr marL="365125" indent="-282575" eaLnBrk="1" hangingPunct="1">
              <a:buFont typeface="Wingdings 2" pitchFamily="18" charset="2"/>
              <a:buNone/>
            </a:pPr>
            <a:r>
              <a:rPr lang="ru-RU" altLang="ru-RU" sz="1600" smtClean="0"/>
              <a:t>К данной категории относятся: </a:t>
            </a:r>
          </a:p>
          <a:p>
            <a:pPr marL="365125" indent="-282575" eaLnBrk="1" hangingPunct="1">
              <a:spcAft>
                <a:spcPct val="20000"/>
              </a:spcAft>
              <a:buFont typeface="Wingdings 2" pitchFamily="18" charset="2"/>
              <a:buChar char=""/>
            </a:pPr>
            <a:r>
              <a:rPr lang="ru-RU" altLang="ru-RU" sz="1600" smtClean="0"/>
              <a:t>утилиты автоматизации создания вирусов, червей и троянских программ (конструкторы); </a:t>
            </a:r>
          </a:p>
          <a:p>
            <a:pPr marL="365125" indent="-282575" eaLnBrk="1" hangingPunct="1">
              <a:spcAft>
                <a:spcPct val="20000"/>
              </a:spcAft>
              <a:buFont typeface="Wingdings 2" pitchFamily="18" charset="2"/>
              <a:buChar char=""/>
            </a:pPr>
            <a:r>
              <a:rPr lang="ru-RU" altLang="ru-RU" sz="1600" smtClean="0"/>
              <a:t>программные библиотеки, разработанные для создания вредоносного ПО; </a:t>
            </a:r>
          </a:p>
          <a:p>
            <a:pPr marL="365125" indent="-282575" eaLnBrk="1" hangingPunct="1">
              <a:spcAft>
                <a:spcPct val="20000"/>
              </a:spcAft>
              <a:buFont typeface="Wingdings 2" pitchFamily="18" charset="2"/>
              <a:buChar char=""/>
            </a:pPr>
            <a:r>
              <a:rPr lang="ru-RU" altLang="ru-RU" sz="1600" smtClean="0"/>
              <a:t>хакерские утилиты скрытия кода зараженных файлов от антивирусной проверки (шифровальщики файлов); </a:t>
            </a:r>
          </a:p>
          <a:p>
            <a:pPr marL="365125" indent="-282575" eaLnBrk="1" hangingPunct="1">
              <a:spcAft>
                <a:spcPct val="20000"/>
              </a:spcAft>
              <a:buFont typeface="Wingdings 2" pitchFamily="18" charset="2"/>
              <a:buChar char=""/>
            </a:pPr>
            <a:r>
              <a:rPr lang="ru-RU" altLang="ru-RU" sz="1600" smtClean="0"/>
              <a:t>«злые шутки», затрудняющие работу с компьютером; </a:t>
            </a:r>
          </a:p>
          <a:p>
            <a:pPr marL="365125" indent="-282575" eaLnBrk="1" hangingPunct="1">
              <a:spcAft>
                <a:spcPct val="20000"/>
              </a:spcAft>
              <a:buFont typeface="Wingdings 2" pitchFamily="18" charset="2"/>
              <a:buChar char=""/>
            </a:pPr>
            <a:r>
              <a:rPr lang="ru-RU" altLang="ru-RU" sz="1600" smtClean="0"/>
              <a:t>программы, сообщающие пользователю заведомо ложную </a:t>
            </a:r>
          </a:p>
          <a:p>
            <a:pPr marL="365125" indent="-282575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/>
              <a:t>	информацию о своих действиях в системе;</a:t>
            </a:r>
          </a:p>
          <a:p>
            <a:pPr marL="365125" indent="-282575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/>
              <a:t> </a:t>
            </a:r>
          </a:p>
          <a:p>
            <a:pPr marL="365125" indent="-282575" eaLnBrk="1" hangingPunct="1">
              <a:spcBef>
                <a:spcPct val="0"/>
              </a:spcBef>
              <a:buFont typeface="Wingdings 2" pitchFamily="18" charset="2"/>
              <a:buChar char=""/>
            </a:pPr>
            <a:r>
              <a:rPr lang="ru-RU" altLang="ru-RU" sz="1600" smtClean="0"/>
              <a:t>прочие программы, тем или иным способом намеренно </a:t>
            </a:r>
          </a:p>
          <a:p>
            <a:pPr marL="365125" indent="-282575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600" smtClean="0"/>
              <a:t>	наносящие прямой или косвенный ущерб данному или </a:t>
            </a:r>
          </a:p>
          <a:p>
            <a:pPr marL="365125" indent="-282575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600" smtClean="0"/>
              <a:t>	удалённым компьютерам.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endParaRPr lang="ru-RU" altLang="ru-RU" sz="16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214438"/>
            <a:ext cx="822007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u="sng" dirty="0" smtClean="0">
                <a:solidFill>
                  <a:schemeClr val="tx2">
                    <a:satMod val="130000"/>
                  </a:schemeClr>
                </a:solidFill>
              </a:rPr>
              <a:t>Хакерские утилиты и прочие вредоносные программы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2" name="Picture 2" descr="C:\Users\School101\Desktop\вирусы\computer_vi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3357563"/>
            <a:ext cx="21653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School101\Desktop\вирусы\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500188"/>
            <a:ext cx="15001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8"/>
          <p:cNvSpPr>
            <a:spLocks noGrp="1"/>
          </p:cNvSpPr>
          <p:nvPr>
            <p:ph idx="1"/>
          </p:nvPr>
        </p:nvSpPr>
        <p:spPr>
          <a:xfrm>
            <a:off x="928688" y="1520825"/>
            <a:ext cx="7693025" cy="4352925"/>
          </a:xfrm>
        </p:spPr>
        <p:txBody>
          <a:bodyPr>
            <a:normAutofit lnSpcReduction="10000"/>
          </a:bodyPr>
          <a:lstStyle/>
          <a:p>
            <a:r>
              <a:rPr lang="ru-RU" altLang="ru-RU" sz="1300" b="1" i="1" u="sng" dirty="0" err="1" smtClean="0"/>
              <a:t>Флеш</a:t>
            </a:r>
            <a:r>
              <a:rPr lang="ru-RU" altLang="ru-RU" sz="1300" b="1" i="1" u="sng" dirty="0" smtClean="0"/>
              <a:t>-накопители (</a:t>
            </a:r>
            <a:r>
              <a:rPr lang="ru-RU" altLang="ru-RU" sz="1300" b="1" i="1" u="sng" dirty="0" err="1" smtClean="0"/>
              <a:t>флешки</a:t>
            </a:r>
            <a:r>
              <a:rPr lang="ru-RU" altLang="ru-RU" sz="1300" b="1" i="1" u="sng" dirty="0" smtClean="0"/>
              <a:t>) </a:t>
            </a:r>
            <a:endParaRPr lang="ru-RU" altLang="ru-RU" sz="1300" dirty="0" smtClean="0"/>
          </a:p>
          <a:p>
            <a:r>
              <a:rPr lang="ru-RU" altLang="ru-RU" sz="1300" dirty="0" smtClean="0"/>
              <a:t>В настоящее время USB-</a:t>
            </a:r>
            <a:r>
              <a:rPr lang="ru-RU" altLang="ru-RU" sz="1300" dirty="0" err="1" smtClean="0"/>
              <a:t>флешки</a:t>
            </a:r>
            <a:r>
              <a:rPr lang="ru-RU" altLang="ru-RU" sz="1300" dirty="0" smtClean="0"/>
              <a:t> заменяют дискеты и повторяют их судьбу — большое количество вирусов распространяется через съёмные накопители, включая цифровые фотоаппараты, цифровые видеокамеры, цифровые плееры (MP3-плееры), сотовые телефоны. Использование этого канала преимущественно обусловлено возможностью создания на накопителе специального файла </a:t>
            </a:r>
            <a:r>
              <a:rPr lang="ru-RU" altLang="ru-RU" sz="1300" b="1" i="1" u="sng" dirty="0" smtClean="0"/>
              <a:t>autorun.inf, </a:t>
            </a:r>
            <a:r>
              <a:rPr lang="ru-RU" altLang="ru-RU" sz="1300" dirty="0" smtClean="0"/>
              <a:t>в котором можно указать программу, запускаемую Проводником </a:t>
            </a:r>
            <a:r>
              <a:rPr lang="ru-RU" altLang="ru-RU" sz="1300" dirty="0" err="1" smtClean="0"/>
              <a:t>Windows</a:t>
            </a:r>
            <a:r>
              <a:rPr lang="ru-RU" altLang="ru-RU" sz="1300" dirty="0" smtClean="0"/>
              <a:t> при открытии такого накопителя. </a:t>
            </a:r>
            <a:r>
              <a:rPr lang="ru-RU" altLang="ru-RU" sz="1300" dirty="0" err="1" smtClean="0"/>
              <a:t>Флешки</a:t>
            </a:r>
            <a:r>
              <a:rPr lang="ru-RU" altLang="ru-RU" sz="1300" dirty="0" smtClean="0"/>
              <a:t> — основной источник заражения для компьютеров.</a:t>
            </a:r>
          </a:p>
          <a:p>
            <a:r>
              <a:rPr lang="ru-RU" altLang="ru-RU" sz="1300" b="1" i="1" u="sng" dirty="0" smtClean="0"/>
              <a:t>Электронная почта </a:t>
            </a:r>
            <a:endParaRPr lang="ru-RU" altLang="ru-RU" sz="1300" dirty="0" smtClean="0"/>
          </a:p>
          <a:p>
            <a:r>
              <a:rPr lang="ru-RU" altLang="ru-RU" sz="1300" dirty="0" smtClean="0"/>
              <a:t>Сейчас один из основных каналов распространения вирусов. Обычно вирусы в письмах электронной почты маскируются под безобидные вложения: картинки, документы, музыку, ссылки на сайты. </a:t>
            </a:r>
          </a:p>
          <a:p>
            <a:r>
              <a:rPr lang="ru-RU" altLang="ru-RU" sz="1300" b="1" i="1" u="sng" dirty="0" smtClean="0"/>
              <a:t>Системы обмена мгновенными сообщениями </a:t>
            </a:r>
            <a:endParaRPr lang="ru-RU" altLang="ru-RU" sz="1300" dirty="0" smtClean="0"/>
          </a:p>
          <a:p>
            <a:r>
              <a:rPr lang="ru-RU" altLang="ru-RU" sz="1300" dirty="0" smtClean="0"/>
              <a:t>Так же распространена рассылка ссылок на якобы фото, музыку либо программы, в действительности являющиеся вирусами, по ICQ и через другие программы мгновенного обмена сообщениями.</a:t>
            </a:r>
          </a:p>
          <a:p>
            <a:r>
              <a:rPr lang="ru-RU" altLang="ru-RU" sz="1300" b="1" i="1" u="sng" dirty="0" smtClean="0"/>
              <a:t>Веб-страницы </a:t>
            </a:r>
            <a:endParaRPr lang="ru-RU" altLang="ru-RU" sz="1300" dirty="0" smtClean="0"/>
          </a:p>
          <a:p>
            <a:r>
              <a:rPr lang="ru-RU" altLang="ru-RU" sz="1300" dirty="0" smtClean="0"/>
              <a:t>Возможно также заражение через страницы Интернет ввиду наличия на страницах всемирной паутины различного «активного» содержимого: скриптов, </a:t>
            </a:r>
            <a:r>
              <a:rPr lang="ru-RU" altLang="ru-RU" sz="1300" dirty="0" err="1" smtClean="0"/>
              <a:t>ActiveX</a:t>
            </a:r>
            <a:r>
              <a:rPr lang="ru-RU" altLang="ru-RU" sz="1300" dirty="0" smtClean="0"/>
              <a:t>-компоненты, </a:t>
            </a:r>
            <a:r>
              <a:rPr lang="ru-RU" altLang="ru-RU" sz="1300" dirty="0" err="1" smtClean="0"/>
              <a:t>Java</a:t>
            </a:r>
            <a:r>
              <a:rPr lang="ru-RU" altLang="ru-RU" sz="1300" dirty="0" smtClean="0"/>
              <a:t>-апплетов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u="sng" dirty="0" smtClean="0">
                <a:solidFill>
                  <a:schemeClr val="tx2">
                    <a:satMod val="130000"/>
                  </a:schemeClr>
                </a:solidFill>
              </a:rPr>
              <a:t>Каналы распространения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268" name="Picture 4" descr="C:\Users\School101\Desktop\вирусы\5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928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F:\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0913"/>
            <a:ext cx="77628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F:\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F:\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11953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2492375"/>
            <a:ext cx="7693025" cy="37242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mtClean="0"/>
              <a:t>		</a:t>
            </a:r>
            <a:r>
              <a:rPr lang="en-US" smtClean="0"/>
              <a:t>		</a:t>
            </a: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 обнаружения, удаления </a:t>
            </a: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 защиты от компьютерных </a:t>
            </a: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вирусов разработаны </a:t>
            </a: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специальные программы, которые позволяют обнаруживать и уничтожать вирусы. Такие программы называются антивирусными.</a:t>
            </a:r>
          </a:p>
        </p:txBody>
      </p:sp>
      <p:sp>
        <p:nvSpPr>
          <p:cNvPr id="1064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Антивирусные программы</a:t>
            </a:r>
          </a:p>
        </p:txBody>
      </p:sp>
      <p:pic>
        <p:nvPicPr>
          <p:cNvPr id="5" name="Рисунок 4" descr="2924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18018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назад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96013"/>
            <a:ext cx="97631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1064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	</a:t>
            </a:r>
            <a:r>
              <a:rPr lang="en-US" smtClean="0"/>
              <a:t>	</a:t>
            </a:r>
            <a:r>
              <a:rPr lang="ru-RU" smtClean="0"/>
              <a:t>Для быстрой и эффективной работы антивирусная программа должна отвечать некоторым параметрам: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Стабильность и надежность работы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Размеры вирусной базы программы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Многоплатформенность</a:t>
            </a:r>
          </a:p>
        </p:txBody>
      </p:sp>
      <p:sp>
        <p:nvSpPr>
          <p:cNvPr id="1085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Их параметры…</a:t>
            </a:r>
          </a:p>
        </p:txBody>
      </p:sp>
      <p:pic>
        <p:nvPicPr>
          <p:cNvPr id="7" name="Рисунок 6" descr="6c9d7cd648b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55269" r="82217" b="7845"/>
          <a:stretch>
            <a:fillRect/>
          </a:stretch>
        </p:blipFill>
        <p:spPr bwMode="auto">
          <a:xfrm>
            <a:off x="7764463" y="0"/>
            <a:ext cx="1379537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назад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96013"/>
            <a:ext cx="97631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  <p:bldP spid="108547" grpId="1" build="p"/>
      <p:bldP spid="1085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pPr eaLnBrk="1" hangingPunct="1"/>
            <a:r>
              <a:rPr lang="ru-RU" altLang="ru-RU" i="1" dirty="0" smtClean="0">
                <a:hlinkClick r:id="rId2" action="ppaction://hlinksldjump"/>
              </a:rPr>
              <a:t>Антивирусные </a:t>
            </a:r>
            <a:r>
              <a:rPr lang="ru-RU" altLang="ru-RU" i="1" dirty="0" err="1" smtClean="0">
                <a:hlinkClick r:id="rId2" action="ppaction://hlinksldjump"/>
              </a:rPr>
              <a:t>блокировщики</a:t>
            </a:r>
            <a:endParaRPr lang="ru-RU" altLang="ru-RU" i="1" dirty="0" smtClean="0"/>
          </a:p>
          <a:p>
            <a:pPr eaLnBrk="1" hangingPunct="1"/>
            <a:r>
              <a:rPr lang="ru-RU" altLang="ru-RU" i="1" dirty="0" smtClean="0">
                <a:hlinkClick r:id="rId3" action="ppaction://hlinksldjump"/>
              </a:rPr>
              <a:t>Ревизоры</a:t>
            </a:r>
            <a:endParaRPr lang="ru-RU" altLang="ru-RU" dirty="0" smtClean="0"/>
          </a:p>
          <a:p>
            <a:pPr eaLnBrk="1" hangingPunct="1"/>
            <a:r>
              <a:rPr lang="ru-RU" altLang="ru-RU" i="1" dirty="0" smtClean="0">
                <a:hlinkClick r:id="rId4" action="ppaction://hlinksldjump"/>
              </a:rPr>
              <a:t>Полифаги</a:t>
            </a:r>
            <a:endParaRPr lang="ru-RU" altLang="ru-RU" i="1" dirty="0" smtClean="0"/>
          </a:p>
          <a:p>
            <a:pPr eaLnBrk="1" hangingPunct="1"/>
            <a:r>
              <a:rPr lang="ru-RU" altLang="ru-RU" i="1" dirty="0" smtClean="0">
                <a:hlinkClick r:id="rId5" action="ppaction://hlinksldjump"/>
              </a:rPr>
              <a:t>Полифаги-мониторы</a:t>
            </a:r>
            <a:endParaRPr lang="ru-RU" altLang="ru-RU" i="1" dirty="0" smtClean="0"/>
          </a:p>
        </p:txBody>
      </p:sp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188913"/>
            <a:ext cx="9937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 descr="http://www.verba.ru/price/verba_techinfo/348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3024188"/>
            <a:ext cx="3833812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назад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96013"/>
            <a:ext cx="97631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425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	</a:t>
            </a:r>
            <a:r>
              <a:rPr lang="ru-RU" alt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резидентные программы, которые перехватывают «вирусоопасные» ситуации и сообщают об этом пользователю. Например, «вирусоопасной» является запись в загрузочные сектора дисков,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которую можно запретить с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помощью программы BIOS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 Setup</a:t>
            </a:r>
          </a:p>
          <a:p>
            <a:pPr eaLnBrk="1" hangingPunct="1"/>
            <a:endParaRPr lang="ru-RU" altLang="ru-RU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7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i="1" smtClean="0"/>
              <a:t>Антивирусные блокировщики</a:t>
            </a:r>
          </a:p>
        </p:txBody>
      </p:sp>
      <p:pic>
        <p:nvPicPr>
          <p:cNvPr id="41988" name="Picture 4" descr="http://www.hc.kz/pictures/goods/SOFT/%C0%ED%F2%E8%E2%E8%F0%F3%F1/NAV2007/NAV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45013"/>
            <a:ext cx="2312987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назад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381750"/>
            <a:ext cx="97631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349500"/>
            <a:ext cx="7693025" cy="37242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smtClean="0"/>
              <a:t>Вирус</a:t>
            </a:r>
            <a:endParaRPr lang="en-US" altLang="ru-RU" sz="2400" smtClean="0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1800" smtClean="0">
                <a:hlinkClick r:id="rId2" action="ppaction://hlinksldjump"/>
              </a:rPr>
              <a:t>Что такое вирус?</a:t>
            </a:r>
            <a:endParaRPr lang="ru-RU" altLang="ru-RU" sz="1800" smtClean="0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1800" smtClean="0">
                <a:hlinkClick r:id="rId3" action="ppaction://hlinksldjump"/>
              </a:rPr>
              <a:t>Классификация вирусов</a:t>
            </a:r>
            <a:endParaRPr lang="ru-RU" altLang="ru-RU" sz="1800" smtClean="0"/>
          </a:p>
          <a:p>
            <a:pPr marL="2171700" lvl="4" indent="-3429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160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smtClean="0"/>
              <a:t>Антивирусные программы</a:t>
            </a:r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1800" smtClean="0">
                <a:hlinkClick r:id="rId4" action="ppaction://hlinksldjump"/>
              </a:rPr>
              <a:t>Что такое антивирусная программа?</a:t>
            </a:r>
            <a:endParaRPr lang="ru-RU" altLang="ru-RU" sz="1800" smtClean="0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1800" smtClean="0">
                <a:hlinkClick r:id="rId5" action="ppaction://hlinksldjump"/>
              </a:rPr>
              <a:t>Некоторые её параметры</a:t>
            </a:r>
            <a:endParaRPr lang="ru-RU" altLang="ru-RU" sz="1800" smtClean="0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1800" smtClean="0">
                <a:hlinkClick r:id="rId6" action="ppaction://hlinksldjump"/>
              </a:rPr>
              <a:t>Виды антивирусных программ</a:t>
            </a:r>
            <a:endParaRPr lang="ru-RU" altLang="ru-RU" sz="180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400" smtClean="0"/>
              <a:t>Вопросы по изученному материалу</a:t>
            </a:r>
            <a:endParaRPr lang="en-US" altLang="ru-RU" sz="2400" smtClean="0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1800" smtClean="0">
                <a:hlinkClick r:id="rId7" action="ppaction://hlinksldjump"/>
              </a:rPr>
              <a:t>Блок контроля</a:t>
            </a:r>
            <a:endParaRPr lang="en-US" altLang="ru-RU" sz="1800" smtClean="0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1800" smtClean="0">
                <a:hlinkClick r:id="" action="ppaction://noaction"/>
              </a:rPr>
              <a:t>Блок самоконтроля</a:t>
            </a:r>
            <a:endParaRPr lang="ru-RU" altLang="ru-RU" sz="1800" smtClean="0"/>
          </a:p>
        </p:txBody>
      </p:sp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arlow Solid Italic" pitchFamily="82" charset="0"/>
              </a:rPr>
              <a:t>Оглавление: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6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7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  <p:bldP spid="993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48147"/>
            <a:ext cx="7693025" cy="5243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dirty="0" smtClean="0"/>
              <a:t>	</a:t>
            </a:r>
            <a:r>
              <a:rPr lang="en-US" altLang="ru-RU" sz="2500" dirty="0" smtClean="0"/>
              <a:t>	</a:t>
            </a:r>
            <a:r>
              <a:rPr lang="ru-RU" altLang="ru-RU" sz="2500" i="1" dirty="0" smtClean="0"/>
              <a:t>Принцип работы ревизоров основан на подсчете контрольных сумм для хранящихся на диске файлов. Эти суммы, а также некоторая другая информация (длины файлов, даты их последней модификации и др.) сохраняются в базе данных антивируса. </a:t>
            </a:r>
            <a:r>
              <a:rPr lang="en-US" altLang="ru-RU" sz="2500" i="1" dirty="0" smtClean="0"/>
              <a:t>	</a:t>
            </a:r>
            <a:r>
              <a:rPr lang="ru-RU" altLang="ru-RU" sz="2500" i="1" dirty="0" smtClean="0"/>
              <a:t>При последующем запуске ревизоры сверяют данные, содержащиеся в базе данных, с реально подсчитанными значениями. Если информация о файле, записанная в базе данных, не совпадает с реальными значениями, то ревизоры сигнализируют о том, что файл был изменен или заражен вирусом.</a:t>
            </a:r>
          </a:p>
          <a:p>
            <a:pPr eaLnBrk="1" hangingPunct="1"/>
            <a:endParaRPr lang="ru-RU" altLang="ru-RU" i="1" dirty="0" smtClean="0"/>
          </a:p>
        </p:txBody>
      </p:sp>
      <p:sp>
        <p:nvSpPr>
          <p:cNvPr id="1167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Ревизоры</a:t>
            </a:r>
          </a:p>
        </p:txBody>
      </p:sp>
      <p:pic>
        <p:nvPicPr>
          <p:cNvPr id="4" name="Picture 2" descr="http://mega.picsel.ru/uploads/posts/1169816061_242316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"/>
            <a:ext cx="17510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назад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6524625"/>
            <a:ext cx="976312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  <p:bldP spid="1167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751681" y="1556792"/>
            <a:ext cx="769302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dirty="0" smtClean="0"/>
              <a:t>	</a:t>
            </a:r>
            <a:r>
              <a:rPr lang="ru-RU" altLang="ru-RU" i="1" dirty="0" smtClean="0"/>
              <a:t>	Принцип работы полифагов основан на проверке файлов, секторов и системной памяти и поиске в них известных и новых (неизвестных полифагу) вирусов.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i="1" dirty="0" smtClean="0"/>
              <a:t>		Для поиска известных вирусов используются маски вирусов (некоторая постоянная последовательность программного кода, специфичная для каждого конкретного вируса).</a:t>
            </a:r>
          </a:p>
        </p:txBody>
      </p:sp>
      <p:sp>
        <p:nvSpPr>
          <p:cNvPr id="1177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Полифаги</a:t>
            </a:r>
          </a:p>
        </p:txBody>
      </p:sp>
      <p:pic>
        <p:nvPicPr>
          <p:cNvPr id="7" name="Picture 2" descr="http://n.foto.radikal.ru/0701/9f785f8d9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0"/>
            <a:ext cx="1706562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назад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96013"/>
            <a:ext cx="97631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постоянно находятся в оперативной памяти компьютера и проверяют все файлы в реальном режиме времени.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Полифаги-сканеры производят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проверку системы по команде пользователя.</a:t>
            </a:r>
          </a:p>
          <a:p>
            <a:pPr eaLnBrk="1" hangingPunct="1">
              <a:defRPr/>
            </a:pPr>
            <a:endParaRPr lang="ru-RU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87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Полифаги-мониторы</a:t>
            </a:r>
          </a:p>
        </p:txBody>
      </p:sp>
      <p:pic>
        <p:nvPicPr>
          <p:cNvPr id="39938" name="Picture 2" descr="http://www.deltatrade.ru/images/products/89866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137025"/>
            <a:ext cx="250348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http://www.kommersant.ru/ISSUES.PHOTO/TEMA/2006/180/tema_80_004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0"/>
            <a:ext cx="14922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назад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524625"/>
            <a:ext cx="97631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allAtOnce"/>
      <p:bldP spid="1187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smtClean="0"/>
              <a:t>		При выборе антивирусной программы необходимо учитывать не только процент обнаружения вирусов, но и способность обнаруживать новые вирусы, количество вирусов в антивирусной базе, частоту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smtClean="0"/>
              <a:t>	ее обновления,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smtClean="0"/>
              <a:t>	наличие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smtClean="0"/>
              <a:t>	дополнительных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 smtClean="0"/>
              <a:t>	функций. </a:t>
            </a:r>
          </a:p>
          <a:p>
            <a:pPr eaLnBrk="1" hangingPunct="1"/>
            <a:endParaRPr lang="ru-RU" altLang="ru-RU" sz="2400" i="1" smtClean="0"/>
          </a:p>
        </p:txBody>
      </p:sp>
      <p:sp>
        <p:nvSpPr>
          <p:cNvPr id="119813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Краткий обзор антивирусных программ</a:t>
            </a:r>
          </a:p>
        </p:txBody>
      </p:sp>
      <p:pic>
        <p:nvPicPr>
          <p:cNvPr id="5" name="Рисунок 4" descr="6c9d7cd648b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51"/>
          <a:stretch>
            <a:fillRect/>
          </a:stretch>
        </p:blipFill>
        <p:spPr bwMode="auto">
          <a:xfrm>
            <a:off x="3884613" y="4365625"/>
            <a:ext cx="52593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/>
      <p:bldP spid="1198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/>
              <a:t>	</a:t>
            </a:r>
            <a:r>
              <a:rPr lang="en-US" altLang="ru-RU" dirty="0" smtClean="0"/>
              <a:t>	</a:t>
            </a:r>
            <a:r>
              <a:rPr lang="ru-RU" altLang="ru-RU" i="1" dirty="0" smtClean="0"/>
              <a:t>В настоящее время серьезный антивирус должен уметь распознавать не менее 25000 вирусов. Однако только 200-300 вирусов из них можно встретить, а опасность представляют лишь несколько десятков из них.</a:t>
            </a:r>
            <a:r>
              <a:rPr lang="ru-RU" altLang="ru-RU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b="1" dirty="0" smtClean="0"/>
          </a:p>
        </p:txBody>
      </p:sp>
      <p:sp>
        <p:nvSpPr>
          <p:cNvPr id="122882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18487" cy="150018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Наиболее известные из антивирусных программ</a:t>
            </a:r>
          </a:p>
        </p:txBody>
      </p:sp>
      <p:pic>
        <p:nvPicPr>
          <p:cNvPr id="6" name="Рисунок 5" descr="6c9d7cd648b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06"/>
          <a:stretch>
            <a:fillRect/>
          </a:stretch>
        </p:blipFill>
        <p:spPr bwMode="auto">
          <a:xfrm>
            <a:off x="3957638" y="5191125"/>
            <a:ext cx="518636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7693025" cy="4508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dirty="0" smtClean="0"/>
              <a:t>	</a:t>
            </a:r>
            <a:r>
              <a:rPr lang="en-US" altLang="ru-RU" i="1" dirty="0" smtClean="0"/>
              <a:t>	</a:t>
            </a:r>
            <a:r>
              <a:rPr lang="ru-RU" altLang="ru-RU" i="1" dirty="0" smtClean="0"/>
              <a:t>Один из известных и популярных антивирусов. Процент распознавания вирусов очень высокий (близок к 100%). В программе используется механизм, который позволяет распознавать новые неизвестные вирусы. В интерфейсе программы </a:t>
            </a:r>
            <a:r>
              <a:rPr lang="ru-RU" altLang="ru-RU" i="1" dirty="0" err="1" smtClean="0"/>
              <a:t>Norton</a:t>
            </a:r>
            <a:r>
              <a:rPr lang="ru-RU" altLang="ru-RU" i="1" dirty="0" smtClean="0"/>
              <a:t> </a:t>
            </a:r>
            <a:r>
              <a:rPr lang="ru-RU" altLang="ru-RU" i="1" dirty="0" err="1" smtClean="0"/>
              <a:t>AntiVirus</a:t>
            </a:r>
            <a:r>
              <a:rPr lang="ru-RU" altLang="ru-RU" i="1" dirty="0" smtClean="0"/>
              <a:t> имеется функция </a:t>
            </a:r>
            <a:r>
              <a:rPr lang="ru-RU" altLang="ru-RU" i="1" dirty="0" err="1" smtClean="0"/>
              <a:t>LiveUpdate</a:t>
            </a:r>
            <a:r>
              <a:rPr lang="ru-RU" altLang="ru-RU" i="1" dirty="0" smtClean="0"/>
              <a:t>, позволяющая щелчком на одной-единственной кнопке обновлять через </a:t>
            </a:r>
            <a:r>
              <a:rPr lang="ru-RU" altLang="ru-RU" i="1" dirty="0" err="1" smtClean="0"/>
              <a:t>Web</a:t>
            </a:r>
            <a:r>
              <a:rPr lang="ru-RU" altLang="ru-RU" i="1" dirty="0" smtClean="0"/>
              <a:t> как программу, так и набор сигнатур вирусов.</a:t>
            </a:r>
          </a:p>
        </p:txBody>
      </p:sp>
      <p:sp>
        <p:nvSpPr>
          <p:cNvPr id="12390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Norton AntiVirus</a:t>
            </a:r>
            <a:endParaRPr lang="ru-RU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  <p:bldP spid="1239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unatik.ucoz.ru/_fr/0/973243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Популярный </a:t>
            </a:r>
            <a:endParaRPr lang="en-US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отечественный антивирус.</a:t>
            </a:r>
            <a:endParaRPr lang="en-US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Хорошо распознает вирусы,</a:t>
            </a:r>
            <a:endParaRPr lang="en-US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но в его базе их</a:t>
            </a: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меньше чем</a:t>
            </a:r>
            <a:endParaRPr lang="en-US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у других</a:t>
            </a: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антивирусных </a:t>
            </a:r>
            <a:endParaRPr lang="en-US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</a:t>
            </a:r>
          </a:p>
        </p:txBody>
      </p:sp>
      <p:sp>
        <p:nvSpPr>
          <p:cNvPr id="1269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DrWeb</a:t>
            </a:r>
            <a:endParaRPr lang="ru-RU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8" name="Picture 2" descr="http://own.myweb.ge/uploads/posts/1182764540_famaly_ru_ipod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0"/>
            <a:ext cx="33718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/>
      <p:bldP spid="1269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/>
            <a:r>
              <a:rPr lang="ru-RU" altLang="ru-RU" sz="3200" i="1" smtClean="0"/>
              <a:t>Антивирус Dr.Web нетребователен к ресурсам, работает, не перегружая систему, что позволяет ему уверенно защищать даже самые маломощные компьютеры прежних поколений.</a:t>
            </a:r>
            <a:r>
              <a:rPr lang="ru-RU" altLang="ru-RU" sz="3200" smtClean="0"/>
              <a:t> </a:t>
            </a:r>
          </a:p>
        </p:txBody>
      </p:sp>
      <p:sp>
        <p:nvSpPr>
          <p:cNvPr id="128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Нетребовательность к ресурсам</a:t>
            </a:r>
            <a:r>
              <a:rPr lang="ru-RU" sz="3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  <p:bldP spid="1280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 i="1" dirty="0" smtClean="0"/>
              <a:t>Процесс обновления происходит незаметно для пользователя – при каждом подключении к сети Интернет, по запросу или по расписанию.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 i="1" dirty="0" smtClean="0"/>
              <a:t>Загрузка осуществляется быстро (даже на медленных модемных соединениях).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 i="1" dirty="0" smtClean="0"/>
              <a:t>Всегда имеются доступные сервера обновлений.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sz="2400" i="1" dirty="0" smtClean="0"/>
              <a:t>По завершении обновления не требуется перезагружать компьютер: </a:t>
            </a:r>
            <a:r>
              <a:rPr lang="ru-RU" altLang="ru-RU" sz="2400" i="1" dirty="0" err="1" smtClean="0"/>
              <a:t>Dr.Web</a:t>
            </a:r>
            <a:r>
              <a:rPr lang="ru-RU" altLang="ru-RU" sz="2400" i="1" dirty="0" smtClean="0"/>
              <a:t> сразу готов к работе с использованием самых свежих вирусных баз.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i="1" dirty="0" smtClean="0"/>
          </a:p>
        </p:txBody>
      </p:sp>
      <p:sp>
        <p:nvSpPr>
          <p:cNvPr id="129026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836613"/>
            <a:ext cx="7924800" cy="11430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Компактность и удобство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  <p:bldP spid="1290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6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Прежде всего, вирус – это программа, которая может «размножаться» и скрытно внедрять свои копии в файлы, загрузочные секторы дисков и документы.</a:t>
            </a:r>
          </a:p>
          <a:p>
            <a:pPr eaLnBrk="1" hangingPunct="1"/>
            <a:r>
              <a:rPr lang="ru-RU" altLang="ru-RU" sz="26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Активизация компьютерного вируса может вызвать уничтожение программ и данных, и даже уничтожение составляющих компьютера (системного блока).</a:t>
            </a:r>
          </a:p>
          <a:p>
            <a:endParaRPr lang="ru-RU" altLang="ru-RU" sz="2400" smtClean="0"/>
          </a:p>
        </p:txBody>
      </p:sp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Вообще, что такое вирус???</a:t>
            </a:r>
          </a:p>
        </p:txBody>
      </p:sp>
      <p:pic>
        <p:nvPicPr>
          <p:cNvPr id="1027" name="Picture 3" descr="C:\Users\School101\Desktop\вирусы\6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9" name="WordArt 15"/>
          <p:cNvSpPr>
            <a:spLocks noChangeArrowheads="1" noChangeShapeType="1" noTextEdit="1"/>
          </p:cNvSpPr>
          <p:nvPr/>
        </p:nvSpPr>
        <p:spPr bwMode="auto">
          <a:xfrm>
            <a:off x="1763713" y="5805488"/>
            <a:ext cx="1944687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200 - 5000 байт</a:t>
            </a:r>
          </a:p>
        </p:txBody>
      </p:sp>
      <p:sp>
        <p:nvSpPr>
          <p:cNvPr id="77840" name="WordArt 16"/>
          <p:cNvSpPr>
            <a:spLocks noChangeArrowheads="1" noChangeShapeType="1" noTextEdit="1"/>
          </p:cNvSpPr>
          <p:nvPr/>
        </p:nvSpPr>
        <p:spPr bwMode="auto">
          <a:xfrm>
            <a:off x="4500563" y="6021388"/>
            <a:ext cx="223202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более 50 тыс. вирусов</a:t>
            </a:r>
          </a:p>
        </p:txBody>
      </p:sp>
      <p:pic>
        <p:nvPicPr>
          <p:cNvPr id="5129" name="Picture 9" descr="назад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96013"/>
            <a:ext cx="97631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5122" grpId="0"/>
      <p:bldP spid="77839" grpId="0" animBg="1"/>
      <p:bldP spid="778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mfpWPmwVTI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Что такое вирус? И чем он опасен?</a:t>
            </a:r>
          </a:p>
          <a:p>
            <a:pPr eaLnBrk="1" hangingPunct="1"/>
            <a:r>
              <a:rPr lang="ru-RU" altLang="ru-RU" smtClean="0"/>
              <a:t>Признаки появления вирусов.</a:t>
            </a:r>
          </a:p>
          <a:p>
            <a:pPr eaLnBrk="1" hangingPunct="1"/>
            <a:r>
              <a:rPr lang="ru-RU" altLang="ru-RU" smtClean="0"/>
              <a:t>Какие вирусы бывают?</a:t>
            </a:r>
          </a:p>
          <a:p>
            <a:pPr eaLnBrk="1" hangingPunct="1"/>
            <a:r>
              <a:rPr lang="ru-RU" altLang="ru-RU" smtClean="0"/>
              <a:t>Для чего нужна антивирусная программа?</a:t>
            </a:r>
          </a:p>
          <a:p>
            <a:pPr eaLnBrk="1" hangingPunct="1"/>
            <a:r>
              <a:rPr lang="ru-RU" altLang="ru-RU" smtClean="0"/>
              <a:t>Её виды.</a:t>
            </a:r>
          </a:p>
          <a:p>
            <a:pPr eaLnBrk="1" hangingPunct="1"/>
            <a:r>
              <a:rPr lang="ru-RU" altLang="ru-RU" smtClean="0"/>
              <a:t>Какое количество вирусов можно сейчас встретить?</a:t>
            </a:r>
          </a:p>
        </p:txBody>
      </p:sp>
      <p:sp>
        <p:nvSpPr>
          <p:cNvPr id="134151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Блок контроля…</a:t>
            </a:r>
          </a:p>
        </p:txBody>
      </p:sp>
      <p:pic>
        <p:nvPicPr>
          <p:cNvPr id="33798" name="Picture 6" descr="назад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96013"/>
            <a:ext cx="97631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52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134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349500"/>
            <a:ext cx="7693025" cy="37242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1900" b="1" i="1" smtClean="0"/>
              <a:t>Неправильная работа нормально работающих программ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1900" b="1" i="1" smtClean="0"/>
              <a:t> Частые зависания и сбои в работе ПК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1900" b="1" i="1" smtClean="0"/>
              <a:t> Медленная работа ПК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1900" b="1" i="1" smtClean="0"/>
              <a:t> Изменение размеров файлов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1900" b="1" i="1" smtClean="0"/>
              <a:t> Исчезновение файлов и каталогов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1900" b="1" i="1" smtClean="0"/>
              <a:t> Неожиданное увеличение количество файлов на диске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1900" b="1" i="1" smtClean="0"/>
              <a:t> Уменьшение размеров свободной оперативной памяти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1900" b="1" i="1" smtClean="0"/>
              <a:t> Вывод на экран неожиданных сообщений и изображений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1900" b="1" i="1" smtClean="0"/>
              <a:t> Подача непредусмотренных звуковых сигналов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1900" b="1" i="1" smtClean="0"/>
              <a:t> Невозможность загрузки Операционной Системы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b="1" i="1" smtClean="0"/>
          </a:p>
        </p:txBody>
      </p:sp>
      <p:sp>
        <p:nvSpPr>
          <p:cNvPr id="13107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Признаки появления вирусов: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allAtOnce"/>
      <p:bldP spid="1310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5" name="Picture 7" descr="Рисунок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3851275" y="4076700"/>
            <a:ext cx="50403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/>
              <a:t>Стоимость нанесенного вреда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i="1" smtClean="0"/>
              <a:t>	</a:t>
            </a:r>
            <a:r>
              <a:rPr lang="ru-RU" altLang="ru-RU" i="1" smtClean="0">
                <a:hlinkClick r:id="rId6" action="ppaction://hlinksldjump"/>
              </a:rPr>
              <a:t>Загрузочные вирусы</a:t>
            </a:r>
            <a:r>
              <a:rPr lang="ru-RU" altLang="ru-RU" smtClean="0">
                <a:hlinkClick r:id="rId6" action="ppaction://hlinksldjump"/>
              </a:rPr>
              <a:t> </a:t>
            </a:r>
            <a:endParaRPr lang="ru-RU" altLang="ru-RU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i="1" smtClean="0"/>
              <a:t>		</a:t>
            </a:r>
            <a:r>
              <a:rPr lang="ru-RU" altLang="ru-RU" i="1" smtClean="0">
                <a:hlinkClick r:id="rId7" action="ppaction://hlinksldjump"/>
              </a:rPr>
              <a:t>Файловые вирусы</a:t>
            </a:r>
            <a:r>
              <a:rPr lang="ru-RU" altLang="ru-RU" smtClean="0">
                <a:hlinkClick r:id="rId7" action="ppaction://hlinksldjump"/>
              </a:rPr>
              <a:t> </a:t>
            </a:r>
            <a:endParaRPr lang="ru-RU" altLang="ru-RU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i="1" smtClean="0"/>
              <a:t>			</a:t>
            </a:r>
            <a:r>
              <a:rPr lang="ru-RU" altLang="ru-RU" i="1" smtClean="0">
                <a:hlinkClick r:id="rId8" action="ppaction://hlinksldjump"/>
              </a:rPr>
              <a:t>Макро-вирусы</a:t>
            </a:r>
            <a:r>
              <a:rPr lang="ru-RU" altLang="ru-RU" smtClean="0"/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mtClean="0"/>
              <a:t>				</a:t>
            </a:r>
            <a:r>
              <a:rPr lang="ru-RU" altLang="ru-RU" i="1" smtClean="0">
                <a:hlinkClick r:id="rId9" action="ppaction://hlinksldjump"/>
              </a:rPr>
              <a:t>Сетевые вирусы</a:t>
            </a:r>
            <a:r>
              <a:rPr lang="ru-RU" altLang="ru-RU" smtClean="0">
                <a:hlinkClick r:id="rId9" action="ppaction://hlinksldjump"/>
              </a:rPr>
              <a:t> </a:t>
            </a:r>
            <a:endParaRPr lang="ru-RU" altLang="ru-RU" smtClean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41338" y="620713"/>
            <a:ext cx="8642351" cy="1728787"/>
          </a:xfrm>
          <a:prstGeom prst="rect">
            <a:avLst/>
          </a:prstGeom>
          <a:noFill/>
        </p:spPr>
      </p:pic>
      <p:pic>
        <p:nvPicPr>
          <p:cNvPr id="100359" name="Picture 7" descr="1811214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76250"/>
            <a:ext cx="126365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назад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96013"/>
            <a:ext cx="97631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9" dur="2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11111E-6 0.33295 L -0.83281 0.332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49" y="0"/>
                                    </p:animMotion>
                                  </p:childTnLst>
                                  <p:subTnLst>
                                    <p:audio>
                                      <p:cMediaNode vol="81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83281 0.33295 L -0.83281 0.665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7"/>
                                    </p:animMotion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7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55" presetID="2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281 0.66589 L -0.0533 0.66589 " pathEditMode="relative" ptsTypes="AA">
                                      <p:cBhvr>
                                        <p:cTn id="61" dur="2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 vol="78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ru-RU" smtClean="0"/>
              <a:t>	</a:t>
            </a:r>
            <a:r>
              <a:rPr lang="ru-RU" altLang="ru-RU" smtClean="0"/>
              <a:t>заражают загрузочный сектор гибкого диска или винчестера.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	</a:t>
            </a:r>
            <a:r>
              <a:rPr lang="en-US" altLang="ru-RU" smtClean="0"/>
              <a:t>	</a:t>
            </a:r>
            <a:r>
              <a:rPr lang="ru-RU" altLang="ru-RU" smtClean="0"/>
              <a:t>При заражении дисков загрузочный вирус «заставляет» систему при ее перезапуске считать в память и отдать управление не программному коду загрузчика операционной системы, а коду вируса.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101380" name="WordArt 4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705725" cy="180022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5E00"/>
                    </a:gs>
                    <a:gs pos="100000">
                      <a:srgbClr val="00CC00"/>
                    </a:gs>
                  </a:gsLst>
                  <a:lin ang="18900000" scaled="1"/>
                </a:gradFill>
                <a:latin typeface="Arial"/>
                <a:cs typeface="Arial"/>
              </a:rPr>
              <a:t>Загрузочные вирусы</a:t>
            </a:r>
          </a:p>
        </p:txBody>
      </p:sp>
      <p:pic>
        <p:nvPicPr>
          <p:cNvPr id="3074" name="Picture 2" descr="C:\Program Files\Microsoft Office\CLIPART\PUB60COR\PH02746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62575"/>
            <a:ext cx="22367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назад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96013"/>
            <a:ext cx="97631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  <p:bldP spid="1013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ru-RU" smtClean="0"/>
              <a:t>	</a:t>
            </a:r>
            <a:r>
              <a:rPr lang="ru-RU" altLang="ru-RU" smtClean="0"/>
              <a:t>при своем размножении тем или иным способом используют файловую систему операционной системы.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	</a:t>
            </a:r>
            <a:r>
              <a:rPr lang="en-US" altLang="ru-RU" smtClean="0"/>
              <a:t>	</a:t>
            </a:r>
            <a:r>
              <a:rPr lang="ru-RU" altLang="ru-RU" smtClean="0"/>
              <a:t>Файловые вирусы могут поражать исполняемые файлы различных типов (EXE, COM, BAT, SYS и др.).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sp>
        <p:nvSpPr>
          <p:cNvPr id="102404" name="WordArt 4"/>
          <p:cNvSpPr>
            <a:spLocks noChangeArrowheads="1" noChangeShapeType="1" noTextEdit="1"/>
          </p:cNvSpPr>
          <p:nvPr/>
        </p:nvSpPr>
        <p:spPr bwMode="auto">
          <a:xfrm>
            <a:off x="900113" y="404664"/>
            <a:ext cx="7343775" cy="1728936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Файловые вирусы </a:t>
            </a:r>
          </a:p>
        </p:txBody>
      </p:sp>
      <p:pic>
        <p:nvPicPr>
          <p:cNvPr id="10246" name="Picture 6" descr="назад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96013"/>
            <a:ext cx="97631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1024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2347913"/>
            <a:ext cx="6840537" cy="4321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400" smtClean="0"/>
              <a:t>	</a:t>
            </a:r>
            <a:r>
              <a:rPr lang="ru-RU" altLang="ru-RU" sz="2400" smtClean="0"/>
              <a:t>являются программами на языках, встроенных в некоторые системы обработки данных (текстовые редакторы, электронные таблицы и т.д.).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smtClean="0"/>
              <a:t>	</a:t>
            </a:r>
            <a:r>
              <a:rPr lang="en-US" altLang="ru-RU" sz="2400" smtClean="0"/>
              <a:t>	</a:t>
            </a:r>
            <a:r>
              <a:rPr lang="ru-RU" altLang="ru-RU" sz="2400" smtClean="0"/>
              <a:t>Для своего размножения такие вирусы используют возможности макро-языков и при их помощи переносят себя из одного зараженного файла (документа или таблицы) в другие.</a:t>
            </a:r>
          </a:p>
        </p:txBody>
      </p:sp>
      <p:sp>
        <p:nvSpPr>
          <p:cNvPr id="103428" name="WordArt 4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7343775" cy="17272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Макро-вирусы </a:t>
            </a:r>
          </a:p>
        </p:txBody>
      </p:sp>
      <p:pic>
        <p:nvPicPr>
          <p:cNvPr id="11270" name="Picture 6" descr="назад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196013"/>
            <a:ext cx="97631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3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103428" grpId="0" animBg="1"/>
      <p:bldP spid="10342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771</TotalTime>
  <Words>533</Words>
  <Application>Microsoft Office PowerPoint</Application>
  <PresentationFormat>Екран (4:3)</PresentationFormat>
  <Paragraphs>137</Paragraphs>
  <Slides>31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40" baseType="lpstr">
      <vt:lpstr>Arial</vt:lpstr>
      <vt:lpstr>Wingdings</vt:lpstr>
      <vt:lpstr>Calibri</vt:lpstr>
      <vt:lpstr>Times New Roman</vt:lpstr>
      <vt:lpstr>Blackadder ITC</vt:lpstr>
      <vt:lpstr>Bodoni MT</vt:lpstr>
      <vt:lpstr>Harlow Solid Italic</vt:lpstr>
      <vt:lpstr>Wingdings 2</vt:lpstr>
      <vt:lpstr>Вестибюль</vt:lpstr>
      <vt:lpstr>Вирусы и антивирусные программы</vt:lpstr>
      <vt:lpstr>Оглавление:</vt:lpstr>
      <vt:lpstr>Вообще, что такое вирус???</vt:lpstr>
      <vt:lpstr>Признаки появления вирусов: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Вирусы делятся также на резидентные и нерезидентные</vt:lpstr>
      <vt:lpstr>Дополнительные типы вирусов</vt:lpstr>
      <vt:lpstr>Хакерские утилиты и прочие вредоносные программы </vt:lpstr>
      <vt:lpstr>Каналы распространения </vt:lpstr>
      <vt:lpstr>Антивирусные программы</vt:lpstr>
      <vt:lpstr>Их параметры…</vt:lpstr>
      <vt:lpstr>Презентація PowerPoint</vt:lpstr>
      <vt:lpstr>Антивирусные блокировщики</vt:lpstr>
      <vt:lpstr>Ревизоры</vt:lpstr>
      <vt:lpstr>Полифаги</vt:lpstr>
      <vt:lpstr>Полифаги-мониторы</vt:lpstr>
      <vt:lpstr>Краткий обзор антивирусных программ</vt:lpstr>
      <vt:lpstr>Наиболее известные из антивирусных программ</vt:lpstr>
      <vt:lpstr>Norton AntiVirus</vt:lpstr>
      <vt:lpstr>Презентація PowerPoint</vt:lpstr>
      <vt:lpstr>DrWeb</vt:lpstr>
      <vt:lpstr>Нетребовательность к ресурсам </vt:lpstr>
      <vt:lpstr>Компактность и удобство</vt:lpstr>
      <vt:lpstr>Презентація PowerPoint</vt:lpstr>
      <vt:lpstr>Блок контроля…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Вирусы и Антивирусные программы</dc:subject>
  <dc:creator>Малахов А.К.</dc:creator>
  <cp:lastModifiedBy>Inna Manchak</cp:lastModifiedBy>
  <cp:revision>102</cp:revision>
  <dcterms:created xsi:type="dcterms:W3CDTF">2009-11-12T12:45:54Z</dcterms:created>
  <dcterms:modified xsi:type="dcterms:W3CDTF">2018-10-24T18:05:46Z</dcterms:modified>
</cp:coreProperties>
</file>