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2" r:id="rId5"/>
    <p:sldId id="263" r:id="rId6"/>
    <p:sldId id="264" r:id="rId7"/>
    <p:sldId id="265" r:id="rId8"/>
    <p:sldId id="266" r:id="rId9"/>
    <p:sldId id="267" r:id="rId10"/>
    <p:sldId id="268" r:id="rId11"/>
    <p:sldId id="269" r:id="rId12"/>
    <p:sldId id="270" r:id="rId13"/>
    <p:sldId id="271"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9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DB1D7682-2CD1-4540-B080-91DA5394AD41}" type="datetimeFigureOut">
              <a:rPr lang="ru-RU" smtClean="0"/>
              <a:pPr/>
              <a:t>03.01.2019</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B1D7682-2CD1-4540-B080-91DA5394AD41}" type="datetimeFigureOut">
              <a:rPr lang="ru-RU" smtClean="0"/>
              <a:pPr/>
              <a:t>03.01.2019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8129016" y="5734050"/>
            <a:ext cx="609600" cy="521208"/>
          </a:xfrm>
          <a:prstGeom prst="rect">
            <a:avLst/>
          </a:prstGeom>
        </p:spPr>
        <p:txBody>
          <a:bodyPr/>
          <a:lstStyle/>
          <a:p>
            <a:fld id="{683E9039-6A0D-4224-95DF-5BBC9A117C8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B1D7682-2CD1-4540-B080-91DA5394AD41}" type="datetimeFigureOut">
              <a:rPr lang="ru-RU" smtClean="0"/>
              <a:pPr/>
              <a:t>03.01.2019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8129016" y="5734050"/>
            <a:ext cx="609600" cy="521208"/>
          </a:xfrm>
          <a:prstGeom prst="rect">
            <a:avLst/>
          </a:prstGeom>
        </p:spPr>
        <p:txBody>
          <a:bodyPr/>
          <a:lstStyle/>
          <a:p>
            <a:fld id="{683E9039-6A0D-4224-95DF-5BBC9A117C8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DB1D7682-2CD1-4540-B080-91DA5394AD41}" type="datetimeFigureOut">
              <a:rPr lang="ru-RU" smtClean="0"/>
              <a:pPr/>
              <a:t>03.01.2019</a:t>
            </a:fld>
            <a:endParaRPr lang="ru-RU"/>
          </a:p>
        </p:txBody>
      </p:sp>
      <p:sp>
        <p:nvSpPr>
          <p:cNvPr id="9" name="Номер слайда 8"/>
          <p:cNvSpPr>
            <a:spLocks noGrp="1"/>
          </p:cNvSpPr>
          <p:nvPr>
            <p:ph type="sldNum" sz="quarter" idx="15"/>
          </p:nvPr>
        </p:nvSpPr>
        <p:spPr>
          <a:xfrm>
            <a:off x="8129016" y="5734050"/>
            <a:ext cx="609600" cy="521208"/>
          </a:xfrm>
          <a:prstGeom prst="rect">
            <a:avLst/>
          </a:prstGeom>
        </p:spPr>
        <p:txBody>
          <a:bodyPr rtlCol="0"/>
          <a:lstStyle/>
          <a:p>
            <a:fld id="{683E9039-6A0D-4224-95DF-5BBC9A117C8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DB1D7682-2CD1-4540-B080-91DA5394AD41}" type="datetimeFigureOut">
              <a:rPr lang="ru-RU" smtClean="0"/>
              <a:pPr/>
              <a:t>03.01.2019</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a:prstGeom prst="rect">
            <a:avLst/>
          </a:prstGeom>
        </p:spPr>
        <p:txBody>
          <a:bodyPr/>
          <a:lstStyle/>
          <a:p>
            <a:fld id="{683E9039-6A0D-4224-95DF-5BBC9A117C8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DB1D7682-2CD1-4540-B080-91DA5394AD41}" type="datetimeFigureOut">
              <a:rPr lang="ru-RU" smtClean="0"/>
              <a:pPr/>
              <a:t>03.01.2019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29016" y="5734050"/>
            <a:ext cx="609600" cy="521208"/>
          </a:xfrm>
          <a:prstGeom prst="rect">
            <a:avLst/>
          </a:prstGeom>
        </p:spPr>
        <p:txBody>
          <a:bodyPr/>
          <a:lstStyle/>
          <a:p>
            <a:fld id="{683E9039-6A0D-4224-95DF-5BBC9A117C8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DB1D7682-2CD1-4540-B080-91DA5394AD41}" type="datetimeFigureOut">
              <a:rPr lang="ru-RU" smtClean="0"/>
              <a:pPr/>
              <a:t>03.01.2019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a:xfrm>
            <a:off x="8129016" y="5734050"/>
            <a:ext cx="609600" cy="521208"/>
          </a:xfrm>
          <a:prstGeom prst="rect">
            <a:avLst/>
          </a:prstGeom>
        </p:spPr>
        <p:txBody>
          <a:bodyPr/>
          <a:lstStyle/>
          <a:p>
            <a:fld id="{683E9039-6A0D-4224-95DF-5BBC9A117C8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DB1D7682-2CD1-4540-B080-91DA5394AD41}" type="datetimeFigureOut">
              <a:rPr lang="ru-RU" smtClean="0"/>
              <a:pPr/>
              <a:t>03.01.2019</a:t>
            </a:fld>
            <a:endParaRPr lang="ru-RU"/>
          </a:p>
        </p:txBody>
      </p:sp>
      <p:sp>
        <p:nvSpPr>
          <p:cNvPr id="7" name="Номер слайда 6"/>
          <p:cNvSpPr>
            <a:spLocks noGrp="1"/>
          </p:cNvSpPr>
          <p:nvPr>
            <p:ph type="sldNum" sz="quarter" idx="11"/>
          </p:nvPr>
        </p:nvSpPr>
        <p:spPr>
          <a:xfrm>
            <a:off x="8129016" y="5734050"/>
            <a:ext cx="609600" cy="521208"/>
          </a:xfrm>
          <a:prstGeom prst="rect">
            <a:avLst/>
          </a:prstGeom>
        </p:spPr>
        <p:txBody>
          <a:bodyPr rtlCol="0"/>
          <a:lstStyle/>
          <a:p>
            <a:fld id="{683E9039-6A0D-4224-95DF-5BBC9A117C8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B1D7682-2CD1-4540-B080-91DA5394AD41}" type="datetimeFigureOut">
              <a:rPr lang="ru-RU" smtClean="0"/>
              <a:pPr/>
              <a:t>03.01.2019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8129016" y="5734050"/>
            <a:ext cx="609600" cy="521208"/>
          </a:xfrm>
          <a:prstGeom prst="rect">
            <a:avLst/>
          </a:prstGeom>
        </p:spPr>
        <p:txBody>
          <a:bodyPr/>
          <a:lstStyle/>
          <a:p>
            <a:fld id="{683E9039-6A0D-4224-95DF-5BBC9A117C8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DB1D7682-2CD1-4540-B080-91DA5394AD41}" type="datetimeFigureOut">
              <a:rPr lang="ru-RU" smtClean="0"/>
              <a:pPr/>
              <a:t>03.01.2019</a:t>
            </a:fld>
            <a:endParaRPr lang="ru-RU"/>
          </a:p>
        </p:txBody>
      </p:sp>
      <p:sp>
        <p:nvSpPr>
          <p:cNvPr id="22" name="Номер слайда 21"/>
          <p:cNvSpPr>
            <a:spLocks noGrp="1"/>
          </p:cNvSpPr>
          <p:nvPr>
            <p:ph type="sldNum" sz="quarter" idx="15"/>
          </p:nvPr>
        </p:nvSpPr>
        <p:spPr>
          <a:xfrm>
            <a:off x="8129016" y="5734050"/>
            <a:ext cx="609600" cy="521208"/>
          </a:xfrm>
          <a:prstGeom prst="rect">
            <a:avLst/>
          </a:prstGeom>
        </p:spPr>
        <p:txBody>
          <a:bodyPr rtlCol="0"/>
          <a:lstStyle/>
          <a:p>
            <a:fld id="{683E9039-6A0D-4224-95DF-5BBC9A117C8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DB1D7682-2CD1-4540-B080-91DA5394AD41}" type="datetimeFigureOut">
              <a:rPr lang="ru-RU" smtClean="0"/>
              <a:pPr/>
              <a:t>03.01.2019</a:t>
            </a:fld>
            <a:endParaRPr lang="ru-RU"/>
          </a:p>
        </p:txBody>
      </p:sp>
      <p:sp>
        <p:nvSpPr>
          <p:cNvPr id="18" name="Номер слайда 17"/>
          <p:cNvSpPr>
            <a:spLocks noGrp="1"/>
          </p:cNvSpPr>
          <p:nvPr>
            <p:ph type="sldNum" sz="quarter" idx="11"/>
          </p:nvPr>
        </p:nvSpPr>
        <p:spPr>
          <a:xfrm>
            <a:off x="8129016" y="5734050"/>
            <a:ext cx="609600" cy="521208"/>
          </a:xfrm>
          <a:prstGeom prst="rect">
            <a:avLst/>
          </a:prstGeom>
        </p:spPr>
        <p:txBody>
          <a:bodyPr rtlCol="0"/>
          <a:lstStyle/>
          <a:p>
            <a:fld id="{683E9039-6A0D-4224-95DF-5BBC9A117C8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tx2">
                <a:lumMod val="20000"/>
                <a:lumOff val="8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B1D7682-2CD1-4540-B080-91DA5394AD41}" type="datetimeFigureOut">
              <a:rPr lang="ru-RU" smtClean="0"/>
              <a:pPr/>
              <a:t>03.01.2019</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bg2"/>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50362" y="0"/>
            <a:ext cx="304800" cy="6858000"/>
          </a:xfrm>
          <a:prstGeom prst="rect">
            <a:avLst/>
          </a:prstGeom>
          <a:solidFill>
            <a:schemeClr val="tx2">
              <a:lumMod val="40000"/>
              <a:lumOff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722659" y="0"/>
            <a:ext cx="0" cy="6858000"/>
          </a:xfrm>
          <a:prstGeom prst="line">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15" name="Рисунок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393578" y="6049140"/>
            <a:ext cx="569575" cy="56957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6412" y="838200"/>
            <a:ext cx="7315200" cy="1066800"/>
          </a:xfrm>
          <a:prstGeom prst="round2DiagRect">
            <a:avLst/>
          </a:prstGeom>
        </p:spPr>
        <p:style>
          <a:lnRef idx="1">
            <a:schemeClr val="accent4"/>
          </a:lnRef>
          <a:fillRef idx="3">
            <a:schemeClr val="accent4"/>
          </a:fillRef>
          <a:effectRef idx="2">
            <a:schemeClr val="accent4"/>
          </a:effectRef>
          <a:fontRef idx="minor">
            <a:schemeClr val="lt1"/>
          </a:fontRef>
        </p:style>
        <p:txBody>
          <a:bodyPr>
            <a:normAutofit/>
          </a:bodyPr>
          <a:lstStyle/>
          <a:p>
            <a:r>
              <a:rPr lang="ru-RU" sz="5400" b="0" cap="none" dirty="0" smtClean="0">
                <a:ln w="0"/>
                <a:solidFill>
                  <a:schemeClr val="bg1"/>
                </a:solidFill>
                <a:effectLst>
                  <a:outerShdw blurRad="38100" dist="25400" dir="5400000" algn="ctr" rotWithShape="0">
                    <a:srgbClr val="6E747A">
                      <a:alpha val="43000"/>
                    </a:srgbClr>
                  </a:outerShdw>
                </a:effectLst>
              </a:rPr>
              <a:t>Материки и океаны</a:t>
            </a:r>
            <a:endParaRPr lang="ru-RU" sz="5400" b="0" cap="none" dirty="0">
              <a:ln w="0"/>
              <a:solidFill>
                <a:schemeClr val="bg1"/>
              </a:solidFill>
              <a:effectLst>
                <a:outerShdw blurRad="38100" dist="25400" dir="5400000" algn="ctr" rotWithShape="0">
                  <a:srgbClr val="6E747A">
                    <a:alpha val="43000"/>
                  </a:srgbClr>
                </a:outerShdw>
              </a:effectLst>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176601"/>
            <a:ext cx="2514600" cy="25146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2819400"/>
            <a:ext cx="5410200" cy="285929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4">
              <a:lumMod val="40000"/>
              <a:lumOff val="60000"/>
            </a:schemeClr>
          </a:solidFill>
          <a:ln>
            <a:solidFill>
              <a:schemeClr val="accent1">
                <a:lumMod val="60000"/>
                <a:lumOff val="40000"/>
              </a:schemeClr>
            </a:solidFill>
          </a:ln>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Атлантический океан</a:t>
            </a:r>
            <a:endParaRPr lang="ru-RU"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Содержимое 3"/>
          <p:cNvSpPr>
            <a:spLocks noGrp="1"/>
          </p:cNvSpPr>
          <p:nvPr>
            <p:ph sz="quarter" idx="2"/>
          </p:nvPr>
        </p:nvSpPr>
        <p:spPr/>
        <p:txBody>
          <a:bodyPr/>
          <a:lstStyle/>
          <a:p>
            <a:r>
              <a:rPr lang="ru-RU" dirty="0" smtClean="0"/>
              <a:t>второй по величине океан после Тихого океана.</a:t>
            </a:r>
          </a:p>
          <a:p>
            <a:r>
              <a:rPr lang="ru-RU" dirty="0" smtClean="0"/>
              <a:t>Название произошло от имени титана Атласа (Атланта) в греческой мифологии или от легендарного острова Атлантида.</a:t>
            </a:r>
            <a:endParaRPr lang="ru-RU" dirty="0"/>
          </a:p>
        </p:txBody>
      </p:sp>
      <p:pic>
        <p:nvPicPr>
          <p:cNvPr id="7171" name="Picture 3"/>
          <p:cNvPicPr>
            <a:picLocks noGrp="1" noChangeAspect="1" noChangeArrowheads="1"/>
          </p:cNvPicPr>
          <p:nvPr>
            <p:ph sz="quarter" idx="1"/>
          </p:nvPr>
        </p:nvPicPr>
        <p:blipFill>
          <a:blip r:embed="rId2" cstate="print"/>
          <a:srcRect/>
          <a:stretch>
            <a:fillRect/>
          </a:stretch>
        </p:blipFill>
        <p:spPr bwMode="auto">
          <a:xfrm>
            <a:off x="357158" y="1857364"/>
            <a:ext cx="3686194" cy="3686194"/>
          </a:xfrm>
          <a:prstGeom prst="rect">
            <a:avLst/>
          </a:prstGeom>
          <a:noFill/>
          <a:ln w="9525">
            <a:noFill/>
            <a:miter lim="800000"/>
            <a:headEnd/>
            <a:tailEnd/>
          </a:ln>
          <a:effectLst/>
        </p:spPr>
      </p:pic>
      <p:pic>
        <p:nvPicPr>
          <p:cNvPr id="8" name="Picture 9" descr="F:\папка мамки\Анимашки\Анимашки\Анимация\СМАЙЛЫ\big_smiles_32.gif"/>
          <p:cNvPicPr>
            <a:picLocks noChangeAspect="1" noChangeArrowheads="1" noCrop="1"/>
          </p:cNvPicPr>
          <p:nvPr/>
        </p:nvPicPr>
        <p:blipFill>
          <a:blip r:embed="rId3" cstate="print"/>
          <a:srcRect/>
          <a:stretch>
            <a:fillRect/>
          </a:stretch>
        </p:blipFill>
        <p:spPr bwMode="auto">
          <a:xfrm>
            <a:off x="4286248" y="5072050"/>
            <a:ext cx="1785950" cy="17859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normAutofit/>
          </a:bodyPr>
          <a:lstStyle/>
          <a:p>
            <a:pPr algn="ctr"/>
            <a:r>
              <a:rPr lang="ru-RU" sz="4400" dirty="0" smtClean="0">
                <a:effectLst>
                  <a:glow rad="101600">
                    <a:schemeClr val="accent4">
                      <a:satMod val="175000"/>
                      <a:alpha val="40000"/>
                    </a:schemeClr>
                  </a:glow>
                </a:effectLst>
              </a:rPr>
              <a:t>Индийский океан</a:t>
            </a:r>
            <a:endParaRPr lang="ru-RU" sz="4400" dirty="0">
              <a:effectLst>
                <a:glow rad="101600">
                  <a:schemeClr val="accent4">
                    <a:satMod val="175000"/>
                    <a:alpha val="40000"/>
                  </a:schemeClr>
                </a:glow>
              </a:effectLst>
            </a:endParaRPr>
          </a:p>
        </p:txBody>
      </p:sp>
      <p:sp>
        <p:nvSpPr>
          <p:cNvPr id="3" name="Содержимое 2"/>
          <p:cNvSpPr>
            <a:spLocks noGrp="1"/>
          </p:cNvSpPr>
          <p:nvPr>
            <p:ph sz="quarter" idx="1"/>
          </p:nvPr>
        </p:nvSpPr>
        <p:spPr/>
        <p:txBody>
          <a:bodyPr/>
          <a:lstStyle/>
          <a:p>
            <a:r>
              <a:rPr lang="ru-RU" dirty="0" smtClean="0"/>
              <a:t>третий по размеру океан Земли, покрывающий около 20% ее водной поверхности.</a:t>
            </a:r>
            <a:endParaRPr lang="ru-RU" dirty="0"/>
          </a:p>
        </p:txBody>
      </p:sp>
      <p:pic>
        <p:nvPicPr>
          <p:cNvPr id="8195" name="Picture 3"/>
          <p:cNvPicPr>
            <a:picLocks noGrp="1" noChangeAspect="1" noChangeArrowheads="1"/>
          </p:cNvPicPr>
          <p:nvPr>
            <p:ph sz="quarter" idx="2"/>
          </p:nvPr>
        </p:nvPicPr>
        <p:blipFill>
          <a:blip r:embed="rId2" cstate="print"/>
          <a:srcRect/>
          <a:stretch>
            <a:fillRect/>
          </a:stretch>
        </p:blipFill>
        <p:spPr bwMode="auto">
          <a:xfrm>
            <a:off x="4214810" y="1714488"/>
            <a:ext cx="3743337" cy="3743337"/>
          </a:xfrm>
          <a:prstGeom prst="rect">
            <a:avLst/>
          </a:prstGeom>
          <a:noFill/>
          <a:ln w="9525">
            <a:noFill/>
            <a:miter lim="800000"/>
            <a:headEnd/>
            <a:tailEnd/>
          </a:ln>
          <a:effectLst/>
        </p:spPr>
      </p:pic>
      <p:pic>
        <p:nvPicPr>
          <p:cNvPr id="8" name="Picture 7" descr="F:\папка мамки\Анимашки\Анимашки\Анимация\СМАЙЛЫ\big_smiles_27.gif"/>
          <p:cNvPicPr>
            <a:picLocks noChangeAspect="1" noChangeArrowheads="1" noCrop="1"/>
          </p:cNvPicPr>
          <p:nvPr/>
        </p:nvPicPr>
        <p:blipFill>
          <a:blip r:embed="rId3" cstate="print"/>
          <a:srcRect/>
          <a:stretch>
            <a:fillRect/>
          </a:stretch>
        </p:blipFill>
        <p:spPr bwMode="auto">
          <a:xfrm>
            <a:off x="1643042" y="4357694"/>
            <a:ext cx="1500198" cy="150019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cene3d>
            <a:camera prst="orthographicFront"/>
            <a:lightRig rig="threePt" dir="t"/>
          </a:scene3d>
          <a:sp3d>
            <a:bevelT w="114300" prst="hardEdge"/>
          </a:sp3d>
        </p:spPr>
        <p:style>
          <a:lnRef idx="1">
            <a:schemeClr val="accent1"/>
          </a:lnRef>
          <a:fillRef idx="2">
            <a:schemeClr val="accent1"/>
          </a:fillRef>
          <a:effectRef idx="1">
            <a:schemeClr val="accent1"/>
          </a:effectRef>
          <a:fontRef idx="minor">
            <a:schemeClr val="dk1"/>
          </a:fontRef>
        </p:style>
        <p:txBody>
          <a:bodyPr/>
          <a:lstStyle/>
          <a:p>
            <a:pPr algn="ctr"/>
            <a:r>
              <a:rPr lang="ru-RU" dirty="0" smtClean="0"/>
              <a:t>Северный Ледовитый океан</a:t>
            </a:r>
            <a:endParaRPr lang="ru-RU" dirty="0"/>
          </a:p>
        </p:txBody>
      </p:sp>
      <p:sp>
        <p:nvSpPr>
          <p:cNvPr id="3" name="Содержимое 2"/>
          <p:cNvSpPr>
            <a:spLocks noGrp="1"/>
          </p:cNvSpPr>
          <p:nvPr>
            <p:ph sz="quarter" idx="1"/>
          </p:nvPr>
        </p:nvSpPr>
        <p:spPr>
          <a:xfrm>
            <a:off x="285720" y="1785926"/>
            <a:ext cx="4143404" cy="4857784"/>
          </a:xfrm>
        </p:spPr>
        <p:txBody>
          <a:bodyPr>
            <a:normAutofit fontScale="70000" lnSpcReduction="20000"/>
          </a:bodyPr>
          <a:lstStyle/>
          <a:p>
            <a:r>
              <a:rPr lang="ru-RU" dirty="0" smtClean="0"/>
              <a:t>Наименьший по площади океан Земли, расположен между Евразией и Северной Америкой.</a:t>
            </a:r>
          </a:p>
          <a:p>
            <a:r>
              <a:rPr lang="ru-RU" dirty="0" smtClean="0"/>
              <a:t>Зимой 9/10 площади Северного Ледовитого океана покрыто дрейфующими льдами, преимущественно многолетними (толщина около 4,5 м), и припаем (в прибрежной зоне). </a:t>
            </a:r>
          </a:p>
          <a:p>
            <a:r>
              <a:rPr lang="ru-RU" dirty="0" smtClean="0"/>
              <a:t>Общий объём льда составляет около 26 тыс. км3. </a:t>
            </a:r>
          </a:p>
          <a:p>
            <a:r>
              <a:rPr lang="ru-RU" dirty="0" smtClean="0"/>
              <a:t>В морях Баффина и Гренландском обычны айсберги. В Арктическом бассейне дрейфуют (по 6 и более лет) так называемые ледяные острова, образующиеся из шельфовых ледников Канадского Арктического архипелага; их толщина достигает 30—35 м.</a:t>
            </a:r>
            <a:endParaRPr lang="ru-RU" dirty="0"/>
          </a:p>
        </p:txBody>
      </p:sp>
      <p:pic>
        <p:nvPicPr>
          <p:cNvPr id="9218" name="Picture 2"/>
          <p:cNvPicPr>
            <a:picLocks noGrp="1" noChangeAspect="1" noChangeArrowheads="1"/>
          </p:cNvPicPr>
          <p:nvPr>
            <p:ph sz="quarter" idx="2"/>
          </p:nvPr>
        </p:nvPicPr>
        <p:blipFill>
          <a:blip r:embed="rId2" cstate="print"/>
          <a:srcRect/>
          <a:stretch>
            <a:fillRect/>
          </a:stretch>
        </p:blipFill>
        <p:spPr bwMode="auto">
          <a:xfrm>
            <a:off x="4286248" y="1857364"/>
            <a:ext cx="4429156" cy="3500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ru-RU" dirty="0"/>
              <a:t>Северный Ледовитый океан</a:t>
            </a:r>
          </a:p>
        </p:txBody>
      </p:sp>
      <p:pic>
        <p:nvPicPr>
          <p:cNvPr id="6" name="Рисунок 5"/>
          <p:cNvPicPr>
            <a:picLocks noChangeAspect="1"/>
          </p:cNvPicPr>
          <p:nvPr/>
        </p:nvPicPr>
        <p:blipFill>
          <a:blip r:embed="rId2"/>
          <a:stretch>
            <a:fillRect/>
          </a:stretch>
        </p:blipFill>
        <p:spPr>
          <a:xfrm>
            <a:off x="487907" y="1600200"/>
            <a:ext cx="7589043" cy="5059362"/>
          </a:xfrm>
          <a:prstGeom prst="rect">
            <a:avLst/>
          </a:prstGeom>
        </p:spPr>
      </p:pic>
    </p:spTree>
    <p:extLst>
      <p:ext uri="{BB962C8B-B14F-4D97-AF65-F5344CB8AC3E}">
        <p14:creationId xmlns:p14="http://schemas.microsoft.com/office/powerpoint/2010/main" val="345859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071670" y="428604"/>
            <a:ext cx="514353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solidFill>
                  <a:schemeClr val="accent5">
                    <a:lumMod val="50000"/>
                  </a:schemeClr>
                </a:solidFill>
              </a:rPr>
              <a:t>Планета Земля</a:t>
            </a:r>
            <a:endParaRPr lang="ru-RU" sz="4000" dirty="0">
              <a:solidFill>
                <a:schemeClr val="accent5">
                  <a:lumMod val="50000"/>
                </a:schemeClr>
              </a:solidFill>
            </a:endParaRPr>
          </a:p>
        </p:txBody>
      </p:sp>
      <p:sp>
        <p:nvSpPr>
          <p:cNvPr id="6" name="Стрелка вниз 5"/>
          <p:cNvSpPr/>
          <p:nvPr/>
        </p:nvSpPr>
        <p:spPr>
          <a:xfrm>
            <a:off x="1928794" y="1142984"/>
            <a:ext cx="1285884" cy="1143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6072198" y="1142984"/>
            <a:ext cx="1285884" cy="1143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1257280" y="3786190"/>
            <a:ext cx="3009920" cy="285752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marL="342900" indent="-342900">
              <a:buFont typeface="+mj-lt"/>
              <a:buAutoNum type="arabicPeriod"/>
            </a:pPr>
            <a:r>
              <a:rPr lang="ru-RU" dirty="0" smtClean="0"/>
              <a:t>Евразия</a:t>
            </a:r>
            <a:endParaRPr lang="en-US" dirty="0" smtClean="0"/>
          </a:p>
          <a:p>
            <a:pPr marL="342900" indent="-342900">
              <a:buFont typeface="+mj-lt"/>
              <a:buAutoNum type="arabicPeriod"/>
            </a:pPr>
            <a:r>
              <a:rPr lang="ru-RU" dirty="0" smtClean="0"/>
              <a:t>Африка</a:t>
            </a:r>
          </a:p>
          <a:p>
            <a:pPr marL="342900" indent="-342900">
              <a:buFont typeface="+mj-lt"/>
              <a:buAutoNum type="arabicPeriod"/>
            </a:pPr>
            <a:r>
              <a:rPr lang="ru-RU" dirty="0" smtClean="0"/>
              <a:t>Северная Америка</a:t>
            </a:r>
          </a:p>
          <a:p>
            <a:pPr marL="342900" indent="-342900">
              <a:buFont typeface="+mj-lt"/>
              <a:buAutoNum type="arabicPeriod"/>
            </a:pPr>
            <a:r>
              <a:rPr lang="ru-RU" dirty="0" smtClean="0"/>
              <a:t>Южная Америка</a:t>
            </a:r>
          </a:p>
          <a:p>
            <a:pPr marL="342900" indent="-342900">
              <a:buFont typeface="+mj-lt"/>
              <a:buAutoNum type="arabicPeriod"/>
            </a:pPr>
            <a:r>
              <a:rPr lang="ru-RU" dirty="0" smtClean="0"/>
              <a:t>Австралия</a:t>
            </a:r>
          </a:p>
          <a:p>
            <a:pPr marL="342900" indent="-342900">
              <a:buFont typeface="+mj-lt"/>
              <a:buAutoNum type="arabicPeriod"/>
            </a:pPr>
            <a:r>
              <a:rPr lang="ru-RU" dirty="0" smtClean="0"/>
              <a:t>Антарктида</a:t>
            </a:r>
            <a:endParaRPr lang="en-US" dirty="0" smtClean="0"/>
          </a:p>
          <a:p>
            <a:endParaRPr lang="ru-RU" dirty="0"/>
          </a:p>
        </p:txBody>
      </p:sp>
      <p:sp>
        <p:nvSpPr>
          <p:cNvPr id="9" name="Скругленный прямоугольник 8"/>
          <p:cNvSpPr/>
          <p:nvPr/>
        </p:nvSpPr>
        <p:spPr>
          <a:xfrm>
            <a:off x="5464242" y="3808797"/>
            <a:ext cx="2714644" cy="285752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marL="342900" indent="-342900">
              <a:buAutoNum type="arabicPeriod"/>
            </a:pPr>
            <a:r>
              <a:rPr lang="ru-RU" dirty="0" smtClean="0"/>
              <a:t>Тихий</a:t>
            </a:r>
          </a:p>
          <a:p>
            <a:pPr marL="342900" indent="-342900">
              <a:buAutoNum type="arabicPeriod"/>
            </a:pPr>
            <a:r>
              <a:rPr lang="ru-RU" dirty="0" smtClean="0"/>
              <a:t>Атлантический</a:t>
            </a:r>
          </a:p>
          <a:p>
            <a:pPr marL="342900" indent="-342900">
              <a:buFontTx/>
              <a:buAutoNum type="arabicPeriod"/>
            </a:pPr>
            <a:r>
              <a:rPr lang="ru-RU" dirty="0" smtClean="0"/>
              <a:t>Индийский</a:t>
            </a:r>
            <a:endParaRPr lang="ru-RU" dirty="0" smtClean="0"/>
          </a:p>
          <a:p>
            <a:pPr marL="342900" indent="-342900">
              <a:buAutoNum type="arabicPeriod"/>
            </a:pPr>
            <a:r>
              <a:rPr lang="ru-RU" dirty="0"/>
              <a:t>Северный </a:t>
            </a:r>
            <a:r>
              <a:rPr lang="ru-RU" dirty="0" smtClean="0"/>
              <a:t>Ледовитый</a:t>
            </a:r>
          </a:p>
          <a:p>
            <a:pPr algn="ctr"/>
            <a:endParaRPr lang="ru-RU" dirty="0"/>
          </a:p>
        </p:txBody>
      </p:sp>
      <p:sp>
        <p:nvSpPr>
          <p:cNvPr id="10" name="Скругленный прямоугольник 9"/>
          <p:cNvSpPr/>
          <p:nvPr/>
        </p:nvSpPr>
        <p:spPr>
          <a:xfrm>
            <a:off x="1142976" y="2357430"/>
            <a:ext cx="2714644" cy="7143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3200" dirty="0" smtClean="0">
                <a:solidFill>
                  <a:schemeClr val="accent5">
                    <a:lumMod val="50000"/>
                  </a:schemeClr>
                </a:solidFill>
              </a:rPr>
              <a:t>Материки</a:t>
            </a:r>
            <a:endParaRPr lang="ru-RU" sz="3200" dirty="0">
              <a:solidFill>
                <a:schemeClr val="accent5">
                  <a:lumMod val="50000"/>
                </a:schemeClr>
              </a:solidFill>
            </a:endParaRPr>
          </a:p>
        </p:txBody>
      </p:sp>
      <p:sp>
        <p:nvSpPr>
          <p:cNvPr id="11" name="Скругленный прямоугольник 10"/>
          <p:cNvSpPr/>
          <p:nvPr/>
        </p:nvSpPr>
        <p:spPr>
          <a:xfrm>
            <a:off x="5429256" y="2357430"/>
            <a:ext cx="2714644" cy="7143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3200" dirty="0" smtClean="0">
                <a:solidFill>
                  <a:schemeClr val="accent5">
                    <a:lumMod val="50000"/>
                  </a:schemeClr>
                </a:solidFill>
              </a:rPr>
              <a:t>Океаны</a:t>
            </a:r>
            <a:endParaRPr lang="ru-RU" sz="3200" dirty="0">
              <a:solidFill>
                <a:schemeClr val="accent5">
                  <a:lumMod val="50000"/>
                </a:schemeClr>
              </a:solidFill>
            </a:endParaRPr>
          </a:p>
        </p:txBody>
      </p:sp>
      <p:sp>
        <p:nvSpPr>
          <p:cNvPr id="12" name="Стрелка вниз 11"/>
          <p:cNvSpPr/>
          <p:nvPr/>
        </p:nvSpPr>
        <p:spPr>
          <a:xfrm>
            <a:off x="2214546" y="3143248"/>
            <a:ext cx="500066"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6572264" y="3143248"/>
            <a:ext cx="500066"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Picture 33" descr="i0611rp"/>
          <p:cNvPicPr>
            <a:picLocks noChangeAspect="1" noChangeArrowheads="1" noCrop="1"/>
          </p:cNvPicPr>
          <p:nvPr/>
        </p:nvPicPr>
        <p:blipFill>
          <a:blip r:embed="rId2" cstate="print"/>
          <a:srcRect/>
          <a:stretch>
            <a:fillRect/>
          </a:stretch>
        </p:blipFill>
        <p:spPr bwMode="auto">
          <a:xfrm>
            <a:off x="357158" y="571480"/>
            <a:ext cx="1143008" cy="1143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433418" y="51576"/>
            <a:ext cx="7543800" cy="655620"/>
          </a:xfrm>
        </p:spPr>
        <p:txBody>
          <a:bodyPr/>
          <a:lstStyle/>
          <a:p>
            <a:pPr algn="ctr"/>
            <a:r>
              <a:rPr lang="ru-RU" dirty="0" smtClean="0">
                <a:solidFill>
                  <a:schemeClr val="accent3">
                    <a:lumMod val="75000"/>
                  </a:schemeClr>
                </a:solidFill>
              </a:rPr>
              <a:t>Материк Евразия</a:t>
            </a:r>
            <a:endParaRPr lang="ru-RU" dirty="0">
              <a:solidFill>
                <a:schemeClr val="accent3">
                  <a:lumMod val="75000"/>
                </a:schemeClr>
              </a:solidFill>
            </a:endParaRPr>
          </a:p>
        </p:txBody>
      </p:sp>
      <p:sp>
        <p:nvSpPr>
          <p:cNvPr id="11" name="Текст 10"/>
          <p:cNvSpPr>
            <a:spLocks noGrp="1"/>
          </p:cNvSpPr>
          <p:nvPr>
            <p:ph type="body" sz="quarter" idx="1"/>
          </p:nvPr>
        </p:nvSpPr>
        <p:spPr>
          <a:xfrm>
            <a:off x="214282" y="707196"/>
            <a:ext cx="3900518" cy="2264604"/>
          </a:xfrm>
        </p:spPr>
        <p:txBody>
          <a:bodyPr/>
          <a:lstStyle/>
          <a:p>
            <a:pPr algn="ctr"/>
            <a:r>
              <a:rPr lang="ru-RU" sz="2800" dirty="0" smtClean="0">
                <a:solidFill>
                  <a:schemeClr val="accent3">
                    <a:lumMod val="75000"/>
                  </a:schemeClr>
                </a:solidFill>
              </a:rPr>
              <a:t>Европа – </a:t>
            </a:r>
          </a:p>
          <a:p>
            <a:r>
              <a:rPr lang="ru-RU" sz="1800" dirty="0" smtClean="0">
                <a:solidFill>
                  <a:schemeClr val="tx1"/>
                </a:solidFill>
              </a:rPr>
              <a:t>«Европа» восходит к ассирийскому «</a:t>
            </a:r>
            <a:r>
              <a:rPr lang="ru-RU" sz="1800" dirty="0" err="1" smtClean="0">
                <a:solidFill>
                  <a:schemeClr val="tx1"/>
                </a:solidFill>
              </a:rPr>
              <a:t>erp</a:t>
            </a:r>
            <a:r>
              <a:rPr lang="ru-RU" sz="1800" dirty="0" smtClean="0">
                <a:solidFill>
                  <a:schemeClr val="tx1"/>
                </a:solidFill>
              </a:rPr>
              <a:t>» (первое тысячелетие до н. э.), что означает «сумеречный», «вечер», «там, где заходит солнце», «Запад».</a:t>
            </a:r>
            <a:endParaRPr lang="ru-RU" sz="1800" dirty="0">
              <a:solidFill>
                <a:schemeClr val="tx1"/>
              </a:solidFill>
            </a:endParaRPr>
          </a:p>
        </p:txBody>
      </p:sp>
      <p:sp>
        <p:nvSpPr>
          <p:cNvPr id="13" name="Текст 12"/>
          <p:cNvSpPr>
            <a:spLocks noGrp="1"/>
          </p:cNvSpPr>
          <p:nvPr>
            <p:ph type="body" sz="quarter" idx="3"/>
          </p:nvPr>
        </p:nvSpPr>
        <p:spPr>
          <a:xfrm>
            <a:off x="4662518" y="707196"/>
            <a:ext cx="3795682" cy="2264604"/>
          </a:xfrm>
        </p:spPr>
        <p:txBody>
          <a:bodyPr/>
          <a:lstStyle/>
          <a:p>
            <a:pPr algn="ctr"/>
            <a:r>
              <a:rPr lang="ru-RU" sz="2800" dirty="0" smtClean="0">
                <a:solidFill>
                  <a:schemeClr val="accent3">
                    <a:lumMod val="75000"/>
                  </a:schemeClr>
                </a:solidFill>
              </a:rPr>
              <a:t>Азия –</a:t>
            </a:r>
            <a:r>
              <a:rPr lang="ru-RU" sz="2800" dirty="0" smtClean="0"/>
              <a:t> </a:t>
            </a:r>
          </a:p>
          <a:p>
            <a:r>
              <a:rPr lang="ru-RU" sz="1800" dirty="0" smtClean="0">
                <a:solidFill>
                  <a:schemeClr val="tx1"/>
                </a:solidFill>
              </a:rPr>
              <a:t>«</a:t>
            </a:r>
            <a:r>
              <a:rPr lang="ru-RU" sz="1800" dirty="0" err="1" smtClean="0">
                <a:solidFill>
                  <a:schemeClr val="tx1"/>
                </a:solidFill>
              </a:rPr>
              <a:t>asis</a:t>
            </a:r>
            <a:r>
              <a:rPr lang="ru-RU" sz="1800" dirty="0" smtClean="0">
                <a:solidFill>
                  <a:schemeClr val="tx1"/>
                </a:solidFill>
              </a:rPr>
              <a:t>», означает «светлый», «блестящий», «утро», «там, где восходит солнце», «Восток»</a:t>
            </a:r>
            <a:endParaRPr lang="ru-RU" sz="1800" dirty="0">
              <a:solidFill>
                <a:schemeClr val="tx1"/>
              </a:solidFill>
            </a:endParaRPr>
          </a:p>
        </p:txBody>
      </p:sp>
      <p:pic>
        <p:nvPicPr>
          <p:cNvPr id="1026" name="Picture 2"/>
          <p:cNvPicPr>
            <a:picLocks noGrp="1" noChangeAspect="1" noChangeArrowheads="1"/>
          </p:cNvPicPr>
          <p:nvPr>
            <p:ph sz="quarter" idx="2"/>
          </p:nvPr>
        </p:nvPicPr>
        <p:blipFill>
          <a:blip r:embed="rId2" cstate="print"/>
          <a:srcRect/>
          <a:stretch>
            <a:fillRect/>
          </a:stretch>
        </p:blipFill>
        <p:spPr bwMode="auto">
          <a:xfrm>
            <a:off x="504904" y="3124200"/>
            <a:ext cx="3490721" cy="3214710"/>
          </a:xfrm>
          <a:prstGeom prst="rect">
            <a:avLst/>
          </a:prstGeom>
          <a:noFill/>
          <a:ln w="9525">
            <a:noFill/>
            <a:miter lim="800000"/>
            <a:headEnd/>
            <a:tailEnd/>
          </a:ln>
          <a:effectLst/>
        </p:spPr>
      </p:pic>
      <p:pic>
        <p:nvPicPr>
          <p:cNvPr id="1027" name="Picture 3"/>
          <p:cNvPicPr>
            <a:picLocks noGrp="1" noChangeAspect="1" noChangeArrowheads="1"/>
          </p:cNvPicPr>
          <p:nvPr>
            <p:ph sz="quarter" idx="4"/>
          </p:nvPr>
        </p:nvPicPr>
        <p:blipFill>
          <a:blip r:embed="rId3" cstate="print"/>
          <a:srcRect/>
          <a:stretch>
            <a:fillRect/>
          </a:stretch>
        </p:blipFill>
        <p:spPr bwMode="auto">
          <a:xfrm>
            <a:off x="5029200" y="3193274"/>
            <a:ext cx="3143272" cy="3145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28596" y="1142984"/>
            <a:ext cx="7467600" cy="1060472"/>
          </a:xfrm>
        </p:spPr>
        <p:txBody>
          <a:bodyPr/>
          <a:lstStyle/>
          <a:p>
            <a:pPr algn="ctr"/>
            <a:r>
              <a:rPr lang="ru-RU" dirty="0" smtClean="0">
                <a:solidFill>
                  <a:schemeClr val="accent3">
                    <a:lumMod val="75000"/>
                  </a:schemeClr>
                </a:solidFill>
              </a:rPr>
              <a:t>Граница между Европой и Азией проходит:</a:t>
            </a:r>
            <a:endParaRPr lang="ru-RU" dirty="0">
              <a:solidFill>
                <a:schemeClr val="accent3">
                  <a:lumMod val="75000"/>
                </a:schemeClr>
              </a:solidFill>
            </a:endParaRPr>
          </a:p>
        </p:txBody>
      </p:sp>
      <p:sp>
        <p:nvSpPr>
          <p:cNvPr id="8" name="Содержимое 7"/>
          <p:cNvSpPr>
            <a:spLocks noGrp="1"/>
          </p:cNvSpPr>
          <p:nvPr>
            <p:ph sz="quarter" idx="1"/>
          </p:nvPr>
        </p:nvSpPr>
        <p:spPr>
          <a:xfrm>
            <a:off x="457200" y="2428868"/>
            <a:ext cx="7467600" cy="4045084"/>
          </a:xfrm>
        </p:spPr>
        <p:txBody>
          <a:bodyPr/>
          <a:lstStyle/>
          <a:p>
            <a:pPr>
              <a:buNone/>
            </a:pPr>
            <a:r>
              <a:rPr lang="ru-RU" dirty="0" smtClean="0"/>
              <a:t>    по восточному подножью Уральских гор, </a:t>
            </a:r>
            <a:r>
              <a:rPr lang="ru-RU" dirty="0" err="1" smtClean="0"/>
              <a:t>Мугоджарам</a:t>
            </a:r>
            <a:r>
              <a:rPr lang="ru-RU" dirty="0" smtClean="0"/>
              <a:t>, реке Эмбе, далее по Каспийскому морю, реке Аракс, по Чёрному и Мраморному морям, проливам Босфор и Дарданеллы.</a:t>
            </a:r>
            <a:endParaRPr lang="ru-RU" dirty="0"/>
          </a:p>
        </p:txBody>
      </p:sp>
      <p:pic>
        <p:nvPicPr>
          <p:cNvPr id="9" name="Picture 47" descr="i0612rp"/>
          <p:cNvPicPr>
            <a:picLocks noChangeAspect="1" noChangeArrowheads="1" noCrop="1"/>
          </p:cNvPicPr>
          <p:nvPr/>
        </p:nvPicPr>
        <p:blipFill>
          <a:blip r:embed="rId2" cstate="print"/>
          <a:srcRect/>
          <a:stretch>
            <a:fillRect/>
          </a:stretch>
        </p:blipFill>
        <p:spPr bwMode="auto">
          <a:xfrm>
            <a:off x="3214678" y="4536265"/>
            <a:ext cx="2786082" cy="2321735"/>
          </a:xfrm>
          <a:prstGeom prst="rect">
            <a:avLst/>
          </a:prstGeom>
          <a:noFill/>
          <a:ln w="9525">
            <a:noFill/>
            <a:miter lim="800000"/>
            <a:headEnd/>
            <a:tailEnd/>
          </a:ln>
        </p:spPr>
      </p:pic>
      <p:sp>
        <p:nvSpPr>
          <p:cNvPr id="10" name="TextBox 9"/>
          <p:cNvSpPr txBox="1"/>
          <p:nvPr/>
        </p:nvSpPr>
        <p:spPr>
          <a:xfrm>
            <a:off x="714348" y="428604"/>
            <a:ext cx="7215238"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4000" dirty="0" smtClean="0">
                <a:solidFill>
                  <a:srgbClr val="FFC000"/>
                </a:solidFill>
              </a:rPr>
              <a:t>Это надо знать!</a:t>
            </a:r>
            <a:endParaRPr lang="ru-RU" sz="4000" dirty="0">
              <a:solidFill>
                <a:srgbClr val="FFC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quarter" idx="4294967295"/>
          </p:nvPr>
        </p:nvSpPr>
        <p:spPr>
          <a:xfrm>
            <a:off x="357158" y="1643050"/>
            <a:ext cx="3929090" cy="5072098"/>
          </a:xfrm>
        </p:spPr>
        <p:txBody>
          <a:bodyPr>
            <a:normAutofit fontScale="70000" lnSpcReduction="20000"/>
          </a:bodyPr>
          <a:lstStyle/>
          <a:p>
            <a:pPr>
              <a:buFont typeface="Wingdings" pitchFamily="2" charset="2"/>
              <a:buChar char=""/>
            </a:pPr>
            <a:r>
              <a:rPr lang="ru-RU" dirty="0" smtClean="0"/>
              <a:t> Изначально словом «</a:t>
            </a:r>
            <a:r>
              <a:rPr lang="ru-RU" dirty="0" err="1" smtClean="0"/>
              <a:t>афри</a:t>
            </a:r>
            <a:r>
              <a:rPr lang="ru-RU" dirty="0" smtClean="0"/>
              <a:t>» жители древнего Карфагена называли людей, обитавших недалеко от города. Позднее Африкой стали называть и все известные регионы этого континента, а потом и сам континент. </a:t>
            </a:r>
          </a:p>
          <a:p>
            <a:pPr>
              <a:buFont typeface="Wingdings" pitchFamily="2" charset="2"/>
              <a:buChar char=""/>
            </a:pPr>
            <a:r>
              <a:rPr lang="ru-RU" dirty="0" smtClean="0"/>
              <a:t>По </a:t>
            </a:r>
            <a:r>
              <a:rPr lang="ru-RU" dirty="0" err="1" smtClean="0"/>
              <a:t>мниению</a:t>
            </a:r>
            <a:r>
              <a:rPr lang="ru-RU" dirty="0" smtClean="0"/>
              <a:t> историка и археолога И.Ефремова слово «Африка» происходит из древнего языка </a:t>
            </a:r>
            <a:r>
              <a:rPr lang="ru-RU" dirty="0" err="1" smtClean="0"/>
              <a:t>Та-Кем</a:t>
            </a:r>
            <a:r>
              <a:rPr lang="ru-RU" dirty="0" smtClean="0"/>
              <a:t> (Египет."</a:t>
            </a:r>
            <a:r>
              <a:rPr lang="ru-RU" dirty="0" err="1" smtClean="0"/>
              <a:t>Афрос</a:t>
            </a:r>
            <a:r>
              <a:rPr lang="ru-RU" dirty="0" smtClean="0"/>
              <a:t>" — пенная страна. Это связано со столкновением нескольких видов течений, которые образуют пену при приближении к континенту в средиземном море. </a:t>
            </a:r>
          </a:p>
          <a:p>
            <a:pPr>
              <a:buFont typeface="Wingdings" pitchFamily="2" charset="2"/>
              <a:buChar char=""/>
            </a:pPr>
            <a:r>
              <a:rPr lang="ru-RU" dirty="0" smtClean="0"/>
              <a:t>Латинское слово </a:t>
            </a:r>
            <a:r>
              <a:rPr lang="ru-RU" dirty="0" err="1" smtClean="0"/>
              <a:t>aprica</a:t>
            </a:r>
            <a:r>
              <a:rPr lang="ru-RU" dirty="0" smtClean="0"/>
              <a:t>, означающее «солнечный».</a:t>
            </a:r>
            <a:endParaRPr lang="ru-RU" dirty="0"/>
          </a:p>
        </p:txBody>
      </p:sp>
      <p:sp>
        <p:nvSpPr>
          <p:cNvPr id="6" name="Прямоугольник 5"/>
          <p:cNvSpPr/>
          <p:nvPr/>
        </p:nvSpPr>
        <p:spPr>
          <a:xfrm>
            <a:off x="2500298" y="428604"/>
            <a:ext cx="3142207" cy="923330"/>
          </a:xfrm>
          <a:prstGeom prst="rect">
            <a:avLst/>
          </a:prstGeom>
          <a:noFill/>
        </p:spPr>
        <p:txBody>
          <a:bodyPr wrap="square" lIns="91440" tIns="45720" rIns="91440" bIns="45720">
            <a:spAutoFit/>
          </a:bodyPr>
          <a:lstStyle/>
          <a:p>
            <a:pPr algn="ctr"/>
            <a:r>
              <a:rPr lang="ru-RU"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Африка</a:t>
            </a:r>
            <a:endParaRPr lang="ru-RU"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2050" name="Picture 2"/>
          <p:cNvPicPr>
            <a:picLocks noChangeAspect="1" noChangeArrowheads="1"/>
          </p:cNvPicPr>
          <p:nvPr/>
        </p:nvPicPr>
        <p:blipFill>
          <a:blip r:embed="rId2" cstate="print"/>
          <a:srcRect/>
          <a:stretch>
            <a:fillRect/>
          </a:stretch>
        </p:blipFill>
        <p:spPr bwMode="auto">
          <a:xfrm>
            <a:off x="4357686" y="1571612"/>
            <a:ext cx="3973320" cy="4643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0" y="1600200"/>
            <a:ext cx="3657600" cy="4572000"/>
          </a:xfrm>
        </p:spPr>
        <p:txBody>
          <a:bodyPr>
            <a:normAutofit fontScale="62500" lnSpcReduction="20000"/>
          </a:bodyPr>
          <a:lstStyle/>
          <a:p>
            <a:r>
              <a:rPr lang="ru-RU" dirty="0" smtClean="0"/>
              <a:t>Америка — часть света, объединяющая два материка, Северную Америку и Южную Америку, а также близлежащие острова (включая Гренландию).</a:t>
            </a:r>
          </a:p>
          <a:p>
            <a:endParaRPr lang="ru-RU" dirty="0" smtClean="0"/>
          </a:p>
          <a:p>
            <a:r>
              <a:rPr lang="ru-RU" dirty="0" smtClean="0"/>
              <a:t>Эту часть света также называют Новым Светом. Америка названа, видимо, по имени </a:t>
            </a:r>
            <a:r>
              <a:rPr lang="ru-RU" dirty="0" err="1" smtClean="0"/>
              <a:t>Америго</a:t>
            </a:r>
            <a:r>
              <a:rPr lang="ru-RU" dirty="0" smtClean="0"/>
              <a:t> </a:t>
            </a:r>
            <a:r>
              <a:rPr lang="ru-RU" dirty="0" err="1" smtClean="0"/>
              <a:t>Веспуччи</a:t>
            </a:r>
            <a:r>
              <a:rPr lang="ru-RU" dirty="0" smtClean="0"/>
              <a:t> (также существует мнение, что он получил это прозвище или назвал себя так в честь уже поименованного континента).</a:t>
            </a:r>
          </a:p>
          <a:p>
            <a:endParaRPr lang="ru-RU" dirty="0" smtClean="0"/>
          </a:p>
          <a:p>
            <a:r>
              <a:rPr lang="ru-RU" dirty="0" smtClean="0"/>
              <a:t>Слово «Америка» иногда употребляется для обозначения одного из государств этой части света — США, а выражение «открыть Америку» часто означает «сообщить давно всем известную и очевидную информацию».</a:t>
            </a:r>
            <a:endParaRPr lang="ru-RU" dirty="0"/>
          </a:p>
        </p:txBody>
      </p:sp>
      <p:sp>
        <p:nvSpPr>
          <p:cNvPr id="5" name="Прямоугольник 4"/>
          <p:cNvSpPr/>
          <p:nvPr/>
        </p:nvSpPr>
        <p:spPr>
          <a:xfrm>
            <a:off x="2500298" y="428604"/>
            <a:ext cx="3456395" cy="923330"/>
          </a:xfrm>
          <a:prstGeom prst="rect">
            <a:avLst/>
          </a:prstGeom>
          <a:noFill/>
        </p:spPr>
        <p:txBody>
          <a:bodyPr wrap="none" lIns="91440" tIns="45720" rIns="91440" bIns="45720">
            <a:spAutoFit/>
          </a:bodyPr>
          <a:lstStyle/>
          <a:p>
            <a:pPr algn="ctr"/>
            <a:r>
              <a:rPr lang="ru-RU"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Америка</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3074" name="Picture 2"/>
          <p:cNvPicPr>
            <a:picLocks noChangeAspect="1" noChangeArrowheads="1"/>
          </p:cNvPicPr>
          <p:nvPr/>
        </p:nvPicPr>
        <p:blipFill>
          <a:blip r:embed="rId2" cstate="print"/>
          <a:srcRect/>
          <a:stretch>
            <a:fillRect/>
          </a:stretch>
        </p:blipFill>
        <p:spPr bwMode="auto">
          <a:xfrm>
            <a:off x="6858016" y="3531434"/>
            <a:ext cx="1928826" cy="3133837"/>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3857620" y="1357298"/>
            <a:ext cx="2647969" cy="3214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785786" y="285728"/>
            <a:ext cx="7467600" cy="1143000"/>
          </a:xfrm>
          <a:ln>
            <a:solidFill>
              <a:srgbClr val="FFFF00"/>
            </a:solidFill>
          </a:ln>
        </p:spPr>
        <p:style>
          <a:lnRef idx="1">
            <a:schemeClr val="accent3"/>
          </a:lnRef>
          <a:fillRef idx="2">
            <a:schemeClr val="accent3"/>
          </a:fillRef>
          <a:effectRef idx="1">
            <a:schemeClr val="accent3"/>
          </a:effectRef>
          <a:fontRef idx="minor">
            <a:schemeClr val="dk1"/>
          </a:fontRef>
        </p:style>
        <p:txBody>
          <a:bodyPr>
            <a:prstTxWarp prst="textWave2">
              <a:avLst/>
            </a:prstTxWarp>
          </a:bodyPr>
          <a:lstStyle/>
          <a:p>
            <a:pPr algn="ctr"/>
            <a:r>
              <a:rPr lang="ru-RU" dirty="0" smtClean="0">
                <a:blipFill>
                  <a:blip r:embed="rId2"/>
                  <a:tile tx="0" ty="0" sx="100000" sy="100000" flip="none" algn="tl"/>
                </a:blipFill>
              </a:rPr>
              <a:t>Австралия</a:t>
            </a:r>
            <a:endParaRPr lang="ru-RU" dirty="0">
              <a:blipFill>
                <a:blip r:embed="rId2"/>
                <a:tile tx="0" ty="0" sx="100000" sy="100000" flip="none" algn="tl"/>
              </a:blipFill>
            </a:endParaRPr>
          </a:p>
        </p:txBody>
      </p:sp>
      <p:sp>
        <p:nvSpPr>
          <p:cNvPr id="3" name="Содержимое 2"/>
          <p:cNvSpPr>
            <a:spLocks noGrp="1"/>
          </p:cNvSpPr>
          <p:nvPr>
            <p:ph sz="quarter" idx="4294967295"/>
          </p:nvPr>
        </p:nvSpPr>
        <p:spPr>
          <a:xfrm>
            <a:off x="214282" y="1643050"/>
            <a:ext cx="3657600" cy="4572000"/>
          </a:xfrm>
        </p:spPr>
        <p:txBody>
          <a:bodyPr>
            <a:normAutofit fontScale="62500" lnSpcReduction="20000"/>
          </a:bodyPr>
          <a:lstStyle/>
          <a:p>
            <a:pPr>
              <a:buClr>
                <a:srgbClr val="C00000"/>
              </a:buClr>
              <a:buFont typeface="Wingdings" pitchFamily="2" charset="2"/>
              <a:buChar char=""/>
            </a:pPr>
            <a:r>
              <a:rPr lang="ru-RU" sz="2600" dirty="0" smtClean="0"/>
              <a:t>Название «Австралия» происходит от лат. </a:t>
            </a:r>
            <a:r>
              <a:rPr lang="ru-RU" sz="2600" dirty="0" err="1" smtClean="0"/>
              <a:t>austrālis</a:t>
            </a:r>
            <a:r>
              <a:rPr lang="ru-RU" sz="2600" dirty="0" smtClean="0"/>
              <a:t>, что переводится как «южный».</a:t>
            </a:r>
          </a:p>
          <a:p>
            <a:pPr>
              <a:buClr>
                <a:srgbClr val="C00000"/>
              </a:buClr>
              <a:buFont typeface="Wingdings" pitchFamily="2" charset="2"/>
              <a:buChar char=""/>
            </a:pPr>
            <a:r>
              <a:rPr lang="ru-RU" sz="2600" dirty="0" smtClean="0"/>
              <a:t>Название «</a:t>
            </a:r>
            <a:r>
              <a:rPr lang="ru-RU" sz="2600" dirty="0" err="1" smtClean="0"/>
              <a:t>Australia</a:t>
            </a:r>
            <a:r>
              <a:rPr lang="ru-RU" sz="2600" dirty="0" smtClean="0"/>
              <a:t>» стало популярным после опубликования «Путешествия в </a:t>
            </a:r>
            <a:r>
              <a:rPr lang="ru-RU" sz="2600" dirty="0" err="1" smtClean="0"/>
              <a:t>Terra</a:t>
            </a:r>
            <a:r>
              <a:rPr lang="ru-RU" sz="2600" dirty="0" smtClean="0"/>
              <a:t> </a:t>
            </a:r>
            <a:r>
              <a:rPr lang="ru-RU" sz="2600" dirty="0" err="1" smtClean="0"/>
              <a:t>Australis</a:t>
            </a:r>
            <a:r>
              <a:rPr lang="ru-RU" sz="2600" dirty="0" smtClean="0"/>
              <a:t>» капитана Мэтью </a:t>
            </a:r>
            <a:r>
              <a:rPr lang="ru-RU" sz="2600" dirty="0" err="1" smtClean="0"/>
              <a:t>Флиндерса</a:t>
            </a:r>
            <a:r>
              <a:rPr lang="ru-RU" sz="2600" dirty="0" smtClean="0"/>
              <a:t>, который является первым человеком, обогнувшим Австралию.</a:t>
            </a:r>
          </a:p>
          <a:p>
            <a:pPr>
              <a:buClr>
                <a:srgbClr val="C00000"/>
              </a:buClr>
              <a:buFont typeface="Wingdings" pitchFamily="2" charset="2"/>
              <a:buChar char=""/>
            </a:pPr>
            <a:r>
              <a:rPr lang="ru-RU" sz="2600" dirty="0" smtClean="0"/>
              <a:t>Впоследствии губернатор Нового Южного Уэльса, </a:t>
            </a:r>
            <a:r>
              <a:rPr lang="ru-RU" sz="2600" dirty="0" err="1" smtClean="0"/>
              <a:t>Лаклан</a:t>
            </a:r>
            <a:r>
              <a:rPr lang="ru-RU" sz="2600" dirty="0" smtClean="0"/>
              <a:t> </a:t>
            </a:r>
            <a:r>
              <a:rPr lang="ru-RU" sz="2600" dirty="0" err="1" smtClean="0"/>
              <a:t>Маккуори</a:t>
            </a:r>
            <a:r>
              <a:rPr lang="ru-RU" sz="2600" dirty="0" smtClean="0"/>
              <a:t>, использовал это название в своих официальных посланиях в Англию. 12 декабря 1817 года он рекомендовал министерству по делам колоний Британской империи название «</a:t>
            </a:r>
            <a:r>
              <a:rPr lang="ru-RU" sz="2600" dirty="0" err="1" smtClean="0"/>
              <a:t>Australia</a:t>
            </a:r>
            <a:r>
              <a:rPr lang="ru-RU" sz="2600" dirty="0" smtClean="0"/>
              <a:t>» как официальное</a:t>
            </a:r>
            <a:r>
              <a:rPr lang="ru-RU" dirty="0" smtClean="0"/>
              <a:t>.</a:t>
            </a:r>
            <a:endParaRPr lang="ru-RU" dirty="0"/>
          </a:p>
        </p:txBody>
      </p:sp>
      <p:pic>
        <p:nvPicPr>
          <p:cNvPr id="4098" name="Picture 2"/>
          <p:cNvPicPr>
            <a:picLocks noChangeAspect="1" noChangeArrowheads="1"/>
          </p:cNvPicPr>
          <p:nvPr/>
        </p:nvPicPr>
        <p:blipFill>
          <a:blip r:embed="rId3" cstate="print"/>
          <a:srcRect/>
          <a:stretch>
            <a:fillRect/>
          </a:stretch>
        </p:blipFill>
        <p:spPr bwMode="auto">
          <a:xfrm>
            <a:off x="3929058" y="2000240"/>
            <a:ext cx="4786346" cy="43237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85728"/>
            <a:ext cx="7467600" cy="1143000"/>
          </a:xfrm>
          <a:solidFill>
            <a:schemeClr val="accent2">
              <a:lumMod val="60000"/>
              <a:lumOff val="40000"/>
            </a:schemeClr>
          </a:solidFill>
          <a:ln>
            <a:solidFill>
              <a:srgbClr val="FFFF00"/>
            </a:solidFill>
          </a:ln>
        </p:spPr>
        <p:txBody>
          <a:bodyPr>
            <a:normAutofit/>
          </a:bodyPr>
          <a:lstStyle/>
          <a:p>
            <a:pPr algn="ctr"/>
            <a:r>
              <a:rPr lang="ru-RU" sz="5400" b="1" cap="none"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Антарктида</a:t>
            </a:r>
            <a:endParaRPr lang="ru-RU" sz="5400" b="1" cap="none"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Содержимое 2"/>
          <p:cNvSpPr>
            <a:spLocks noGrp="1"/>
          </p:cNvSpPr>
          <p:nvPr>
            <p:ph sz="quarter" idx="1"/>
          </p:nvPr>
        </p:nvSpPr>
        <p:spPr>
          <a:xfrm>
            <a:off x="457200" y="1600200"/>
            <a:ext cx="4329114" cy="4900634"/>
          </a:xfrm>
        </p:spPr>
        <p:txBody>
          <a:bodyPr>
            <a:normAutofit fontScale="62500" lnSpcReduction="20000"/>
          </a:bodyPr>
          <a:lstStyle/>
          <a:p>
            <a:r>
              <a:rPr lang="ru-RU" dirty="0" err="1" smtClean="0"/>
              <a:t>Антаркти́да</a:t>
            </a:r>
            <a:r>
              <a:rPr lang="ru-RU" dirty="0" smtClean="0"/>
              <a:t> (греч. </a:t>
            </a:r>
            <a:r>
              <a:rPr lang="ru-RU" dirty="0" err="1" smtClean="0"/>
              <a:t>ἀνταρκτικός </a:t>
            </a:r>
            <a:r>
              <a:rPr lang="ru-RU" dirty="0" smtClean="0"/>
              <a:t>— противоположность Арктике) — континент, расположенный на самом юге Земли, центр Антарктиды примерно совпадает с южным географическим полюсом</a:t>
            </a:r>
          </a:p>
          <a:p>
            <a:r>
              <a:rPr lang="ru-RU" dirty="0" smtClean="0"/>
              <a:t>Антарктидой называют также часть света, состоящую из материка Антарктиды и прилегающих островов.</a:t>
            </a:r>
          </a:p>
          <a:p>
            <a:r>
              <a:rPr lang="ru-RU" dirty="0" smtClean="0"/>
              <a:t>Антарктида была официально открыта 16 (28) января 1820 года русской экспедицией под руководством </a:t>
            </a:r>
            <a:r>
              <a:rPr lang="ru-RU" dirty="0" err="1" smtClean="0"/>
              <a:t>Фаддея</a:t>
            </a:r>
            <a:r>
              <a:rPr lang="ru-RU" dirty="0" smtClean="0"/>
              <a:t> Беллинсгаузена и Михаила Лазарева, которые на шлюпах «Восток» и «Мирный» подошли к ней в точке 69°21′ </a:t>
            </a:r>
            <a:r>
              <a:rPr lang="ru-RU" dirty="0" err="1" smtClean="0"/>
              <a:t>ю</a:t>
            </a:r>
            <a:r>
              <a:rPr lang="ru-RU" dirty="0" smtClean="0"/>
              <a:t>. </a:t>
            </a:r>
            <a:r>
              <a:rPr lang="ru-RU" dirty="0" err="1" smtClean="0"/>
              <a:t>ш</a:t>
            </a:r>
            <a:r>
              <a:rPr lang="ru-RU" dirty="0" smtClean="0"/>
              <a:t>. 2°14′ </a:t>
            </a:r>
            <a:r>
              <a:rPr lang="ru-RU" dirty="0" err="1" smtClean="0"/>
              <a:t>з</a:t>
            </a:r>
            <a:r>
              <a:rPr lang="ru-RU" dirty="0" smtClean="0"/>
              <a:t>. д. (G) (район современного шельфового ледника Беллинсгаузена).</a:t>
            </a:r>
          </a:p>
          <a:p>
            <a:r>
              <a:rPr lang="ru-RU" dirty="0" smtClean="0"/>
              <a:t>Первыми вступили на континентальную часть 24 января 1895 года капитан норвежского судна «</a:t>
            </a:r>
            <a:r>
              <a:rPr lang="ru-RU" dirty="0" err="1" smtClean="0"/>
              <a:t>Антарктик</a:t>
            </a:r>
            <a:r>
              <a:rPr lang="ru-RU" dirty="0" smtClean="0"/>
              <a:t>» </a:t>
            </a:r>
            <a:r>
              <a:rPr lang="ru-RU" dirty="0" err="1" smtClean="0"/>
              <a:t>Кристенсен</a:t>
            </a:r>
            <a:r>
              <a:rPr lang="ru-RU" dirty="0" smtClean="0"/>
              <a:t> и преподаватель естественных наук </a:t>
            </a:r>
            <a:r>
              <a:rPr lang="ru-RU" dirty="0" err="1" smtClean="0"/>
              <a:t>Карстен</a:t>
            </a:r>
            <a:r>
              <a:rPr lang="ru-RU" dirty="0" smtClean="0"/>
              <a:t> </a:t>
            </a:r>
            <a:r>
              <a:rPr lang="ru-RU" dirty="0" err="1" smtClean="0"/>
              <a:t>Борхгревинк</a:t>
            </a:r>
            <a:r>
              <a:rPr lang="ru-RU" dirty="0" smtClean="0"/>
              <a:t>.</a:t>
            </a:r>
            <a:endParaRPr lang="ru-RU" dirty="0"/>
          </a:p>
        </p:txBody>
      </p:sp>
      <p:pic>
        <p:nvPicPr>
          <p:cNvPr id="5122" name="Picture 2"/>
          <p:cNvPicPr>
            <a:picLocks noGrp="1" noChangeAspect="1" noChangeArrowheads="1"/>
          </p:cNvPicPr>
          <p:nvPr>
            <p:ph sz="quarter" idx="2"/>
          </p:nvPr>
        </p:nvPicPr>
        <p:blipFill>
          <a:blip r:embed="rId2" cstate="print"/>
          <a:srcRect/>
          <a:stretch>
            <a:fillRect/>
          </a:stretch>
        </p:blipFill>
        <p:spPr bwMode="auto">
          <a:xfrm>
            <a:off x="4714876" y="2000240"/>
            <a:ext cx="3800206" cy="3214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642910" y="285728"/>
            <a:ext cx="7467600" cy="114300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ru-RU" sz="5400" dirty="0" smtClean="0">
                <a:effectLst/>
              </a:rPr>
              <a:t>Тихий</a:t>
            </a:r>
            <a:endParaRPr lang="ru-RU" sz="5400" dirty="0">
              <a:effectLst/>
            </a:endParaRPr>
          </a:p>
        </p:txBody>
      </p:sp>
      <p:sp>
        <p:nvSpPr>
          <p:cNvPr id="4" name="Содержимое 3"/>
          <p:cNvSpPr>
            <a:spLocks noGrp="1"/>
          </p:cNvSpPr>
          <p:nvPr>
            <p:ph sz="quarter" idx="4294967295"/>
          </p:nvPr>
        </p:nvSpPr>
        <p:spPr>
          <a:xfrm>
            <a:off x="4214810" y="1500174"/>
            <a:ext cx="4572000" cy="5357826"/>
          </a:xfrm>
        </p:spPr>
        <p:txBody>
          <a:bodyPr>
            <a:normAutofit fontScale="62500" lnSpcReduction="20000"/>
          </a:bodyPr>
          <a:lstStyle/>
          <a:p>
            <a:r>
              <a:rPr lang="ru-RU" dirty="0" smtClean="0"/>
              <a:t>Тихий океан занимает половину всей водной поверхности Земли, и более тридцати процентов площади поверхности планеты. </a:t>
            </a:r>
          </a:p>
          <a:p>
            <a:r>
              <a:rPr lang="ru-RU" dirty="0" smtClean="0"/>
              <a:t>Испанский конкистадор </a:t>
            </a:r>
            <a:r>
              <a:rPr lang="ru-RU" dirty="0" err="1" smtClean="0"/>
              <a:t>Васко</a:t>
            </a:r>
            <a:r>
              <a:rPr lang="ru-RU" dirty="0" smtClean="0"/>
              <a:t> </a:t>
            </a:r>
            <a:r>
              <a:rPr lang="ru-RU" dirty="0" err="1" smtClean="0"/>
              <a:t>Нуньес</a:t>
            </a:r>
            <a:r>
              <a:rPr lang="ru-RU" dirty="0" smtClean="0"/>
              <a:t> де Бальбоа в 1510 году основал на западном берегу Дарьенского залива поселение </a:t>
            </a:r>
            <a:r>
              <a:rPr lang="ru-RU" dirty="0" err="1" smtClean="0"/>
              <a:t>Санта-Мария-ла-Антигуа-дель-Дарьен</a:t>
            </a:r>
            <a:r>
              <a:rPr lang="ru-RU" dirty="0" smtClean="0"/>
              <a:t> . Вскоре до него дошли известия о богатой стране и большом море, расположенных на юге. Бальбоа с отрядом выдвинулся из своего города (1 сентября 1513 г.), и четыре недели спустя с одной из вершин горного кряжа «в безмолвии» он узрел расстилающуюся к западу безбрежную водную гладь Тихого океана. Он вышел на берег океана и окрестил его Южным морем (исп. </a:t>
            </a:r>
            <a:r>
              <a:rPr lang="ru-RU" dirty="0" err="1" smtClean="0"/>
              <a:t>Mar</a:t>
            </a:r>
            <a:r>
              <a:rPr lang="ru-RU" dirty="0" smtClean="0"/>
              <a:t> </a:t>
            </a:r>
            <a:r>
              <a:rPr lang="ru-RU" dirty="0" err="1" smtClean="0"/>
              <a:t>del</a:t>
            </a:r>
            <a:r>
              <a:rPr lang="ru-RU" dirty="0" smtClean="0"/>
              <a:t> </a:t>
            </a:r>
            <a:r>
              <a:rPr lang="ru-RU" dirty="0" err="1" smtClean="0"/>
              <a:t>Sur</a:t>
            </a:r>
            <a:r>
              <a:rPr lang="ru-RU" dirty="0" smtClean="0"/>
              <a:t>).</a:t>
            </a:r>
          </a:p>
          <a:p>
            <a:endParaRPr lang="ru-RU" dirty="0" smtClean="0"/>
          </a:p>
          <a:p>
            <a:r>
              <a:rPr lang="ru-RU" dirty="0" smtClean="0"/>
              <a:t>Осенью 1520 года Магеллан обогнул Южную Америку, преодолев пролив, после чего увидел новые водные просторы. За время дальнейшего перехода от Огненной Земли до Филиппинских островов, более трёх месяцев экспедиция не столкнулась ни с одной бурей, очевидно, поэтому Магеллан назвал океан Тихим</a:t>
            </a:r>
            <a:endParaRPr lang="ru-RU" dirty="0"/>
          </a:p>
        </p:txBody>
      </p:sp>
      <p:pic>
        <p:nvPicPr>
          <p:cNvPr id="6146" name="Picture 2"/>
          <p:cNvPicPr>
            <a:picLocks noChangeAspect="1" noChangeArrowheads="1"/>
          </p:cNvPicPr>
          <p:nvPr/>
        </p:nvPicPr>
        <p:blipFill>
          <a:blip r:embed="rId2" cstate="print"/>
          <a:srcRect/>
          <a:stretch>
            <a:fillRect/>
          </a:stretch>
        </p:blipFill>
        <p:spPr bwMode="auto">
          <a:xfrm>
            <a:off x="285720" y="1857364"/>
            <a:ext cx="4000528" cy="39290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231</TotalTime>
  <Words>800</Words>
  <Application>Microsoft Office PowerPoint</Application>
  <PresentationFormat>Екран (4:3)</PresentationFormat>
  <Paragraphs>57</Paragraphs>
  <Slides>13</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13</vt:i4>
      </vt:variant>
    </vt:vector>
  </HeadingPairs>
  <TitlesOfParts>
    <vt:vector size="17" baseType="lpstr">
      <vt:lpstr>Century Schoolbook</vt:lpstr>
      <vt:lpstr>Wingdings</vt:lpstr>
      <vt:lpstr>Wingdings 2</vt:lpstr>
      <vt:lpstr>Эркер</vt:lpstr>
      <vt:lpstr>Материки и океаны</vt:lpstr>
      <vt:lpstr>Презентація PowerPoint</vt:lpstr>
      <vt:lpstr>Материк Евразия</vt:lpstr>
      <vt:lpstr>Граница между Европой и Азией проходит:</vt:lpstr>
      <vt:lpstr>Презентація PowerPoint</vt:lpstr>
      <vt:lpstr>Презентація PowerPoint</vt:lpstr>
      <vt:lpstr>Австралия</vt:lpstr>
      <vt:lpstr>Антарктида</vt:lpstr>
      <vt:lpstr>Тихий</vt:lpstr>
      <vt:lpstr>Атлантический океан</vt:lpstr>
      <vt:lpstr>Индийский океан</vt:lpstr>
      <vt:lpstr>Северный Ледовитый океан</vt:lpstr>
      <vt:lpstr>Северный Ледовитый океан</vt:lpstr>
    </vt:vector>
  </TitlesOfParts>
  <Company>WolfishLair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Что изучает курс «География материков и океанов»</dc:title>
  <dc:creator>Loner-XP</dc:creator>
  <cp:lastModifiedBy>Інна</cp:lastModifiedBy>
  <cp:revision>26</cp:revision>
  <dcterms:created xsi:type="dcterms:W3CDTF">2009-06-23T10:58:41Z</dcterms:created>
  <dcterms:modified xsi:type="dcterms:W3CDTF">2019-01-03T22:24:25Z</dcterms:modified>
</cp:coreProperties>
</file>