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7" r:id="rId3"/>
    <p:sldId id="278" r:id="rId4"/>
    <p:sldId id="279" r:id="rId5"/>
    <p:sldId id="280" r:id="rId6"/>
    <p:sldId id="268" r:id="rId7"/>
    <p:sldId id="269" r:id="rId8"/>
    <p:sldId id="273" r:id="rId9"/>
    <p:sldId id="272" r:id="rId10"/>
    <p:sldId id="271" r:id="rId11"/>
    <p:sldId id="270" r:id="rId12"/>
    <p:sldId id="274" r:id="rId13"/>
    <p:sldId id="267" r:id="rId14"/>
    <p:sldId id="259" r:id="rId15"/>
    <p:sldId id="260" r:id="rId16"/>
    <p:sldId id="261" r:id="rId17"/>
    <p:sldId id="262" r:id="rId18"/>
    <p:sldId id="263" r:id="rId19"/>
    <p:sldId id="276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CC"/>
    <a:srgbClr val="FFCCFF"/>
    <a:srgbClr val="FF33CC"/>
    <a:srgbClr val="FF0000"/>
    <a:srgbClr val="990000"/>
    <a:srgbClr val="990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8" autoAdjust="0"/>
    <p:restoredTop sz="94660"/>
  </p:normalViewPr>
  <p:slideViewPr>
    <p:cSldViewPr>
      <p:cViewPr varScale="1">
        <p:scale>
          <a:sx n="74" d="100"/>
          <a:sy n="74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5FAB33-7BA6-495D-BB7F-D13E59340FE5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19C0-DADD-4F15-8320-7A8FFA7C7BE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63391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93735-0E77-4FCA-90ED-910171644453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2093-E406-42F6-8C0C-CD48509F118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43316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BA4A3-15B4-4165-9DE6-8169B49F592A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6121A-3C24-430C-BE6B-BCB8974AF0E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7473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8FD91-8E47-4980-B1E3-1B1417D874DF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8F5C-A988-478B-B5E0-5746451EBC6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23143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BEE8C-C44C-4D61-BA88-9C646179B4CD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D1EC-8310-46A5-B55D-6C56499AE368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814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5F00D-00A9-4E19-B4BC-9C0359E54919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80B-F380-4B80-9E41-95849C2051F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66970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72FF2-2143-4BD6-8758-EA38B471EF72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756F1-322C-46D5-AA94-E875C2FF4FE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90006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C27F7-88D1-4CFF-8AAC-3D1D51EF56B4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030E-26E9-4BCF-81FD-4D87B6038F02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9783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B2603-3C26-4262-9707-6C39910AEE11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024C-B7E6-472B-BAA5-D896CE80C22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50893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81581FE-44A1-4728-8E41-08CA45764DEC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7A372-2AEC-4B22-AB94-F536353D7F9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03002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5741B-5E61-4D82-B4C1-A0A71C80B681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7860-4600-45D5-BE39-3F1DB2B9CCD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79401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E8A94A-2352-43BB-A94F-AF544E57B7D1}" type="datetimeFigureOut">
              <a:rPr lang="ru-RU" smtClean="0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CDE941-50D6-4C01-9EA7-23D2815C6359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.ru/photo/panama_260720100127_4.jp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st.greyfalcon.us/pictures/al6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svoiludi.ru/images/tb/343/rio-499_w990h700.jpg" TargetMode="Externa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3/Vi%C3%B1eta_del_mapa_de_Waldseem%C3%BCller.jp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Humboldt-Bonpland_Chimborazo.jp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klubspb.ru/persona/vavilov-1.jp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249"/>
            <a:ext cx="9146146" cy="5929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213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b="1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Географическое положение и история исследования  </a:t>
            </a:r>
            <a:br>
              <a:rPr sz="4800" b="1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sz="4800" b="1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Южной Америки</a:t>
            </a:r>
            <a:endParaRPr sz="4800" b="1" spc="0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solidFill>
            <a:srgbClr val="FFFF00"/>
          </a:solidFill>
        </p:spPr>
        <p:txBody>
          <a:bodyPr/>
          <a:lstStyle/>
          <a:p>
            <a:r>
              <a:rPr altLang="en-US" sz="4000" smtClean="0">
                <a:solidFill>
                  <a:schemeClr val="tx1"/>
                </a:solidFill>
                <a:latin typeface="Georgia" panose="02040502050405020303" pitchFamily="18" charset="0"/>
              </a:rPr>
              <a:t>Самая большая низменность в мире - Амазонская</a:t>
            </a:r>
          </a:p>
        </p:txBody>
      </p:sp>
      <p:pic>
        <p:nvPicPr>
          <p:cNvPr id="32773" name="Picture 5" descr="a_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263"/>
            <a:ext cx="25908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1291996528_250px-amazon_rain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3382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vostochnaya_chast_yuzhnoj_ameriki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719638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123633112866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19625"/>
            <a:ext cx="2857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s640x4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533900"/>
            <a:ext cx="3490912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/>
          <a:lstStyle/>
          <a:p>
            <a:r>
              <a:rPr altLang="en-US" sz="4000" dirty="0" smtClean="0">
                <a:solidFill>
                  <a:schemeClr val="tx1"/>
                </a:solidFill>
              </a:rPr>
              <a:t>Самое высокогорное озеро - Титикака</a:t>
            </a:r>
          </a:p>
        </p:txBody>
      </p:sp>
      <p:pic>
        <p:nvPicPr>
          <p:cNvPr id="31749" name="Picture 5" descr="ANd9GcTQyJFTja-5uxI2qYheJFrJFCxU9rRWkcFcxR0AmoHfFYF3_r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3e80024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838200"/>
            <a:ext cx="52959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titica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6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khutorskoy_ru_100_89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191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altLang="en-US" sz="4000" smtClean="0">
                <a:solidFill>
                  <a:schemeClr val="tx1"/>
                </a:solidFill>
              </a:rPr>
              <a:t>Самое сухое место на материке – пустыня Атакама</a:t>
            </a:r>
          </a:p>
        </p:txBody>
      </p:sp>
      <p:pic>
        <p:nvPicPr>
          <p:cNvPr id="35845" name="Picture 5" descr="ataka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1323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280px-Atac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3861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2334654-Atacama-Desert-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219200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ANd9GcQDEDtW-WgLvgnmbC31pcMV-GN1FK2pSJz4lGRINREtgYihQduey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7432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04900" y="339090"/>
            <a:ext cx="7543800" cy="899161"/>
          </a:xfrm>
        </p:spPr>
        <p:txBody>
          <a:bodyPr/>
          <a:lstStyle/>
          <a:p>
            <a:pPr eaLnBrk="1" hangingPunct="1"/>
            <a:r>
              <a:rPr alt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Панамский канал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2509270"/>
            <a:ext cx="3703638" cy="2696711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518670"/>
            <a:ext cx="3159617" cy="198120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en-US" sz="2800" b="1" dirty="0" smtClean="0"/>
              <a:t>Судоходный канал, соединяющий Панамский залив Тихого океана с Карибским морем и Атлантическим океаном. Расположен на Панамском перешейке на территории Панамы.</a:t>
            </a:r>
          </a:p>
        </p:txBody>
      </p:sp>
      <p:pic>
        <p:nvPicPr>
          <p:cNvPr id="35844" name="Picture 4" descr="Картинка 13 из 109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2286000" cy="381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400" y="5486400"/>
            <a:ext cx="3581400" cy="120015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Длина — 81,6 км</a:t>
            </a:r>
            <a:r>
              <a:rPr lang="ru-RU" b="1" dirty="0">
                <a:solidFill>
                  <a:srgbClr val="C00000"/>
                </a:solidFill>
                <a:latin typeface="Arial" charset="0"/>
              </a:rPr>
              <a:t>, в том числе 65,2 км по суше и 16,4 км по дну.</a:t>
            </a:r>
            <a:r>
              <a:rPr lang="ru-RU" dirty="0">
                <a:latin typeface="Arial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Среднее время прохода судна - 9 час.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15188" cy="1479550"/>
          </a:xfrm>
        </p:spPr>
        <p:txBody>
          <a:bodyPr/>
          <a:lstStyle/>
          <a:p>
            <a:pPr eaLnBrk="1" hangingPunct="1"/>
            <a:r>
              <a:rPr altLang="en-US" smtClean="0"/>
              <a:t>Открытие и исследование материка</a:t>
            </a:r>
          </a:p>
        </p:txBody>
      </p:sp>
      <p:pic>
        <p:nvPicPr>
          <p:cNvPr id="9219" name="Picture 2" descr="D:\ТАНЯ2\Рисунки с дисков\Class7\Открытия и исслед. Южной Аме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181" y="1846263"/>
            <a:ext cx="6034087" cy="4022725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2" descr="Картинка 192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800350" cy="1866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4" descr="Картинка 224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00600"/>
            <a:ext cx="2878137" cy="1895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3" y="115888"/>
            <a:ext cx="5386387" cy="1225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Христофор Колумб, </a:t>
            </a:r>
            <a:br>
              <a:rPr dirty="0" smtClean="0"/>
            </a:br>
            <a:r>
              <a:rPr dirty="0" smtClean="0"/>
              <a:t>12 октября 1492г.</a:t>
            </a:r>
            <a:endParaRPr dirty="0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2274924" cy="2736304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1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92600"/>
            <a:ext cx="3589337" cy="2301875"/>
          </a:xfrm>
          <a:noFill/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3851275" y="1341438"/>
            <a:ext cx="52927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b="1"/>
              <a:t>Колумб первым из достоверно известных путешественников пересёк Атлантический океан в субтропической и тропической полосе северного полушария и первым из европейцев ходил в Карибском море.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C00000"/>
                </a:solidFill>
              </a:rPr>
              <a:t>Положил начало открытию Южной Америки и перешейков Центральной Америки.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en-US" b="1"/>
              <a:t>Открыл все Большие Антильские острова — центральную часть Багамского архипелага, Малые Антильские острова, а также ряд мелких островов в Карибском море и остров Тринидад у берегов Южной Америки.</a:t>
            </a:r>
          </a:p>
          <a:p>
            <a:pPr eaLnBrk="1" hangingPunct="1"/>
            <a:r>
              <a:rPr lang="ru-RU" altLang="en-US" b="1">
                <a:solidFill>
                  <a:srgbClr val="C00000"/>
                </a:solidFill>
              </a:rPr>
              <a:t>Всего совершил 4 путешествия к Америке: 1-е – 3 августа 1492г. – 15 марта 1493гг, 2-е – 25 сентября 1493г. – 11 июня 1496гг., 3-е – 30 мая 1498г. – 25 ноября 1500гг., 4-е – 9 мая 1502г. – ноябрь  1504г.</a:t>
            </a:r>
          </a:p>
        </p:txBody>
      </p:sp>
      <p:pic>
        <p:nvPicPr>
          <p:cNvPr id="6150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6924675" cy="762000"/>
          </a:xfrm>
        </p:spPr>
        <p:txBody>
          <a:bodyPr/>
          <a:lstStyle/>
          <a:p>
            <a:pPr eaLnBrk="1" hangingPunct="1"/>
            <a:r>
              <a:rPr altLang="en-US" smtClean="0"/>
              <a:t>Америго Веспуччи, 1507г.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2236442" cy="306551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4663" y="1295400"/>
            <a:ext cx="4859337" cy="5302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b="1" dirty="0" err="1">
                <a:solidFill>
                  <a:srgbClr val="C00000"/>
                </a:solidFill>
              </a:rPr>
              <a:t>Америго</a:t>
            </a:r>
            <a:r>
              <a:rPr b="1" dirty="0">
                <a:solidFill>
                  <a:srgbClr val="C00000"/>
                </a:solidFill>
              </a:rPr>
              <a:t> принимал участие в снаряжении экспедиций Колумба, был знаком с ним.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Успехи Колумба внушили ему мысль оставить торговое дело, чтобы познакомиться с новыми землями.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>
                <a:solidFill>
                  <a:srgbClr val="C00000"/>
                </a:solidFill>
              </a:rPr>
              <a:t>В письмах знатным друзьям, </a:t>
            </a:r>
            <a:r>
              <a:rPr b="1" dirty="0" err="1">
                <a:solidFill>
                  <a:srgbClr val="C00000"/>
                </a:solidFill>
              </a:rPr>
              <a:t>Веспуччи</a:t>
            </a:r>
            <a:r>
              <a:rPr b="1" dirty="0">
                <a:solidFill>
                  <a:srgbClr val="C00000"/>
                </a:solidFill>
              </a:rPr>
              <a:t> описывал свои путешествия и географические открытия. Кроме писем </a:t>
            </a:r>
            <a:r>
              <a:rPr b="1" dirty="0" err="1">
                <a:solidFill>
                  <a:srgbClr val="C00000"/>
                </a:solidFill>
              </a:rPr>
              <a:t>Веспуччи</a:t>
            </a:r>
            <a:r>
              <a:rPr b="1" dirty="0">
                <a:solidFill>
                  <a:srgbClr val="C00000"/>
                </a:solidFill>
              </a:rPr>
              <a:t> издавались и много книг, дневников его путешествий.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Реклама сделала своё дело – именно его имя стали связывать с вновь открытым материком, и в 1507 г. картограф </a:t>
            </a:r>
            <a:r>
              <a:rPr b="1" dirty="0" err="1"/>
              <a:t>Вальдземюллер</a:t>
            </a:r>
            <a:r>
              <a:rPr b="1" dirty="0"/>
              <a:t> приписал открытие нового континента, сделанное Колумбом, </a:t>
            </a:r>
            <a:r>
              <a:rPr b="1" dirty="0" err="1"/>
              <a:t>Веспуччи</a:t>
            </a:r>
            <a:r>
              <a:rPr b="1" dirty="0"/>
              <a:t> и назвал его Америкой, а в 1538 г. Меркатор назвал этим именем и северную часть материка.</a:t>
            </a:r>
          </a:p>
        </p:txBody>
      </p:sp>
      <p:pic>
        <p:nvPicPr>
          <p:cNvPr id="7172" name="Picture 4" descr="Файл:Viñeta del mapa de Waldseemü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4305300" cy="26098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6924675" cy="1223963"/>
          </a:xfrm>
        </p:spPr>
        <p:txBody>
          <a:bodyPr/>
          <a:lstStyle/>
          <a:p>
            <a:pPr eaLnBrk="1" hangingPunct="1"/>
            <a:r>
              <a:rPr altLang="en-US" smtClean="0"/>
              <a:t>Нуньес де Бальбоа, 1510г.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3659188" cy="4879975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403725" cy="50180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Испанский конкистадор, который основал первый европейский город в Америке и первым из европейцев (во главе отряда из 190 испанцев и 600 индейцев-носильщиков) вышел на берег Тихого океана.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>
                <a:solidFill>
                  <a:srgbClr val="C00000"/>
                </a:solidFill>
              </a:rPr>
              <a:t>Бальбоа первым из испанцев стал наведываться вглубь материка в поисках золота и рабов.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Для получения у индейцев необходимых ему сведений он не брезговал ни посулами, ни пытками. Особенный ужас туземцам внушали собаки, которые по команде конкистадора могли разорвать на куски любого.</a:t>
            </a:r>
          </a:p>
          <a:p>
            <a:pPr eaLnBrk="1" hangingPunct="1">
              <a:buFont typeface="Arial" charset="0"/>
              <a:buChar char="•"/>
              <a:defRPr/>
            </a:pPr>
            <a:endParaRPr b="1" dirty="0"/>
          </a:p>
          <a:p>
            <a:pPr eaLnBrk="1" hangingPunct="1">
              <a:buFont typeface="Arial" charset="0"/>
              <a:buChar char="•"/>
              <a:defRPr/>
            </a:pPr>
            <a:endParaRPr b="1" dirty="0"/>
          </a:p>
        </p:txBody>
      </p:sp>
      <p:pic>
        <p:nvPicPr>
          <p:cNvPr id="8197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7788275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err="1" smtClean="0"/>
              <a:t>Франциско</a:t>
            </a:r>
            <a:r>
              <a:rPr dirty="0" smtClean="0"/>
              <a:t> </a:t>
            </a:r>
            <a:r>
              <a:rPr dirty="0" err="1" smtClean="0"/>
              <a:t>де</a:t>
            </a:r>
            <a:r>
              <a:rPr dirty="0" smtClean="0"/>
              <a:t> </a:t>
            </a:r>
            <a:r>
              <a:rPr dirty="0" err="1" smtClean="0"/>
              <a:t>Орельяно</a:t>
            </a:r>
            <a:r>
              <a:rPr dirty="0" smtClean="0"/>
              <a:t>, </a:t>
            </a:r>
            <a:br>
              <a:rPr dirty="0" smtClean="0"/>
            </a:br>
            <a:r>
              <a:rPr dirty="0" smtClean="0"/>
              <a:t>1541-1542г.</a:t>
            </a:r>
            <a:endParaRPr dirty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200400"/>
            <a:ext cx="3795713" cy="3200400"/>
          </a:xfrm>
          <a:noFill/>
        </p:spPr>
      </p:pic>
      <p:sp>
        <p:nvSpPr>
          <p:cNvPr id="9219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103688"/>
          </a:xfrm>
        </p:spPr>
        <p:txBody>
          <a:bodyPr/>
          <a:lstStyle/>
          <a:p>
            <a:pPr eaLnBrk="1" hangingPunct="1"/>
            <a:r>
              <a:rPr lang="ru-RU" altLang="en-US" b="1" smtClean="0"/>
              <a:t>Один из первых конкистадоров, участвовавших в завоевании Перу.</a:t>
            </a:r>
          </a:p>
          <a:p>
            <a:pPr eaLnBrk="1" hangingPunct="1"/>
            <a:r>
              <a:rPr lang="ru-RU" altLang="en-US" b="1" smtClean="0"/>
              <a:t>Первым прошел по Амазонке из восточного Перу до устья этой великой реки.</a:t>
            </a:r>
          </a:p>
        </p:txBody>
      </p:sp>
      <p:pic>
        <p:nvPicPr>
          <p:cNvPr id="16388" name="Picture 4" descr="Фотография Франсиско де Орельяна (photo Fransisko  Orelyan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2438400" cy="243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2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en-US" sz="2000" b="1">
                <a:solidFill>
                  <a:srgbClr val="FF0000"/>
                </a:solidFill>
                <a:latin typeface="Book Antiqua" panose="02040602050305030304" pitchFamily="18" charset="0"/>
              </a:rPr>
              <a:t>КОНКИСТАДОРЫ </a:t>
            </a:r>
            <a:r>
              <a:rPr lang="ru-RU" altLang="en-US" sz="2000" b="1">
                <a:latin typeface="Book Antiqua" panose="02040602050305030304" pitchFamily="18" charset="0"/>
              </a:rPr>
              <a:t>(исп. ед. ч. conquistador - завоеватель, покоритель), участники Конкисты, то есть завоевательных походов европейцев (в основном испанцев) в Новый Свет: морских - в Вест-Индию, на Филиппины, вдоль берегов Северной и Южной Америки; сухопутных - в глубь обоих материков. </a:t>
            </a:r>
          </a:p>
        </p:txBody>
      </p:sp>
      <p:pic>
        <p:nvPicPr>
          <p:cNvPr id="37892" name="Picture 4" descr="hernan-cortes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6906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4267200"/>
            <a:ext cx="2971800" cy="25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b="1">
                <a:solidFill>
                  <a:srgbClr val="FF0000"/>
                </a:solidFill>
                <a:latin typeface="Book Antiqua" panose="02040602050305030304" pitchFamily="18" charset="0"/>
              </a:rPr>
              <a:t>Эрнан Кортес -</a:t>
            </a:r>
            <a:r>
              <a:rPr lang="ru-RU" altLang="en-US" sz="2000" b="1">
                <a:latin typeface="Book Antiqua" panose="02040602050305030304" pitchFamily="18" charset="0"/>
              </a:rPr>
              <a:t> испанский конкистадор, завоевавший Мексику и уничтоживший государственность ацтеков </a:t>
            </a:r>
          </a:p>
        </p:txBody>
      </p:sp>
      <p:pic>
        <p:nvPicPr>
          <p:cNvPr id="37894" name="Picture 6" descr="Francisco-Pizarro-um15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1652588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048000" y="4419600"/>
            <a:ext cx="28194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b="1">
                <a:solidFill>
                  <a:srgbClr val="FF0000"/>
                </a:solidFill>
                <a:latin typeface="Book Antiqua" panose="02040602050305030304" pitchFamily="18" charset="0"/>
              </a:rPr>
              <a:t>Франсиско Писарро –</a:t>
            </a:r>
            <a:r>
              <a:rPr lang="ru-RU" altLang="en-US" sz="2000" b="1">
                <a:latin typeface="Book Antiqua" panose="02040602050305030304" pitchFamily="18" charset="0"/>
              </a:rPr>
              <a:t> испанский конкистадор, завоевавший империю инков и основавший город Лима </a:t>
            </a:r>
          </a:p>
        </p:txBody>
      </p:sp>
      <p:pic>
        <p:nvPicPr>
          <p:cNvPr id="37896" name="Picture 8" descr="1retratoidealdevasconezhu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78435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172200" y="4419600"/>
            <a:ext cx="26670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b="1">
                <a:latin typeface="Book Antiqua" panose="02040602050305030304" pitchFamily="18" charset="0"/>
              </a:rPr>
              <a:t>в 1501-ом году </a:t>
            </a:r>
            <a:r>
              <a:rPr lang="ru-RU" altLang="en-US" sz="2000" b="1">
                <a:solidFill>
                  <a:srgbClr val="FF0000"/>
                </a:solidFill>
                <a:latin typeface="Book Antiqua" panose="02040602050305030304" pitchFamily="18" charset="0"/>
              </a:rPr>
              <a:t>Васко Нуньес де Бальбоа</a:t>
            </a:r>
            <a:r>
              <a:rPr lang="ru-RU" altLang="en-US" sz="2000" b="1">
                <a:latin typeface="Book Antiqua" panose="02040602050305030304" pitchFamily="18" charset="0"/>
              </a:rPr>
              <a:t> выходит к побережью Тихого океана 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609600"/>
            <a:ext cx="7543800" cy="74676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/>
              <a:t>Географическое положение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Южная Америка полностью находится в Западном полушарии. Большая её часть расположена к югу от экватора. Материк перескается Южным тропиком. Он сильно вытянут с севера на юг, протянувшись более чем на 7 тысяч километров. С запада на восток в наиболее широкой части около 5 тысяч, однако, по большей части его протяженность небольшая, и континент сужается к своей южной оконечности.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816662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7500938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Александр Гумбольдт, </a:t>
            </a:r>
            <a:br>
              <a:rPr dirty="0" smtClean="0"/>
            </a:br>
            <a:r>
              <a:rPr dirty="0" smtClean="0"/>
              <a:t>1799–1804 годы путешествий</a:t>
            </a:r>
            <a:endParaRPr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76400"/>
            <a:ext cx="2010354" cy="2819399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744913" cy="47132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Собрал и обобщил совместно с франц. Ботаником </a:t>
            </a:r>
            <a:r>
              <a:rPr b="1" dirty="0" err="1"/>
              <a:t>Эме</a:t>
            </a:r>
            <a:r>
              <a:rPr b="1" dirty="0"/>
              <a:t> </a:t>
            </a:r>
            <a:r>
              <a:rPr b="1" dirty="0" err="1"/>
              <a:t>Бонпланом</a:t>
            </a:r>
            <a:r>
              <a:rPr b="1" dirty="0"/>
              <a:t> большой географический материал об особенностях природы Южно-Американского континента.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Обосновал идею высотной поясности на примере Анд, описал природу холодного течения у западных берегов, геологическое строение отдельных территорий.</a:t>
            </a:r>
          </a:p>
        </p:txBody>
      </p:sp>
      <p:pic>
        <p:nvPicPr>
          <p:cNvPr id="10244" name="Picture 4" descr="Файл:Humboldt-Bonpland Chimboraz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42545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934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/>
              <a:t>Николай Иванович Вавилов, </a:t>
            </a:r>
            <a:br>
              <a:rPr dirty="0" smtClean="0"/>
            </a:br>
            <a:r>
              <a:rPr dirty="0" smtClean="0"/>
              <a:t>1932-1933гг. </a:t>
            </a:r>
            <a:endParaRPr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371600"/>
            <a:ext cx="2303397" cy="284956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38600" cy="41036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Русский ботаник, растениевод, генетик, географ и организатор науки.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b="1" dirty="0">
                <a:solidFill>
                  <a:srgbClr val="C00000"/>
                </a:solidFill>
              </a:rPr>
              <a:t>Установил на материке древние очаги происхождения и разнообразия </a:t>
            </a:r>
            <a:r>
              <a:rPr b="1" dirty="0" err="1">
                <a:solidFill>
                  <a:srgbClr val="C00000"/>
                </a:solidFill>
              </a:rPr>
              <a:t>культурных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 smtClean="0">
                <a:solidFill>
                  <a:srgbClr val="C00000"/>
                </a:solidFill>
              </a:rPr>
              <a:t>растений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b="1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b="1" dirty="0"/>
              <a:t>Экспедиция в Южную Америку продолжалась 3 года.</a:t>
            </a:r>
          </a:p>
          <a:p>
            <a:pPr eaLnBrk="1" hangingPunct="1">
              <a:buFont typeface="Arial" charset="0"/>
              <a:buChar char="•"/>
              <a:defRPr/>
            </a:pPr>
            <a:endParaRPr b="1" dirty="0"/>
          </a:p>
        </p:txBody>
      </p:sp>
      <p:pic>
        <p:nvPicPr>
          <p:cNvPr id="11268" name="Picture 2" descr="Картинка 12 из 35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495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" descr="D:\КАРТИНКИ\Коллекция картинок6\header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5875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73763"/>
          </a:xfrm>
        </p:spPr>
      </p:pic>
    </p:spTree>
    <p:extLst>
      <p:ext uri="{BB962C8B-B14F-4D97-AF65-F5344CB8AC3E}">
        <p14:creationId xmlns:p14="http://schemas.microsoft.com/office/powerpoint/2010/main" val="319458173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0" dirty="0"/>
              <a:t>Крайние точки материка: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Северная — мыс Гальинас 12°25' с.ш., 71°39' з.д.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Южная — мыс Фроуорд 53°54' ю.ш., 71°18' з.д.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Западная — мыс Париньяс 4°40' ю.ш., 81°20' з.д.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Восточная — мыс Кабу-Бранку 7°10' ю.ш., 34°47' з.д.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1747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/>
              <a:t>Климатические пояса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Южная Америка располагается в </a:t>
            </a:r>
            <a:r>
              <a:rPr lang="ru-RU" b="1" dirty="0">
                <a:solidFill>
                  <a:srgbClr val="FF0000"/>
                </a:solidFill>
              </a:rPr>
              <a:t>экваториальном</a:t>
            </a:r>
            <a:r>
              <a:rPr lang="ru-RU" dirty="0"/>
              <a:t>, </a:t>
            </a:r>
            <a:r>
              <a:rPr lang="ru-RU" b="1" dirty="0">
                <a:solidFill>
                  <a:srgbClr val="FF0000"/>
                </a:solidFill>
              </a:rPr>
              <a:t>субэкваториальном</a:t>
            </a:r>
            <a:r>
              <a:rPr lang="ru-RU" dirty="0"/>
              <a:t>, </a:t>
            </a:r>
            <a:r>
              <a:rPr lang="ru-RU" b="1" dirty="0">
                <a:solidFill>
                  <a:srgbClr val="FF0000"/>
                </a:solidFill>
              </a:rPr>
              <a:t>тропическом</a:t>
            </a:r>
            <a:r>
              <a:rPr lang="ru-RU" dirty="0"/>
              <a:t>, </a:t>
            </a:r>
            <a:r>
              <a:rPr lang="ru-RU" b="1" dirty="0">
                <a:solidFill>
                  <a:srgbClr val="FF0000"/>
                </a:solidFill>
              </a:rPr>
              <a:t>субтропическом</a:t>
            </a:r>
            <a:r>
              <a:rPr lang="ru-RU" dirty="0"/>
              <a:t> и умеренном климатических поясах</a:t>
            </a:r>
            <a:r>
              <a:rPr lang="ru-RU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" y="1600200"/>
            <a:ext cx="3456319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9830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  <a:solidFill>
            <a:srgbClr val="FFCCFF"/>
          </a:solidFill>
        </p:spPr>
        <p:txBody>
          <a:bodyPr/>
          <a:lstStyle/>
          <a:p>
            <a:r>
              <a:rPr altLang="en-US" smtClean="0">
                <a:solidFill>
                  <a:srgbClr val="FF0000"/>
                </a:solidFill>
                <a:latin typeface="Georgia" panose="02040502050405020303" pitchFamily="18" charset="0"/>
              </a:rPr>
              <a:t>Особенности материка</a:t>
            </a:r>
          </a:p>
        </p:txBody>
      </p:sp>
      <p:sp>
        <p:nvSpPr>
          <p:cNvPr id="29701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3" name="Picture 7" descr="ANd9GcQ9MAXNnkH714v22Rrw0HtWYyc6u_HUNJOADEhlLSnojWZHZrDT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124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67200" y="914400"/>
            <a:ext cx="4038600" cy="2838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3600" b="1">
                <a:latin typeface="Georgia" panose="02040502050405020303" pitchFamily="18" charset="0"/>
              </a:rPr>
              <a:t>Самый влажный и зеленый материк на Земле</a:t>
            </a:r>
          </a:p>
        </p:txBody>
      </p:sp>
      <p:pic>
        <p:nvPicPr>
          <p:cNvPr id="29706" name="Picture 10" descr="ANd9GcTcD8mddgoO1fFZSh5GxP0LxtJrcmSXH-zokR6emBdaZbKkfj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648200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31838"/>
          </a:xfrm>
          <a:solidFill>
            <a:srgbClr val="FFFF00"/>
          </a:solidFill>
        </p:spPr>
        <p:txBody>
          <a:bodyPr/>
          <a:lstStyle/>
          <a:p>
            <a:r>
              <a:rPr altLang="en-US" sz="4000" smtClean="0">
                <a:solidFill>
                  <a:schemeClr val="tx1"/>
                </a:solidFill>
              </a:rPr>
              <a:t>Самая длинная горная цепь в мире</a:t>
            </a:r>
          </a:p>
        </p:txBody>
      </p:sp>
      <p:pic>
        <p:nvPicPr>
          <p:cNvPr id="30725" name="Picture 5" descr="ANd9GcSLMirBNmh1SiwIHi7O6RQAlqtYFXwbEIt-3vpYsRpV43Mr1p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2766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ANd9GcQ2UOqkwt6vQNw0y-b5UnOpxFbd3We22_8MaZPKYMPymXTfTC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5149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mt-ausan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288"/>
            <a:ext cx="5029200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4desktop_ru_Andi_1024_13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8038"/>
          </a:xfrm>
          <a:solidFill>
            <a:srgbClr val="FFFF00"/>
          </a:solidFill>
        </p:spPr>
        <p:txBody>
          <a:bodyPr/>
          <a:lstStyle/>
          <a:p>
            <a:r>
              <a:rPr altLang="en-US" smtClean="0"/>
              <a:t>Самая длинная река в мире</a:t>
            </a:r>
          </a:p>
        </p:txBody>
      </p:sp>
      <p:pic>
        <p:nvPicPr>
          <p:cNvPr id="34821" name="Picture 5" descr="voda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59080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0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10113"/>
            <a:ext cx="31242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delta-reki-amazon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4384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3DkAiIovkaQYl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276725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water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4958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219200" y="4191000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>
                <a:solidFill>
                  <a:srgbClr val="FF0000"/>
                </a:solidFill>
                <a:latin typeface="Georgia" panose="02040502050405020303" pitchFamily="18" charset="0"/>
              </a:rPr>
              <a:t>АМАЗОНКА С УКАЯЛИ (7062 км)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/>
          <a:lstStyle/>
          <a:p>
            <a:r>
              <a:rPr altLang="en-US" sz="3600" smtClean="0">
                <a:solidFill>
                  <a:schemeClr val="tx1"/>
                </a:solidFill>
                <a:latin typeface="Georgia" panose="02040502050405020303" pitchFamily="18" charset="0"/>
              </a:rPr>
              <a:t>Высочайшая отметка Западного полушария – г. Аконкагуа (6960 м)</a:t>
            </a:r>
          </a:p>
        </p:txBody>
      </p:sp>
      <p:pic>
        <p:nvPicPr>
          <p:cNvPr id="33797" name="Picture 5" descr="313085986_a41d265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114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Cerro__398_aconc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690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Book Antiqua</vt:lpstr>
      <vt:lpstr>Retrospect</vt:lpstr>
      <vt:lpstr>Географическое положение и история исследования   Южной Америки</vt:lpstr>
      <vt:lpstr>Географическое положение</vt:lpstr>
      <vt:lpstr>PowerPoint Presentation</vt:lpstr>
      <vt:lpstr>Крайние точки материка:</vt:lpstr>
      <vt:lpstr>Климатические пояса</vt:lpstr>
      <vt:lpstr>Особенности материка</vt:lpstr>
      <vt:lpstr>Самая длинная горная цепь в мире</vt:lpstr>
      <vt:lpstr>Самая длинная река в мире</vt:lpstr>
      <vt:lpstr>Высочайшая отметка Западного полушария – г. Аконкагуа (6960 м)</vt:lpstr>
      <vt:lpstr>Самая большая низменность в мире - Амазонская</vt:lpstr>
      <vt:lpstr>Самое высокогорное озеро - Титикака</vt:lpstr>
      <vt:lpstr>Самое сухое место на материке – пустыня Атакама</vt:lpstr>
      <vt:lpstr>Панамский канал</vt:lpstr>
      <vt:lpstr>Открытие и исследование материка</vt:lpstr>
      <vt:lpstr>Христофор Колумб,  12 октября 1492г.</vt:lpstr>
      <vt:lpstr>Америго Веспуччи, 1507г.</vt:lpstr>
      <vt:lpstr>Нуньес де Бальбоа, 1510г.</vt:lpstr>
      <vt:lpstr>Франциско де Орельяно,  1541-1542г.</vt:lpstr>
      <vt:lpstr>PowerPoint Presentation</vt:lpstr>
      <vt:lpstr>Александр Гумбольдт,  1799–1804 годы путешествий</vt:lpstr>
      <vt:lpstr>Николай Иванович Вавилов,  1932-1933гг.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и история исследования   Южной Америки</dc:title>
  <dc:creator>INNA</dc:creator>
  <cp:lastModifiedBy>pptforschool.ru</cp:lastModifiedBy>
  <cp:revision>10</cp:revision>
  <dcterms:modified xsi:type="dcterms:W3CDTF">2018-05-08T08:11:43Z</dcterms:modified>
</cp:coreProperties>
</file>