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86" r:id="rId10"/>
    <p:sldId id="266" r:id="rId11"/>
    <p:sldId id="290" r:id="rId12"/>
    <p:sldId id="289" r:id="rId13"/>
    <p:sldId id="288" r:id="rId14"/>
    <p:sldId id="287" r:id="rId15"/>
    <p:sldId id="291" r:id="rId16"/>
    <p:sldId id="292" r:id="rId17"/>
    <p:sldId id="267" r:id="rId18"/>
    <p:sldId id="293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804"/>
    <a:srgbClr val="BE2824"/>
    <a:srgbClr val="740000"/>
    <a:srgbClr val="B05408"/>
    <a:srgbClr val="993300"/>
    <a:srgbClr val="8D1E1B"/>
    <a:srgbClr val="F9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F9A93-10C2-445C-8D5A-B3D93FB5EB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2D3D16-EFFB-42F8-AFF1-57822969619E}">
      <dgm:prSet phldrT="[Text]"/>
      <dgm:spPr/>
      <dgm:t>
        <a:bodyPr/>
        <a:lstStyle/>
        <a:p>
          <a:r>
            <a:rPr lang="ru-RU" dirty="0" smtClean="0"/>
            <a:t>Экономическое развитие Европы</a:t>
          </a:r>
          <a:endParaRPr lang="en-US" dirty="0"/>
        </a:p>
      </dgm:t>
    </dgm:pt>
    <dgm:pt modelId="{86863495-FECC-48E4-84D7-EF72A12F66CC}" type="parTrans" cxnId="{523676E1-C433-4523-90A0-43A74C418F33}">
      <dgm:prSet/>
      <dgm:spPr/>
      <dgm:t>
        <a:bodyPr/>
        <a:lstStyle/>
        <a:p>
          <a:endParaRPr lang="en-US"/>
        </a:p>
      </dgm:t>
    </dgm:pt>
    <dgm:pt modelId="{9DDE5BE7-528D-41EE-903E-CC51F7CE68CF}" type="sibTrans" cxnId="{523676E1-C433-4523-90A0-43A74C418F33}">
      <dgm:prSet/>
      <dgm:spPr/>
      <dgm:t>
        <a:bodyPr/>
        <a:lstStyle/>
        <a:p>
          <a:endParaRPr lang="en-US"/>
        </a:p>
      </dgm:t>
    </dgm:pt>
    <dgm:pt modelId="{F4019A1C-49DE-4347-B4B5-9DC161A7871F}">
      <dgm:prSet phldrT="[Text]"/>
      <dgm:spPr/>
      <dgm:t>
        <a:bodyPr/>
        <a:lstStyle/>
        <a:p>
          <a:r>
            <a:rPr lang="ru-RU" dirty="0" smtClean="0"/>
            <a:t>Успехи Европы в науке и технике</a:t>
          </a:r>
          <a:endParaRPr lang="en-US" dirty="0"/>
        </a:p>
      </dgm:t>
    </dgm:pt>
    <dgm:pt modelId="{2AB57D16-8E28-4705-B714-963DE715ED3E}" type="parTrans" cxnId="{E9AA9404-F8E4-4493-92C1-D0AD3B8F7721}">
      <dgm:prSet/>
      <dgm:spPr/>
      <dgm:t>
        <a:bodyPr/>
        <a:lstStyle/>
        <a:p>
          <a:endParaRPr lang="en-US"/>
        </a:p>
      </dgm:t>
    </dgm:pt>
    <dgm:pt modelId="{E84DA5A5-0E8C-465E-97FC-5299B63DC358}" type="sibTrans" cxnId="{E9AA9404-F8E4-4493-92C1-D0AD3B8F7721}">
      <dgm:prSet/>
      <dgm:spPr/>
      <dgm:t>
        <a:bodyPr/>
        <a:lstStyle/>
        <a:p>
          <a:endParaRPr lang="en-US"/>
        </a:p>
      </dgm:t>
    </dgm:pt>
    <dgm:pt modelId="{71A913E7-BB7E-48D7-9504-8C6B095382BF}">
      <dgm:prSet phldrT="[Text]"/>
      <dgm:spPr/>
      <dgm:t>
        <a:bodyPr/>
        <a:lstStyle/>
        <a:p>
          <a:r>
            <a:rPr lang="ru-RU" dirty="0" smtClean="0"/>
            <a:t>Нехватка золота и поиск новых торговых путей</a:t>
          </a:r>
          <a:endParaRPr lang="en-US" dirty="0"/>
        </a:p>
      </dgm:t>
    </dgm:pt>
    <dgm:pt modelId="{FC49B38E-E2DE-420D-AC3B-8F801FB7F37E}" type="parTrans" cxnId="{120F2486-EB82-41B2-A89E-7932BA224FDF}">
      <dgm:prSet/>
      <dgm:spPr/>
      <dgm:t>
        <a:bodyPr/>
        <a:lstStyle/>
        <a:p>
          <a:endParaRPr lang="en-US"/>
        </a:p>
      </dgm:t>
    </dgm:pt>
    <dgm:pt modelId="{9D098833-C659-47AB-A873-8FED7EBA16D9}" type="sibTrans" cxnId="{120F2486-EB82-41B2-A89E-7932BA224FDF}">
      <dgm:prSet/>
      <dgm:spPr/>
      <dgm:t>
        <a:bodyPr/>
        <a:lstStyle/>
        <a:p>
          <a:endParaRPr lang="en-US"/>
        </a:p>
      </dgm:t>
    </dgm:pt>
    <dgm:pt modelId="{E6D8D196-9C64-4B69-AEAE-E0B13434B4FF}" type="pres">
      <dgm:prSet presAssocID="{D2FF9A93-10C2-445C-8D5A-B3D93FB5EBDA}" presName="linear" presStyleCnt="0">
        <dgm:presLayoutVars>
          <dgm:animLvl val="lvl"/>
          <dgm:resizeHandles val="exact"/>
        </dgm:presLayoutVars>
      </dgm:prSet>
      <dgm:spPr/>
    </dgm:pt>
    <dgm:pt modelId="{0B5B2C08-E011-4EC0-AA71-75D3DE2505DA}" type="pres">
      <dgm:prSet presAssocID="{5C2D3D16-EFFB-42F8-AFF1-5782296961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0A289E-AAFF-46DD-AABB-27A9D0420026}" type="pres">
      <dgm:prSet presAssocID="{9DDE5BE7-528D-41EE-903E-CC51F7CE68CF}" presName="spacer" presStyleCnt="0"/>
      <dgm:spPr/>
    </dgm:pt>
    <dgm:pt modelId="{F3DC98D2-D74B-4102-A48E-ACC008ECAF32}" type="pres">
      <dgm:prSet presAssocID="{F4019A1C-49DE-4347-B4B5-9DC161A7871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16CF37-EB01-49AF-8A9F-93C75A6ECA2E}" type="pres">
      <dgm:prSet presAssocID="{E84DA5A5-0E8C-465E-97FC-5299B63DC358}" presName="spacer" presStyleCnt="0"/>
      <dgm:spPr/>
    </dgm:pt>
    <dgm:pt modelId="{ECBF6177-023D-40C6-875B-DF1E4AAE63E3}" type="pres">
      <dgm:prSet presAssocID="{71A913E7-BB7E-48D7-9504-8C6B095382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20F2486-EB82-41B2-A89E-7932BA224FDF}" srcId="{D2FF9A93-10C2-445C-8D5A-B3D93FB5EBDA}" destId="{71A913E7-BB7E-48D7-9504-8C6B095382BF}" srcOrd="2" destOrd="0" parTransId="{FC49B38E-E2DE-420D-AC3B-8F801FB7F37E}" sibTransId="{9D098833-C659-47AB-A873-8FED7EBA16D9}"/>
    <dgm:cxn modelId="{1E549B9D-DB68-4D1A-80B2-5EADC283EB80}" type="presOf" srcId="{5C2D3D16-EFFB-42F8-AFF1-57822969619E}" destId="{0B5B2C08-E011-4EC0-AA71-75D3DE2505DA}" srcOrd="0" destOrd="0" presId="urn:microsoft.com/office/officeart/2005/8/layout/vList2"/>
    <dgm:cxn modelId="{C585B585-9D64-46CF-B0E4-81F330218F4F}" type="presOf" srcId="{D2FF9A93-10C2-445C-8D5A-B3D93FB5EBDA}" destId="{E6D8D196-9C64-4B69-AEAE-E0B13434B4FF}" srcOrd="0" destOrd="0" presId="urn:microsoft.com/office/officeart/2005/8/layout/vList2"/>
    <dgm:cxn modelId="{84BBC73A-EB71-40A3-B06A-D0E8E62E75F8}" type="presOf" srcId="{F4019A1C-49DE-4347-B4B5-9DC161A7871F}" destId="{F3DC98D2-D74B-4102-A48E-ACC008ECAF32}" srcOrd="0" destOrd="0" presId="urn:microsoft.com/office/officeart/2005/8/layout/vList2"/>
    <dgm:cxn modelId="{3F523320-62C9-4526-B5A1-ACAC2965C9C4}" type="presOf" srcId="{71A913E7-BB7E-48D7-9504-8C6B095382BF}" destId="{ECBF6177-023D-40C6-875B-DF1E4AAE63E3}" srcOrd="0" destOrd="0" presId="urn:microsoft.com/office/officeart/2005/8/layout/vList2"/>
    <dgm:cxn modelId="{523676E1-C433-4523-90A0-43A74C418F33}" srcId="{D2FF9A93-10C2-445C-8D5A-B3D93FB5EBDA}" destId="{5C2D3D16-EFFB-42F8-AFF1-57822969619E}" srcOrd="0" destOrd="0" parTransId="{86863495-FECC-48E4-84D7-EF72A12F66CC}" sibTransId="{9DDE5BE7-528D-41EE-903E-CC51F7CE68CF}"/>
    <dgm:cxn modelId="{E9AA9404-F8E4-4493-92C1-D0AD3B8F7721}" srcId="{D2FF9A93-10C2-445C-8D5A-B3D93FB5EBDA}" destId="{F4019A1C-49DE-4347-B4B5-9DC161A7871F}" srcOrd="1" destOrd="0" parTransId="{2AB57D16-8E28-4705-B714-963DE715ED3E}" sibTransId="{E84DA5A5-0E8C-465E-97FC-5299B63DC358}"/>
    <dgm:cxn modelId="{A0058AB5-2340-4866-A5C7-3BE4F4B4E459}" type="presParOf" srcId="{E6D8D196-9C64-4B69-AEAE-E0B13434B4FF}" destId="{0B5B2C08-E011-4EC0-AA71-75D3DE2505DA}" srcOrd="0" destOrd="0" presId="urn:microsoft.com/office/officeart/2005/8/layout/vList2"/>
    <dgm:cxn modelId="{640B1295-86C4-49F1-A4F3-72D2F03BBD24}" type="presParOf" srcId="{E6D8D196-9C64-4B69-AEAE-E0B13434B4FF}" destId="{100A289E-AAFF-46DD-AABB-27A9D0420026}" srcOrd="1" destOrd="0" presId="urn:microsoft.com/office/officeart/2005/8/layout/vList2"/>
    <dgm:cxn modelId="{0D6E2532-4E2D-4A1C-8379-80FB8F6A478F}" type="presParOf" srcId="{E6D8D196-9C64-4B69-AEAE-E0B13434B4FF}" destId="{F3DC98D2-D74B-4102-A48E-ACC008ECAF32}" srcOrd="2" destOrd="0" presId="urn:microsoft.com/office/officeart/2005/8/layout/vList2"/>
    <dgm:cxn modelId="{F8C34DB4-C753-4144-9D5C-8CA7508E87DA}" type="presParOf" srcId="{E6D8D196-9C64-4B69-AEAE-E0B13434B4FF}" destId="{D716CF37-EB01-49AF-8A9F-93C75A6ECA2E}" srcOrd="3" destOrd="0" presId="urn:microsoft.com/office/officeart/2005/8/layout/vList2"/>
    <dgm:cxn modelId="{B1BB3650-45A5-4FE3-BA30-ACCF5E3AFDBA}" type="presParOf" srcId="{E6D8D196-9C64-4B69-AEAE-E0B13434B4FF}" destId="{ECBF6177-023D-40C6-875B-DF1E4AAE63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B2C08-E011-4EC0-AA71-75D3DE2505DA}">
      <dsp:nvSpPr>
        <dsp:cNvPr id="0" name=""/>
        <dsp:cNvSpPr/>
      </dsp:nvSpPr>
      <dsp:spPr>
        <a:xfrm>
          <a:off x="0" y="51766"/>
          <a:ext cx="78867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Экономическое развитие Европы</a:t>
          </a:r>
          <a:endParaRPr lang="en-US" sz="3400" kern="1200" dirty="0"/>
        </a:p>
      </dsp:txBody>
      <dsp:txXfrm>
        <a:off x="65934" y="117700"/>
        <a:ext cx="7754832" cy="1218787"/>
      </dsp:txXfrm>
    </dsp:sp>
    <dsp:sp modelId="{F3DC98D2-D74B-4102-A48E-ACC008ECAF32}">
      <dsp:nvSpPr>
        <dsp:cNvPr id="0" name=""/>
        <dsp:cNvSpPr/>
      </dsp:nvSpPr>
      <dsp:spPr>
        <a:xfrm>
          <a:off x="0" y="1500341"/>
          <a:ext cx="78867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Успехи Европы в науке и технике</a:t>
          </a:r>
          <a:endParaRPr lang="en-US" sz="3400" kern="1200" dirty="0"/>
        </a:p>
      </dsp:txBody>
      <dsp:txXfrm>
        <a:off x="65934" y="1566275"/>
        <a:ext cx="7754832" cy="1218787"/>
      </dsp:txXfrm>
    </dsp:sp>
    <dsp:sp modelId="{ECBF6177-023D-40C6-875B-DF1E4AAE63E3}">
      <dsp:nvSpPr>
        <dsp:cNvPr id="0" name=""/>
        <dsp:cNvSpPr/>
      </dsp:nvSpPr>
      <dsp:spPr>
        <a:xfrm>
          <a:off x="0" y="2948916"/>
          <a:ext cx="7886700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Нехватка золота и поиск новых торговых путей</a:t>
          </a:r>
          <a:endParaRPr lang="en-US" sz="3400" kern="1200" dirty="0"/>
        </a:p>
      </dsp:txBody>
      <dsp:txXfrm>
        <a:off x="65934" y="3014850"/>
        <a:ext cx="7754832" cy="1218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2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8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0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7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5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ygeog.ru/" TargetMode="External"/><Relationship Id="rId2" Type="http://schemas.openxmlformats.org/officeDocument/2006/relationships/hyperlink" Target="http://www.geo-tour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ndex.ru/clck/jsredir" TargetMode="External"/><Relationship Id="rId4" Type="http://schemas.openxmlformats.org/officeDocument/2006/relationships/hyperlink" Target="https://yandex.ru/imag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6858000" cy="945059"/>
          </a:xfrm>
        </p:spPr>
        <p:txBody>
          <a:bodyPr/>
          <a:lstStyle/>
          <a:p>
            <a:r>
              <a:rPr lang="ru-RU" b="1" smtClean="0"/>
              <a:t>История географии</a:t>
            </a:r>
            <a:endParaRPr lang="ru-RU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5956716" cy="3717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География в Древнем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 Становление общей географии уходит к далекому прошлому — античному времени. В его рам­ках развивались идеи о форме Земли, тепловых поясах, соотношении суши и моря, разъяснялись причины многих природных явлений.</a:t>
            </a:r>
            <a:endParaRPr lang="ru-RU" dirty="0"/>
          </a:p>
        </p:txBody>
      </p:sp>
      <p:pic>
        <p:nvPicPr>
          <p:cNvPr id="23554" name="Picture 2" descr="http://classicalwisdom.com/wp-content/uploads/2013/06/Parmenid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1691680" cy="2460184"/>
          </a:xfrm>
          <a:prstGeom prst="rect">
            <a:avLst/>
          </a:prstGeom>
          <a:noFill/>
        </p:spPr>
      </p:pic>
      <p:pic>
        <p:nvPicPr>
          <p:cNvPr id="23556" name="Picture 4" descr="https://im3-tub-ru.yandex.net/i?id=636aba9a27d6625cce6a59ec558e1abd&amp;n=33&amp;h=215&amp;w=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653136"/>
            <a:ext cx="1543050" cy="2047876"/>
          </a:xfrm>
          <a:prstGeom prst="rect">
            <a:avLst/>
          </a:prstGeom>
          <a:noFill/>
        </p:spPr>
      </p:pic>
      <p:pic>
        <p:nvPicPr>
          <p:cNvPr id="23558" name="Picture 6" descr="http://www.calculator888.ru/images/encyclopedia/biografiya/evdoks/evdo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1512168" cy="2016224"/>
          </a:xfrm>
          <a:prstGeom prst="rect">
            <a:avLst/>
          </a:prstGeom>
          <a:noFill/>
        </p:spPr>
      </p:pic>
      <p:pic>
        <p:nvPicPr>
          <p:cNvPr id="23568" name="Picture 16" descr="http://www.fmclass.ru/pic/48414add2146b/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653136"/>
            <a:ext cx="1651584" cy="22048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79712" y="6381329"/>
            <a:ext cx="93610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фАЛЕС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517232"/>
            <a:ext cx="12871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пАРМЕНИД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725144"/>
            <a:ext cx="168309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Э.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кНИДСКИЙ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70" name="Picture 18" descr="http://mediasvit.com/wp-content/uploads/images/rukovodstvo_po_geografii_sudba_almages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996952"/>
            <a:ext cx="1835696" cy="2346938"/>
          </a:xfrm>
          <a:prstGeom prst="rect">
            <a:avLst/>
          </a:prstGeom>
          <a:noFill/>
        </p:spPr>
      </p:pic>
      <p:pic>
        <p:nvPicPr>
          <p:cNvPr id="23564" name="Picture 12" descr="http://mcdn01.gittigidiyor.net/1261/tn24/12617513_tn24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53744"/>
            <a:ext cx="2151529" cy="2304256"/>
          </a:xfrm>
          <a:prstGeom prst="rect">
            <a:avLst/>
          </a:prstGeom>
          <a:noFill/>
        </p:spPr>
      </p:pic>
      <p:pic>
        <p:nvPicPr>
          <p:cNvPr id="23566" name="Picture 14" descr="http://kbimages1-a.akamaihd.net/Images/784073f9-244c-47dc-a653-7b98b937873d/600/600/False/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3" y="2996952"/>
            <a:ext cx="1656184" cy="2366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Эвдокс Книдский </a:t>
            </a:r>
            <a:br>
              <a:rPr lang="ru-RU" smtClean="0"/>
            </a:br>
            <a:r>
              <a:rPr lang="ru-RU" smtClean="0"/>
              <a:t>(около 408— 355 гг. до н. э.)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Обосновал идею о климатических поясах. При этом он учел возрастающий наклон падения солнечных лучей на земную поверхность по мере возрастания широты («климат» в переводе с греческого означает «наклон»). Именно Эвдокс представил доказательства шарообразности Земли: изменение высоты звезд над горизонтом при лунных затмениях. Он также ввел понятие «горизонт».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Аристотель</a:t>
            </a:r>
            <a:br>
              <a:rPr lang="ru-RU" smtClean="0"/>
            </a:br>
            <a:r>
              <a:rPr lang="ru-RU" smtClean="0"/>
              <a:t> (384— 322 гг. до н. э.).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Доказал шарообразность Земли, написал книгу «Метеорология» и пытался объяснить многие природные явления, например вулканизм, возникновение подземных вод, образование рек. </a:t>
            </a:r>
            <a:endParaRPr lang="ru-RU" dirty="0"/>
          </a:p>
        </p:txBody>
      </p:sp>
      <p:pic>
        <p:nvPicPr>
          <p:cNvPr id="4" name="Рисунок 3" descr="https://im3-tub-ru.yandex.net/i?id=62e20fb75fdf1b135f1dec7b6e931e0e&amp;n=33&amp;h=215&amp;w=1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3"/>
            <a:ext cx="2592288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Эратосфен</a:t>
            </a:r>
            <a:r>
              <a:rPr lang="vi-VN" dirty="0" smtClean="0"/>
              <a:t> </a:t>
            </a:r>
            <a:r>
              <a:rPr lang="el-GR" dirty="0" smtClean="0"/>
              <a:t>276 </a:t>
            </a:r>
            <a:r>
              <a:rPr lang="vi-VN" dirty="0" smtClean="0"/>
              <a:t>год до н. э.—194 год до н. э.)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Эратосфен измерил величину Земли: определил географические широты Александрии и Сиены (Ассуан), нашел разницу этих широт в градусах и расстояние между ними по земле в тогдашних мерах длины — стадиях. Разделив расстояние в стадиях на число градусов, он нашел длину дуги в Г и длину всего большого круга. Окружность Земли получилась 250 000 стадий (египетская стадия 158 м, греческая 189,7 м; какими пользовался Эратосфен — неизвестно). Этот результат, хотя и преувеличивает размеры Земли, всетаки является замечательным достижением.</a:t>
            </a:r>
          </a:p>
          <a:p>
            <a:r>
              <a:rPr lang="ru-RU" smtClean="0"/>
              <a:t>Эратосфен написал «Географические записки», состоящие из трех книг, которые дошли до нас только в виде фрагментов, хотя и многочисленных. Содержание их приближается к тому, что понимается под географией, точнее общим землеведением, и теперь.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Клавдий Птолемей</a:t>
            </a:r>
            <a:br>
              <a:rPr lang="ru-RU" smtClean="0"/>
            </a:br>
            <a:r>
              <a:rPr lang="ru-RU" smtClean="0"/>
              <a:t> ("около 90—168 гг. н. э.)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825625"/>
            <a:ext cx="5815558" cy="4351338"/>
          </a:xfrm>
        </p:spPr>
        <p:txBody>
          <a:bodyPr/>
          <a:lstStyle/>
          <a:p>
            <a:r>
              <a:rPr lang="ru-RU" smtClean="0"/>
              <a:t>Птолемей различал географию и хорографию. Под первой он подразумевал «линейное изображение всей ныне известной нам части Земли со всем тем, что на ней находится»; под второй — подробное описание местностей; первая (география) имеет дело с количеством, вторая (хорография) — с качеством. Птолемей предложил две новые картографические проекции, его заслужено считают «отцом» картографии.</a:t>
            </a:r>
          </a:p>
          <a:p>
            <a:endParaRPr lang="ru-RU" dirty="0"/>
          </a:p>
        </p:txBody>
      </p:sp>
      <p:pic>
        <p:nvPicPr>
          <p:cNvPr id="48130" name="Picture 2" descr="https://im3-tub-ru.yandex.net/i?id=16fcb5669970b58b40bb074194e60abf&amp;n=33&amp;h=215&amp;w=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2699792" cy="341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Козьма Индикоплов (</a:t>
            </a:r>
            <a:r>
              <a:rPr lang="en-US" smtClean="0"/>
              <a:t>VI </a:t>
            </a:r>
            <a:r>
              <a:rPr lang="ru-RU" smtClean="0"/>
              <a:t>в,)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44823"/>
            <a:ext cx="4231382" cy="4351338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Раннее Средневековье в Европе характеризуется в целом упадком науки. Однако именно в это время появилось ценное географическое сочинение «Христианская география» Козьмы Индикоплова (</a:t>
            </a:r>
            <a:r>
              <a:rPr lang="en-US" smtClean="0"/>
              <a:t>VI </a:t>
            </a:r>
            <a:r>
              <a:rPr lang="ru-RU" smtClean="0"/>
              <a:t>в,), где даются сведения страноведческого характера по Европе, Индии, Шри-Ланке и Эфиопии. Книга получила довольно широкую известность благодаря тому, что в ней впервые решительно отвергалась шарооб­разность Земли, как заблуждение.</a:t>
            </a:r>
          </a:p>
          <a:p>
            <a:endParaRPr lang="ru-RU" dirty="0"/>
          </a:p>
        </p:txBody>
      </p:sp>
      <p:pic>
        <p:nvPicPr>
          <p:cNvPr id="49154" name="Picture 2" descr="http://www.xurma.ru/wp-content/uploads/2013/01/koz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027298"/>
            <a:ext cx="3305175" cy="398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 </a:t>
            </a:r>
            <a:br>
              <a:rPr lang="ru-RU" smtClean="0"/>
            </a:br>
            <a:r>
              <a:rPr lang="ru-RU" smtClean="0"/>
              <a:t>Плано Карпини (1245—1247) </a:t>
            </a:r>
            <a:br>
              <a:rPr lang="ru-RU" smtClean="0"/>
            </a:br>
            <a:r>
              <a:rPr lang="ru-RU" smtClean="0"/>
              <a:t>Гильома Рубрук (1252-1256)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480" y="1825625"/>
            <a:ext cx="4194870" cy="4351338"/>
          </a:xfrm>
        </p:spPr>
        <p:txBody>
          <a:bodyPr/>
          <a:lstStyle/>
          <a:p>
            <a:r>
              <a:rPr lang="ru-RU" dirty="0" smtClean="0"/>
              <a:t>Достигли разными путями достигли Каракорума, собрали ценный этнографический, исторический, политический и страноведческий материал. Особый интерес представляет отчет Рубрука о его посольской миссии. Он впервые правильно обрисовал очертания Каспийского моря, описал рельеф Центральной Азии и определил, что Китай с востока омывается океаном.</a:t>
            </a:r>
            <a:endParaRPr lang="ru-RU" dirty="0"/>
          </a:p>
        </p:txBody>
      </p:sp>
      <p:pic>
        <p:nvPicPr>
          <p:cNvPr id="50178" name="Picture 2" descr="https://upload.wikimedia.org/wikipedia/commons/0/04/Meeting_with_tibet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320480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География Средневековья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5850191" cy="4351338"/>
          </a:xfrm>
        </p:spPr>
        <p:txBody>
          <a:bodyPr/>
          <a:lstStyle/>
          <a:p>
            <a:r>
              <a:rPr lang="ru-RU" smtClean="0"/>
              <a:t>                Большой вклад в развитие географии внесли арабы. Арабы, создав обширное государство, были в высшей степени заинтересованы в изучении особенностей подвластных им стран и поэтому собрали громадный материал описательного характера. Раннее Средневековье в Европе характеризуется в целом упадком науки. Выдающимся географическим явлением </a:t>
            </a:r>
            <a:r>
              <a:rPr lang="en-US" smtClean="0"/>
              <a:t>XIII </a:t>
            </a:r>
            <a:r>
              <a:rPr lang="ru-RU" smtClean="0"/>
              <a:t>в. следует назвать книгу венецианского купца Марко Поло (1254-1344) «О разнообразии мира». </a:t>
            </a:r>
            <a:endParaRPr lang="ru-RU" dirty="0"/>
          </a:p>
        </p:txBody>
      </p:sp>
      <p:pic>
        <p:nvPicPr>
          <p:cNvPr id="24582" name="Picture 6" descr="http://www.biblus.ru/pics/7/5/4/1007115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132856"/>
            <a:ext cx="241226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31543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области картографии важным моментом следует считать появление </a:t>
            </a:r>
            <a:r>
              <a:rPr lang="ru-RU" sz="2400" i="1" dirty="0" smtClean="0"/>
              <a:t>компаса, </a:t>
            </a:r>
            <a:r>
              <a:rPr lang="ru-RU" sz="2400" dirty="0" smtClean="0"/>
              <a:t>что вызвало создание так называемых </a:t>
            </a:r>
            <a:r>
              <a:rPr lang="ru-RU" sz="2400" i="1" dirty="0" err="1" smtClean="0"/>
              <a:t>порталанов</a:t>
            </a:r>
            <a:r>
              <a:rPr lang="ru-RU" sz="2400" i="1" dirty="0" smtClean="0"/>
              <a:t> — </a:t>
            </a:r>
            <a:r>
              <a:rPr lang="ru-RU" sz="2400" dirty="0" smtClean="0"/>
              <a:t>компасных карт, где градусную сетку заменили перекрещивающиеся ком­пасные румбы, по которым определялись курсы кораблей. Таким образом, были заложены основы главных современных направлений естественнонаучной ветви географии.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cdn01.ru/files/users/images/87/e8/87e8a69906ef88fcf1f221681cb59e7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sailroad.ru/images/post/medium/104-1433877869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5"/>
            <a:ext cx="4932040" cy="330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52" y="620688"/>
            <a:ext cx="6779096" cy="8367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Причины </a:t>
            </a:r>
            <a:r>
              <a:rPr lang="ru-RU" sz="3600" b="1" dirty="0" smtClean="0"/>
              <a:t>географические открытия</a:t>
            </a:r>
            <a:endParaRPr lang="ru-RU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06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09520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Первый этап—с древнейших времен до середины </a:t>
            </a:r>
            <a:r>
              <a:rPr lang="en-US" sz="4000" b="1" dirty="0" smtClean="0"/>
              <a:t>XVII </a:t>
            </a:r>
            <a:r>
              <a:rPr lang="ru-RU" sz="4000" b="1" dirty="0" smtClean="0"/>
              <a:t>в.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7416824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u="sng" dirty="0" smtClean="0"/>
              <a:t>Первоначальные накопление географических знаний. </a:t>
            </a:r>
            <a:r>
              <a:rPr lang="ru-RU" sz="2800" dirty="0" smtClean="0"/>
              <a:t>В глубокой древности признавалась шарообразность Земли (</a:t>
            </a:r>
            <a:r>
              <a:rPr lang="ru-RU" sz="2800" dirty="0" err="1" smtClean="0"/>
              <a:t>Парменид</a:t>
            </a:r>
            <a:r>
              <a:rPr lang="ru-RU" sz="2800" dirty="0" smtClean="0"/>
              <a:t>, </a:t>
            </a:r>
            <a:r>
              <a:rPr lang="en-US" sz="2800" dirty="0" smtClean="0"/>
              <a:t>VI</a:t>
            </a:r>
            <a:r>
              <a:rPr lang="ru-RU" sz="2800" dirty="0" smtClean="0"/>
              <a:t>—</a:t>
            </a:r>
            <a:r>
              <a:rPr lang="en-US" sz="2800" dirty="0" smtClean="0"/>
              <a:t>V </a:t>
            </a:r>
            <a:r>
              <a:rPr lang="ru-RU" sz="2800" dirty="0" smtClean="0"/>
              <a:t>вв. до н. э,, Аристотель, </a:t>
            </a:r>
            <a:r>
              <a:rPr lang="en-US" sz="2800" dirty="0" smtClean="0"/>
              <a:t>IV </a:t>
            </a:r>
            <a:r>
              <a:rPr lang="ru-RU" sz="2800" dirty="0" smtClean="0"/>
              <a:t>в. до н. э., Эратосфен, </a:t>
            </a:r>
            <a:r>
              <a:rPr lang="en-US" sz="2800" dirty="0" smtClean="0"/>
              <a:t>III</a:t>
            </a:r>
            <a:r>
              <a:rPr lang="ru-RU" sz="2800" dirty="0" smtClean="0"/>
              <a:t>—</a:t>
            </a:r>
            <a:r>
              <a:rPr lang="en-US" sz="2800" dirty="0" smtClean="0"/>
              <a:t>II </a:t>
            </a:r>
            <a:r>
              <a:rPr lang="ru-RU" sz="2800" dirty="0" smtClean="0"/>
              <a:t>вв. до н. э.). На этой основе возникло представление географической зональности (</a:t>
            </a:r>
            <a:r>
              <a:rPr lang="ru-RU" sz="2800" dirty="0" err="1" smtClean="0"/>
              <a:t>Эвдокс</a:t>
            </a:r>
            <a:r>
              <a:rPr lang="ru-RU" sz="2800" dirty="0" smtClean="0"/>
              <a:t>, </a:t>
            </a:r>
            <a:r>
              <a:rPr lang="en-US" sz="2800" dirty="0" smtClean="0"/>
              <a:t>IV </a:t>
            </a:r>
            <a:r>
              <a:rPr lang="ru-RU" sz="2800" dirty="0" smtClean="0"/>
              <a:t>в. до н. э., </a:t>
            </a:r>
            <a:r>
              <a:rPr lang="ru-RU" sz="2800" dirty="0" err="1" smtClean="0"/>
              <a:t>Посидоний</a:t>
            </a:r>
            <a:r>
              <a:rPr lang="ru-RU" sz="2800" dirty="0" smtClean="0"/>
              <a:t>, И—</a:t>
            </a:r>
            <a:r>
              <a:rPr lang="en-US" sz="2800" dirty="0" smtClean="0"/>
              <a:t>I </a:t>
            </a:r>
            <a:r>
              <a:rPr lang="ru-RU" sz="2800" dirty="0" smtClean="0"/>
              <a:t>вв. до н. э., </a:t>
            </a:r>
            <a:r>
              <a:rPr lang="ru-RU" sz="2800" dirty="0" err="1" smtClean="0"/>
              <a:t>Страбон</a:t>
            </a:r>
            <a:r>
              <a:rPr lang="ru-RU" sz="2800" dirty="0" smtClean="0"/>
              <a:t>, </a:t>
            </a:r>
            <a:r>
              <a:rPr lang="en-US" sz="2800" dirty="0" smtClean="0"/>
              <a:t>I </a:t>
            </a:r>
            <a:r>
              <a:rPr lang="ru-RU" sz="2800" dirty="0" smtClean="0"/>
              <a:t>в. до н. э. и другие). Философская мысль подошла к идее изменений земной поверхности (Гераклит, </a:t>
            </a:r>
            <a:r>
              <a:rPr lang="en-US" sz="2800" dirty="0" smtClean="0"/>
              <a:t>VI</a:t>
            </a:r>
            <a:r>
              <a:rPr lang="ru-RU" sz="2800" dirty="0" smtClean="0"/>
              <a:t>—</a:t>
            </a:r>
            <a:r>
              <a:rPr lang="en-US" sz="2800" dirty="0" smtClean="0"/>
              <a:t>V </a:t>
            </a:r>
            <a:r>
              <a:rPr lang="ru-RU" sz="2800" dirty="0" smtClean="0"/>
              <a:t>вв. до н. э.).</a:t>
            </a:r>
          </a:p>
          <a:p>
            <a:pPr algn="ctr">
              <a:buNone/>
            </a:pPr>
            <a:r>
              <a:rPr lang="ru-RU" sz="2800" dirty="0" smtClean="0"/>
              <a:t>Зародились </a:t>
            </a:r>
            <a:r>
              <a:rPr lang="ru-RU" sz="2800" b="1" i="1" dirty="0" smtClean="0"/>
              <a:t>общая география,</a:t>
            </a:r>
          </a:p>
          <a:p>
            <a:pPr algn="ctr">
              <a:buNone/>
            </a:pPr>
            <a:r>
              <a:rPr lang="ru-RU" sz="2800" dirty="0" smtClean="0"/>
              <a:t> страноведение, картография и гидрология</a:t>
            </a:r>
            <a:r>
              <a:rPr lang="ru-RU" sz="2600" dirty="0" smtClean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www.metod-kopilka.ru/images/doc/12/6078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1835696" cy="186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iolicey2vrn.ru/Zhivotnie/Vvedenie/Aristot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1584176" cy="194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Последствия Великих географических открытий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Случилась «революция цен». Стоимость стремительно упала из-за нахлынувшего потока золота и серебра, что привело к мгновенному росту цен. Это вызвало новые проблемы в области экономики. В тоже время, мировая торговля значительно расширилась и начала укрепляться.</a:t>
            </a:r>
          </a:p>
          <a:p>
            <a:r>
              <a:rPr lang="ru-RU" smtClean="0"/>
              <a:t>Это произошло благодаря новым продуктам, таким как табак, кофе, какао, чай, рис, сахар и картофель, о которых европейцы до этого не слышали. Из-за их включения в товарооборот объем торговли сильно увеличился. </a:t>
            </a:r>
          </a:p>
          <a:p>
            <a:r>
              <a:rPr lang="ru-RU" smtClean="0"/>
              <a:t> Освоение новых земель и путешествия по океану способствовали укреплению и улучшению международных связей. Единственное негативное последствие это начало колонизаций, всё остальное, в принципе, сказывалось положительно на мировом устройстве.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193022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/>
              <a:t>Великие географические открытия </a:t>
            </a:r>
            <a:br>
              <a:rPr lang="ru-RU" sz="2400" b="1" dirty="0" smtClean="0"/>
            </a:br>
            <a:r>
              <a:rPr lang="ru-RU" sz="2400" b="1" dirty="0" smtClean="0"/>
              <a:t>шли по трем главным путям</a:t>
            </a:r>
            <a:r>
              <a:rPr lang="ru-RU" sz="2400" dirty="0" smtClean="0"/>
              <a:t>: </a:t>
            </a:r>
            <a:r>
              <a:rPr lang="en-US" sz="2400" dirty="0" smtClean="0"/>
              <a:t>I</a:t>
            </a:r>
            <a:r>
              <a:rPr lang="ru-RU" sz="2400" dirty="0" smtClean="0"/>
              <a:t>) южному — вокруг Африки; 2) западному — через Атлантический океан;</a:t>
            </a:r>
            <a:br>
              <a:rPr lang="ru-RU" sz="2400" dirty="0" smtClean="0"/>
            </a:br>
            <a:r>
              <a:rPr lang="ru-RU" sz="2400" dirty="0" smtClean="0"/>
              <a:t> 3) северному — вокруг полярных окраин Евразии. Начало им положила Португалия.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748464" cy="25531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Началом периода Великих открытий можно считать первое путешествие </a:t>
            </a:r>
            <a:r>
              <a:rPr lang="en-US" sz="2800" i="1" dirty="0" smtClean="0"/>
              <a:t>X</a:t>
            </a:r>
            <a:r>
              <a:rPr lang="ru-RU" sz="2800" i="1" dirty="0" smtClean="0"/>
              <a:t>. Колумба к </a:t>
            </a:r>
            <a:r>
              <a:rPr lang="ru-RU" sz="2800" dirty="0" smtClean="0"/>
              <a:t>берегам Америки. Открытие Америки имело большой мировой экономический, политический, этнографический и научный резонанс.</a:t>
            </a:r>
            <a:endParaRPr lang="ru-RU" sz="2800" dirty="0"/>
          </a:p>
        </p:txBody>
      </p:sp>
      <p:pic>
        <p:nvPicPr>
          <p:cNvPr id="4" name="Рисунок 3" descr="http://www.vseportrety.ru/kolumb-rz2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5"/>
            <a:ext cx="18356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3.proshkolu.ru/content/media/pic/std/1000000/368000/367069-668cb4053d9a64d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34198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yachtrus.com/wp-content/gallery/discover/kolumb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509120"/>
            <a:ext cx="319252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Географические знания </a:t>
            </a:r>
            <a:r>
              <a:rPr lang="en-US" sz="4000" b="1" dirty="0" smtClean="0"/>
              <a:t>XVI </a:t>
            </a:r>
            <a:r>
              <a:rPr lang="ru-RU" sz="4000" b="1" dirty="0" smtClean="0"/>
              <a:t>— середины </a:t>
            </a:r>
            <a:r>
              <a:rPr lang="en-US" sz="4000" b="1" dirty="0" smtClean="0"/>
              <a:t>XVII </a:t>
            </a:r>
            <a:r>
              <a:rPr lang="ru-RU" sz="4000" b="1" dirty="0" smtClean="0"/>
              <a:t>веков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sz="2800" dirty="0" smtClean="0"/>
              <a:t>После открытия Америки и морского пути в Индию важным событием первой четверти </a:t>
            </a:r>
            <a:r>
              <a:rPr lang="en-US" sz="2800" dirty="0" smtClean="0"/>
              <a:t>XVI </a:t>
            </a:r>
            <a:r>
              <a:rPr lang="ru-RU" sz="2800" dirty="0" smtClean="0"/>
              <a:t>в. было первое кругосветное путешествие, совершенное под руководст</a:t>
            </a:r>
            <a:r>
              <a:rPr lang="ru-RU" dirty="0" smtClean="0"/>
              <a:t>вом </a:t>
            </a:r>
            <a:r>
              <a:rPr lang="ru-RU" sz="2800" i="1" dirty="0" err="1" smtClean="0"/>
              <a:t>Фернана</a:t>
            </a:r>
            <a:r>
              <a:rPr lang="ru-RU" sz="2800" i="1" dirty="0" smtClean="0"/>
              <a:t> Магеллана </a:t>
            </a:r>
            <a:r>
              <a:rPr lang="ru-RU" sz="2800" dirty="0" smtClean="0"/>
              <a:t>в 1519— 1522 гг.</a:t>
            </a:r>
          </a:p>
          <a:p>
            <a:endParaRPr lang="ru-RU" dirty="0"/>
          </a:p>
        </p:txBody>
      </p:sp>
      <p:pic>
        <p:nvPicPr>
          <p:cNvPr id="4" name="Рисунок 3" descr="http://www.vseportrety.ru/magelan-rz2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088232" cy="3068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s://fs00.infourok.ru/images/doc/282/287691/3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944" y="3362868"/>
            <a:ext cx="5328592" cy="3470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География начала Нового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В </a:t>
            </a:r>
            <a:r>
              <a:rPr lang="en-US" smtClean="0"/>
              <a:t>XIX </a:t>
            </a:r>
            <a:r>
              <a:rPr lang="ru-RU" smtClean="0"/>
              <a:t>в. произошло оформление географии как самостоятельной науки во всех ее направлениях. С точки зрения внутренних закономерностей этому способствовали продолжающиеся накопления фактов и синтезирующее теоретическое мышление. Во имя географических открытий было совершенно немало героических подвигов в разных частях земного шара.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Александр Гумбольдт (1769—1859)</a:t>
            </a:r>
            <a:endParaRPr lang="ru-RU" dirty="0"/>
          </a:p>
        </p:txBody>
      </p:sp>
      <p:pic>
        <p:nvPicPr>
          <p:cNvPr id="4" name="Содержимое 3" descr="http://www.kalitva.ru/uploads/posts/2008-12/1228157334_gumbold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0736" y="2264115"/>
            <a:ext cx="2695575" cy="428625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420888"/>
            <a:ext cx="5792086" cy="3785652"/>
          </a:xfrm>
          <a:prstGeom prst="rect">
            <a:avLst/>
          </a:prstGeom>
          <a:solidFill>
            <a:schemeClr val="lt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 smtClean="0"/>
              <a:t>Александр фон Гумбольдт </a:t>
            </a:r>
            <a:r>
              <a:rPr lang="ru-RU" sz="2000" dirty="0" smtClean="0"/>
              <a:t>был человеком науки, натуралистом и путешествен­ником. Он совершил продолжительные путешествия по Центральной и Южной Америке, проник также за Урал в Азиатскую Россию, исследовал большую часть Европы. Главная заслуга Гумбольдта в развитии географии заключается в его об­щегеографических обобщениях. Он возродил представления ученых Древней Гре­ции и Варения о географической зональности. Гумбольдт понимал, что весь спектр географических компонентов объединен в географической оболочке.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Карл Риттер (1779—1859)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825625"/>
            <a:ext cx="5815558" cy="4351338"/>
          </a:xfrm>
        </p:spPr>
        <p:txBody>
          <a:bodyPr/>
          <a:lstStyle/>
          <a:p>
            <a:r>
              <a:rPr lang="ru-RU" smtClean="0"/>
              <a:t>    Цель науки заключается в синтезе, утверждал Риттер. Синтез требует сравнения частностей для на­хождения в них общего. Риттер — эрудит, поднявший обобщения до их наиболь­шей концентрации. Основное, но незаконченное сочинение его — «Землеведение по отношению к природе и истории человека». Основные идеи Ритгера можно выра­зить следующим образом: география изучает всю Землю. Ее природа — единство, созданное творцом на благо европейца.</a:t>
            </a:r>
          </a:p>
          <a:p>
            <a:endParaRPr lang="ru-RU" dirty="0"/>
          </a:p>
        </p:txBody>
      </p:sp>
      <p:pic>
        <p:nvPicPr>
          <p:cNvPr id="4" name="Picture 2" descr="https://upload.wikimedia.org/wikipedia/commons/f/f8/Carl_Ritter_Lit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2" y="1529409"/>
            <a:ext cx="2592288" cy="3934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Петр Петрович Семенов-Тян-Шанский (1827—1914)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4706" y="1825625"/>
            <a:ext cx="6230643" cy="4351338"/>
          </a:xfrm>
        </p:spPr>
        <p:txBody>
          <a:bodyPr/>
          <a:lstStyle/>
          <a:p>
            <a:r>
              <a:rPr lang="ru-RU" smtClean="0"/>
              <a:t>    Замечательным географом «риттеровской плеяды» был наш соотечественник Петр Петрович Семенов-Тян-Шанский (1827—1914), который создал в России оригинальную географическую школу — школу путешественников. П. П. Семенов, будучи во главе Русского географического общества в период 1873—1914 гг., способствовал организации многочисленных путешествий, для которых собственно­ручно составлял программы или помогал в их составлении. Это сделало экспедиции научными по своим целям и результатам.</a:t>
            </a:r>
          </a:p>
          <a:p>
            <a:endParaRPr lang="ru-RU" dirty="0"/>
          </a:p>
        </p:txBody>
      </p:sp>
      <p:pic>
        <p:nvPicPr>
          <p:cNvPr id="30722" name="Picture 2" descr="http://ivmk.net/_gotkr15_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284707" cy="323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bratskmuseum.ru.images.1c-bitrix-cdn.ru/upload/iblock/24b/24b18e4d2013261898bbea7436e54f80.jpg?1446191584322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1656184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250629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Среди тех, кто получил программу из рук Семенова, можно назвать </a:t>
            </a:r>
            <a:r>
              <a:rPr lang="ru-RU" sz="2700" i="1" dirty="0" smtClean="0"/>
              <a:t>Н. Н. Миклухо-Маклая, </a:t>
            </a:r>
            <a:br>
              <a:rPr lang="ru-RU" sz="2700" i="1" dirty="0" smtClean="0"/>
            </a:br>
            <a:r>
              <a:rPr lang="ru-RU" sz="2700" i="1" dirty="0" smtClean="0"/>
              <a:t>Н. М. Пржевальского, Г. Н. Потанина,</a:t>
            </a:r>
            <a:br>
              <a:rPr lang="ru-RU" sz="2700" i="1" dirty="0" smtClean="0"/>
            </a:br>
            <a:r>
              <a:rPr lang="ru-RU" sz="2700" i="1" dirty="0" smtClean="0"/>
              <a:t> </a:t>
            </a:r>
            <a:r>
              <a:rPr lang="en-US" sz="2700" i="1" dirty="0" smtClean="0"/>
              <a:t>A</a:t>
            </a:r>
            <a:r>
              <a:rPr lang="ru-RU" sz="2700" i="1" dirty="0" smtClean="0"/>
              <a:t>. Л. </a:t>
            </a:r>
            <a:r>
              <a:rPr lang="ru-RU" sz="2700" i="1" dirty="0" err="1" smtClean="0"/>
              <a:t>Чекановского</a:t>
            </a:r>
            <a:r>
              <a:rPr lang="ru-RU" sz="2700" i="1" dirty="0" smtClean="0"/>
              <a:t>, И. Д. Черского,</a:t>
            </a:r>
            <a:br>
              <a:rPr lang="ru-RU" sz="2700" i="1" dirty="0" smtClean="0"/>
            </a:br>
            <a:r>
              <a:rPr lang="ru-RU" sz="2700" i="1" dirty="0" smtClean="0"/>
              <a:t>И. В. </a:t>
            </a:r>
            <a:r>
              <a:rPr lang="ru-RU" sz="2700" i="1" dirty="0" err="1" smtClean="0"/>
              <a:t>Мушкетова</a:t>
            </a:r>
            <a:r>
              <a:rPr lang="ru-RU" sz="2700" i="1" dirty="0" smtClean="0"/>
              <a:t>, И А. Кропоткина, А. И. </a:t>
            </a:r>
            <a:r>
              <a:rPr lang="ru-RU" sz="2700" i="1" dirty="0" err="1" smtClean="0"/>
              <a:t>Воейкова</a:t>
            </a:r>
            <a:r>
              <a:rPr lang="ru-RU" sz="2700" i="1" dirty="0" smtClean="0"/>
              <a:t>, О. А. Шокальского </a:t>
            </a:r>
            <a:r>
              <a:rPr lang="ru-RU" sz="2700" dirty="0" smtClean="0"/>
              <a:t>и многих других.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://www.abaza-lib.ru/wp-content/uploads/2015/10/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20550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funik.ru/uploads/images/07_2015/17/10_28715da29037b3532ae87074af8544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564904"/>
            <a:ext cx="2448272" cy="2061702"/>
          </a:xfrm>
          <a:prstGeom prst="rect">
            <a:avLst/>
          </a:prstGeom>
          <a:noFill/>
        </p:spPr>
      </p:pic>
      <p:pic>
        <p:nvPicPr>
          <p:cNvPr id="33796" name="Picture 4" descr="http://geograf.info/geograficheskie-otkrytija-i-zakrytija/images/kropotkin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1698813" cy="2232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5733256"/>
            <a:ext cx="181870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И. А.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кропоткин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8" name="Picture 6" descr="http://www.gpavet.narod.ru/Names/voeikovfa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49080"/>
            <a:ext cx="1800200" cy="24115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6056" y="6381328"/>
            <a:ext cx="14930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А.И.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Войеков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802" name="Picture 10" descr="http://900igr.net/datas/geografija/Issledovateli/0009-009-I.D.CHerskij-1845-18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797152"/>
            <a:ext cx="223224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Новая география в России </a:t>
            </a:r>
            <a:r>
              <a:rPr lang="en-US" smtClean="0"/>
              <a:t>XX </a:t>
            </a:r>
            <a:r>
              <a:rPr lang="ru-RU" smtClean="0"/>
              <a:t>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Главной ее особенностью является то, что она не только объясняет природу, не только исследует ее для целей использования, но и разрабатывает пути ее преобразования. Географические исследования далеко выходят за рамки только узких специальных научных интересов и имеют общегосударственное и даже международное значение.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Становление современной географии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Эволюция географической мысли в </a:t>
            </a:r>
            <a:r>
              <a:rPr lang="en-US" smtClean="0"/>
              <a:t>XX </a:t>
            </a:r>
            <a:r>
              <a:rPr lang="ru-RU" smtClean="0"/>
              <a:t>веке определялась всем ходом развития человеческого общества. Остро назрела необходимость решения новых сложных задач, особенно в системе «природа—общество».  </a:t>
            </a:r>
          </a:p>
          <a:p>
            <a:r>
              <a:rPr lang="ru-RU" smtClean="0"/>
              <a:t>             Возросла потребность углубленного познания закономерностей природной среды Земли и ближайшего космоса, исследования актуальных проблем пространственной организации производительных сил, расселения и движения населения планеты, социально-политического развития стран и регионов мира.</a:t>
            </a:r>
          </a:p>
          <a:p>
            <a:r>
              <a:rPr lang="ru-RU" smtClean="0"/>
              <a:t>             Значительное влияние на формирование основных направлений и совершенствование методов географических исследований во второй половине </a:t>
            </a:r>
            <a:r>
              <a:rPr lang="en-US" smtClean="0"/>
              <a:t>XX </a:t>
            </a:r>
            <a:r>
              <a:rPr lang="ru-RU" smtClean="0"/>
              <a:t>в. оказала научно-техническая революция.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Второй этап — с середины </a:t>
            </a:r>
            <a:r>
              <a:rPr lang="en-US" smtClean="0"/>
              <a:t>XVII </a:t>
            </a:r>
            <a:r>
              <a:rPr lang="ru-RU" smtClean="0"/>
              <a:t>в. до середины </a:t>
            </a:r>
            <a:r>
              <a:rPr lang="en-US" smtClean="0"/>
              <a:t>XIX </a:t>
            </a:r>
            <a:r>
              <a:rPr lang="ru-RU" smtClean="0"/>
              <a:t>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368" y="1825625"/>
            <a:ext cx="5202982" cy="4351338"/>
          </a:xfrm>
        </p:spPr>
        <p:txBody>
          <a:bodyPr/>
          <a:lstStyle/>
          <a:p>
            <a:r>
              <a:rPr lang="ru-RU" dirty="0" smtClean="0"/>
              <a:t>Формирование эволюционных представлений в естествознании.</a:t>
            </a:r>
          </a:p>
          <a:p>
            <a:r>
              <a:rPr lang="ru-RU" dirty="0" smtClean="0"/>
              <a:t>Осознана идея глобального единства природы земной поверхности.</a:t>
            </a:r>
          </a:p>
          <a:p>
            <a:r>
              <a:rPr lang="ru-RU" dirty="0" smtClean="0"/>
              <a:t>Развитие экспериментальных наук и техники и сформировались новые отрасли естествознания.</a:t>
            </a:r>
          </a:p>
          <a:p>
            <a:r>
              <a:rPr lang="ru-RU" dirty="0" smtClean="0"/>
              <a:t>Изучение природных условий и ресурсов.</a:t>
            </a:r>
          </a:p>
          <a:p>
            <a:r>
              <a:rPr lang="ru-RU" dirty="0" smtClean="0"/>
              <a:t>Появление картографических учреждений и университетских курсов географии.</a:t>
            </a:r>
            <a:endParaRPr lang="ru-RU" dirty="0"/>
          </a:p>
        </p:txBody>
      </p:sp>
      <p:pic>
        <p:nvPicPr>
          <p:cNvPr id="3078" name="Picture 6" descr="http://vsluh.net/uploads/images/2016/988/org_iijj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5410"/>
            <a:ext cx="3312368" cy="2442590"/>
          </a:xfrm>
          <a:prstGeom prst="rect">
            <a:avLst/>
          </a:prstGeom>
          <a:noFill/>
        </p:spPr>
      </p:pic>
      <p:pic>
        <p:nvPicPr>
          <p:cNvPr id="3082" name="Picture 10" descr="http://rrnews.ru/sites/default/files/news/09-2014/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657059" cy="186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6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2664296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Нау́чно-техни́ческая</a:t>
            </a:r>
            <a:r>
              <a:rPr lang="ru-RU" sz="2800" b="1" dirty="0" smtClean="0"/>
              <a:t> революция</a:t>
            </a:r>
            <a:r>
              <a:rPr lang="ru-RU" sz="2800" dirty="0" smtClean="0"/>
              <a:t> (</a:t>
            </a:r>
            <a:r>
              <a:rPr lang="ru-RU" sz="2800" b="1" dirty="0" smtClean="0"/>
              <a:t>НТР</a:t>
            </a:r>
            <a:r>
              <a:rPr lang="ru-RU" sz="2800" dirty="0" smtClean="0"/>
              <a:t>) — коренное качественное преобразование производительных сил, качественный скачок в структуре и динамике развития производительных сил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http://mypresentation.ru/documents/a8b107b4da828378173fce83943caeeb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699" y="2996952"/>
            <a:ext cx="603461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География в 20—40-е межвоенные 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Характерно активное проявление трех процессов в географии: теоретическое обобщение дискуссий о специфике географии, начатых ранее; завоевание признания практического значения деятельности географов; превращение географии в массовую профессию. Усиливается международное сотрудничество географов, особенно после создания в 1922 г. Международного географического союза.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grozny-inform.ru/LoadedImages/2016/05/05/109061623_makulatura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17708"/>
            <a:ext cx="2195735" cy="15402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География в годы</a:t>
            </a:r>
            <a:br>
              <a:rPr lang="ru-RU" smtClean="0"/>
            </a:br>
            <a:r>
              <a:rPr lang="ru-RU" smtClean="0"/>
              <a:t> Второй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72449"/>
          </a:xfrm>
        </p:spPr>
        <p:txBody>
          <a:bodyPr/>
          <a:lstStyle/>
          <a:p>
            <a:r>
              <a:rPr lang="ru-RU" smtClean="0"/>
              <a:t>       Для ведущих стран Запада и Советского Союза этот этап характеризуется накоплением опыта военно-географических исследований на основе сотрудничества представителей различных географических и негеографических научных дисциплин; быстрым освоением новых областей прикладных работ; признанием важности географического подхода государственными органами; совершенствованием специальных военно-географических служб. Характеризуется процессами гуманизации и экологизации. Возрастает интерес к политической географии. </a:t>
            </a:r>
            <a:endParaRPr lang="ru-RU" dirty="0"/>
          </a:p>
        </p:txBody>
      </p:sp>
      <p:pic>
        <p:nvPicPr>
          <p:cNvPr id="37890" name="Picture 2" descr="https://im2-tub-ru.yandex.net/i?id=c801504727212de6a4463a7b7b203b1e&amp;n=33&amp;h=215&amp;w=3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998074"/>
            <a:ext cx="3347864" cy="185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Географическое знание в эпоху НТР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3020" y="1884983"/>
            <a:ext cx="4502329" cy="4784377"/>
          </a:xfrm>
        </p:spPr>
        <p:txBody>
          <a:bodyPr>
            <a:normAutofit/>
          </a:bodyPr>
          <a:lstStyle/>
          <a:p>
            <a:r>
              <a:rPr lang="ru-RU" smtClean="0"/>
              <a:t>Воздействие человечества на природу из локального стало глобальным. Оно проявляется не только там, где осуществляется, где человек живет и работает, но и практически в каждой точке земной поверхности. Во взаимоотношениях человека с природой сейчас, как никогда, требуется знание законов развития природных комплексов. Поэтому в настоящее время изучение природы и ее законов — одна из первоочередных задач науки, а охрана природы — общегосударственная задача.</a:t>
            </a:r>
          </a:p>
          <a:p>
            <a:endParaRPr lang="ru-RU" dirty="0"/>
          </a:p>
        </p:txBody>
      </p:sp>
      <p:pic>
        <p:nvPicPr>
          <p:cNvPr id="39938" name="Picture 2" descr="http://elektrotorg.com/images/albums/transformators_3/nau4no_texni4eskaya_revolyuts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456384" cy="2946674"/>
          </a:xfrm>
          <a:prstGeom prst="rect">
            <a:avLst/>
          </a:prstGeom>
          <a:noFill/>
        </p:spPr>
      </p:pic>
      <p:pic>
        <p:nvPicPr>
          <p:cNvPr id="39940" name="Picture 4" descr="http://supernovum.ru/wp-content/uploads/2014/02/NT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057800"/>
            <a:ext cx="390551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Новые задачи — новые 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Применение  метода эксперимент и моделирование.</a:t>
            </a:r>
          </a:p>
          <a:p>
            <a:r>
              <a:rPr lang="ru-RU" smtClean="0"/>
              <a:t> Усовершенствование картографического языка .</a:t>
            </a:r>
            <a:endParaRPr lang="ru-RU" dirty="0"/>
          </a:p>
        </p:txBody>
      </p:sp>
      <p:pic>
        <p:nvPicPr>
          <p:cNvPr id="4" name="Рисунок 3" descr="https://im3-tub-ru.yandex.net/i?id=1d989dd7e753a1fb8c448c07e960ae99&amp;n=33&amp;h=215&amp;w=3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5"/>
            <a:ext cx="413995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7.depositphotos.com/1106664/705/i/950/depositphotos_7055019-Abstract-map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178665" cy="27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Вклад Влади́мира Ива́новича Верна́дсккого (1863-1945)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825625"/>
            <a:ext cx="5959574" cy="4351338"/>
          </a:xfrm>
        </p:spPr>
        <p:txBody>
          <a:bodyPr>
            <a:normAutofit fontScale="92500"/>
          </a:bodyPr>
          <a:lstStyle/>
          <a:p>
            <a:r>
              <a:rPr lang="ru-RU" smtClean="0"/>
              <a:t>                 Методологическое значение имеет сформулированная выдающимся ученым В. И Вернадским концепция о роли живых организмов в преобра­зовании природы земной поверхности. Лик географической оболочки настолько сильно преобразован живыми организмами, что совершен­но не похож на марсианский или венерианский, где поверхность про­должает сохранять свойства, сложившиеся на первоначальном этапе развития планеты. В этой концепции впервые было показано, что зна­чение элементов систем определяется не только их массой (масса живых организмов на Земле на несколько порядков уступает массе атмосферы, не говоря уже о гидросфере и литосфере), но и активностью, и занимаемым местом в структуре взаимодействия в системе.</a:t>
            </a:r>
          </a:p>
          <a:p>
            <a:endParaRPr lang="ru-RU" dirty="0" smtClean="0"/>
          </a:p>
        </p:txBody>
      </p:sp>
      <p:pic>
        <p:nvPicPr>
          <p:cNvPr id="52226" name="Picture 2" descr="1934-V I Verna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" y="2132856"/>
            <a:ext cx="2549266" cy="354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http://www.geo-tour.net/</a:t>
            </a:r>
            <a:endParaRPr lang="ru-RU" smtClean="0"/>
          </a:p>
          <a:p>
            <a:r>
              <a:rPr lang="en-US" smtClean="0">
                <a:hlinkClick r:id="rId3"/>
              </a:rPr>
              <a:t>http://mygeog.ru/</a:t>
            </a:r>
            <a:endParaRPr lang="ru-RU" smtClean="0"/>
          </a:p>
          <a:p>
            <a:r>
              <a:rPr lang="en-US" smtClean="0">
                <a:hlinkClick r:id="rId4"/>
              </a:rPr>
              <a:t>https://yandex.ru/images</a:t>
            </a:r>
            <a:endParaRPr lang="ru-RU" smtClean="0"/>
          </a:p>
          <a:p>
            <a:r>
              <a:rPr lang="en-US" smtClean="0">
                <a:hlinkClick r:id="rId5"/>
              </a:rPr>
              <a:t>http://yandex.ru/clck/jsredir</a:t>
            </a:r>
            <a:endParaRPr lang="ru-RU" smtClean="0"/>
          </a:p>
          <a:p>
            <a:r>
              <a:rPr lang="ru-RU" smtClean="0"/>
              <a:t>Богучарсков «История географии»</a:t>
            </a:r>
          </a:p>
          <a:p>
            <a:r>
              <a:rPr lang="ru-RU" smtClean="0"/>
              <a:t>Под. ред. К.С. Лазаревича «История географических открытий»</a:t>
            </a:r>
          </a:p>
          <a:p>
            <a:r>
              <a:rPr lang="ru-RU" smtClean="0"/>
              <a:t>В.П. Максаковкий «Историческая география»</a:t>
            </a:r>
          </a:p>
          <a:p>
            <a:r>
              <a:rPr lang="ru-RU" smtClean="0"/>
              <a:t>Б.Б. Вагнер «Первооткрыватели планеты»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3-tub-ru.yandex.net/i?id=78b2b028681a133ee4abad767a53eaa5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96" y="4001294"/>
            <a:ext cx="2736304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Третий этап—с середины </a:t>
            </a:r>
            <a:r>
              <a:rPr lang="en-US" smtClean="0"/>
              <a:t>XIX </a:t>
            </a:r>
            <a:r>
              <a:rPr lang="ru-RU" smtClean="0"/>
              <a:t>в. </a:t>
            </a:r>
            <a:br>
              <a:rPr lang="ru-RU" smtClean="0"/>
            </a:br>
            <a:r>
              <a:rPr lang="ru-RU" smtClean="0"/>
              <a:t>до 20-х годов </a:t>
            </a:r>
            <a:r>
              <a:rPr lang="en-US" smtClean="0"/>
              <a:t>XX </a:t>
            </a:r>
            <a:r>
              <a:rPr lang="ru-RU" smtClean="0"/>
              <a:t>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825625"/>
            <a:ext cx="5887566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Преодоление кризиса единой географии. </a:t>
            </a:r>
          </a:p>
          <a:p>
            <a:r>
              <a:rPr lang="ru-RU" dirty="0" smtClean="0"/>
              <a:t>Оформление хорологической и генетической концепций, создание основ учения о географической оболочке и учения об экономическом районировании, разработкой основ ландшафтоведения. Этому способствовали традиции русской географии, начиная с М. В, Ломоносова, который первым ввел в трактовку географических явлений идею развития, что блестяще продолжил В. В. Докучаев.</a:t>
            </a:r>
          </a:p>
          <a:p>
            <a:r>
              <a:rPr lang="ru-RU" dirty="0" smtClean="0"/>
              <a:t>География нового времени закладывалась прежде всего идеями К. Риттера, начиная с 30—40-х г. </a:t>
            </a:r>
            <a:r>
              <a:rPr lang="en-US" dirty="0" smtClean="0"/>
              <a:t>XIX </a:t>
            </a:r>
            <a:r>
              <a:rPr lang="ru-RU" dirty="0" smtClean="0"/>
              <a:t>в..</a:t>
            </a:r>
          </a:p>
          <a:p>
            <a:r>
              <a:rPr lang="ru-RU" dirty="0" smtClean="0"/>
              <a:t> Этап завершился в 20-х—начале 30-х гг. </a:t>
            </a:r>
            <a:r>
              <a:rPr lang="en-US" dirty="0" smtClean="0"/>
              <a:t>XX </a:t>
            </a:r>
            <a:r>
              <a:rPr lang="ru-RU" dirty="0" smtClean="0"/>
              <a:t>в.</a:t>
            </a:r>
            <a:endParaRPr lang="ru-RU" dirty="0" smtClean="0"/>
          </a:p>
        </p:txBody>
      </p:sp>
      <p:pic>
        <p:nvPicPr>
          <p:cNvPr id="4" name="Picture 2" descr="http://www.geogr.msu.ru/links/geofa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53474"/>
            <a:ext cx="157575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Четвертый этап—с 20-х годов </a:t>
            </a:r>
            <a:r>
              <a:rPr lang="en-US" smtClean="0"/>
              <a:t>XX </a:t>
            </a:r>
            <a:r>
              <a:rPr lang="ru-RU" smtClean="0"/>
              <a:t>в. до настоящего времени.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Мировая географическая наука проявила себя как важная составляющая всего процесса научно-технического и культурного развития человечества.</a:t>
            </a:r>
          </a:p>
          <a:p>
            <a:r>
              <a:rPr lang="ru-RU" smtClean="0"/>
              <a:t>Широко внедряются такие общенаучные подходы и методы, как математическое моделирование, системный анализ.</a:t>
            </a:r>
          </a:p>
          <a:p>
            <a:r>
              <a:rPr lang="ru-RU" smtClean="0"/>
              <a:t>К концу </a:t>
            </a:r>
            <a:r>
              <a:rPr lang="en-US" smtClean="0"/>
              <a:t>XX </a:t>
            </a:r>
            <a:r>
              <a:rPr lang="ru-RU" smtClean="0"/>
              <a:t>в. география заняла одно из ведущих мест среди отраслей знания в изучении проблем природопользования глобальных и региональных проблем взаимодействия общества и природы, совершенствования территориальной организации жизни общества.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eople.su/images/aboutbio/item_486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2348880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Географическое открытие — это нахождение новых географических объектов или географических закономерностей.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4698926" cy="4555703"/>
          </a:xfrm>
        </p:spPr>
        <p:txBody>
          <a:bodyPr/>
          <a:lstStyle/>
          <a:p>
            <a:r>
              <a:rPr lang="ru-RU" dirty="0" smtClean="0"/>
              <a:t>              На ранних этапах познание мира было связано с открытием новых земель и других географических объектов. С развитием географической науки все большее значение приобретает выявление эмпирических и теоретических закономерностей, углубление сущности географических явлений и их взаимосвязей.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Великие путешествия и экспедиции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825625"/>
            <a:ext cx="5527526" cy="4351338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              В древние времена и средние века Великие           географические открытия совершались обычно народами наиболее экономически развитых стран. К ним относились Древний Египет, Финикия, Португалия, Испания, Голландия, Англия, Франция.</a:t>
            </a:r>
          </a:p>
          <a:p>
            <a:r>
              <a:rPr lang="ru-RU" smtClean="0"/>
              <a:t>         В </a:t>
            </a:r>
            <a:r>
              <a:rPr lang="en-US" smtClean="0"/>
              <a:t>XVII</a:t>
            </a:r>
            <a:r>
              <a:rPr lang="ru-RU" smtClean="0"/>
              <a:t>—</a:t>
            </a:r>
            <a:r>
              <a:rPr lang="en-US" smtClean="0"/>
              <a:t>XIX </a:t>
            </a:r>
            <a:r>
              <a:rPr lang="ru-RU" smtClean="0"/>
              <a:t>вв. многие географические открытия были совершены русскими землепроходцами в Сибири, на Дальнем Востоке, мореплавателями в Тихом океане, в Арктике и Антарктике. </a:t>
            </a:r>
          </a:p>
          <a:p>
            <a:r>
              <a:rPr lang="ru-RU" smtClean="0"/>
              <a:t>          Самые крупные географические открытия были сделаны в </a:t>
            </a:r>
            <a:r>
              <a:rPr lang="en-US" smtClean="0"/>
              <a:t>XV</a:t>
            </a:r>
            <a:r>
              <a:rPr lang="ru-RU" smtClean="0"/>
              <a:t>— </a:t>
            </a:r>
            <a:r>
              <a:rPr lang="en-US" smtClean="0"/>
              <a:t>XVIII </a:t>
            </a:r>
            <a:r>
              <a:rPr lang="ru-RU" smtClean="0"/>
              <a:t>вв, в эпоху великих географических открытий.</a:t>
            </a:r>
          </a:p>
          <a:p>
            <a:endParaRPr lang="ru-RU" dirty="0"/>
          </a:p>
        </p:txBody>
      </p:sp>
      <p:pic>
        <p:nvPicPr>
          <p:cNvPr id="4" name="Рисунок 3" descr="http://uslide.ru/images/12/18790/960/img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131840" cy="23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Географические знания </a:t>
            </a:r>
            <a:br>
              <a:rPr lang="ru-RU" smtClean="0"/>
            </a:br>
            <a:r>
              <a:rPr lang="ru-RU" smtClean="0"/>
              <a:t>до нашей эры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825624"/>
            <a:ext cx="5527526" cy="4843735"/>
          </a:xfrm>
        </p:spPr>
        <p:txBody>
          <a:bodyPr>
            <a:normAutofit fontScale="92500" lnSpcReduction="10000"/>
          </a:bodyPr>
          <a:lstStyle/>
          <a:p>
            <a:r>
              <a:rPr lang="ru-RU" smtClean="0"/>
              <a:t>     Возникновение географической науки относится к     эпохе Возрождения. Во </a:t>
            </a:r>
            <a:r>
              <a:rPr lang="en-US" smtClean="0"/>
              <a:t>II </a:t>
            </a:r>
            <a:r>
              <a:rPr lang="ru-RU" smtClean="0"/>
              <a:t>тысячелетии до н. э. критяне и финикияне плавали по всему Средиземному морю и выходили за его пределы через Геркулесовы столбы (Гибралтарский пролив). Из Южной Аравии они плавали в Индию. В это время появились названия «Европа» и «Азия».</a:t>
            </a:r>
          </a:p>
          <a:p>
            <a:r>
              <a:rPr lang="ru-RU" smtClean="0"/>
              <a:t>     Во </a:t>
            </a:r>
            <a:r>
              <a:rPr lang="en-US" smtClean="0"/>
              <a:t>II </a:t>
            </a:r>
            <a:r>
              <a:rPr lang="ru-RU" smtClean="0"/>
              <a:t>тысячелетии до н. э. критяне и финикияне, экономика которых основывалась на мореходстве и торговле, плавали по всему Средиземному морю и выходили за его пределы через Геркулесовы столбы (Гибралтарский пролив). Из Южной Аравии они плавали в Индию. В это время появились названия «Европа» и «Азия».</a:t>
            </a:r>
          </a:p>
          <a:p>
            <a:r>
              <a:rPr lang="ru-RU" smtClean="0"/>
              <a:t>      Китайцы открыли Мадагаскар за два века до европейцев. </a:t>
            </a:r>
            <a:endParaRPr lang="ru-RU" dirty="0"/>
          </a:p>
        </p:txBody>
      </p:sp>
      <p:pic>
        <p:nvPicPr>
          <p:cNvPr id="20482" name="Picture 2" descr="http://static.diary.ru/userdir/3/0/6/6/3066882/80381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131839" cy="2636912"/>
          </a:xfrm>
          <a:prstGeom prst="rect">
            <a:avLst/>
          </a:prstGeom>
          <a:noFill/>
        </p:spPr>
      </p:pic>
      <p:pic>
        <p:nvPicPr>
          <p:cNvPr id="20484" name="Picture 4" descr="http://reschetnyak.ru/wordpress/wp-content/uploads/2015/12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51980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Географические знания </a:t>
            </a:r>
            <a:br>
              <a:rPr lang="ru-RU" smtClean="0"/>
            </a:br>
            <a:r>
              <a:rPr lang="ru-RU" smtClean="0"/>
              <a:t>до нашей эры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825625"/>
            <a:ext cx="5311502" cy="4351338"/>
          </a:xfrm>
        </p:spPr>
        <p:txBody>
          <a:bodyPr/>
          <a:lstStyle/>
          <a:p>
            <a:r>
              <a:rPr lang="ru-RU" smtClean="0"/>
              <a:t>         Особняком стоит география китайцев. Обширность их империи и проистекавшие отсюда отдаленные военные походы, посольства и торговые сношения представляли им много удобных случаев для со­бирания географических сведений. Нет ничего удивительного, что китайцы за 2000 лет до н. э. знали Центральную Азию. Особенно ин­тенсивную деятельность проявили китайцы в эпоху между </a:t>
            </a:r>
            <a:r>
              <a:rPr lang="en-US" smtClean="0"/>
              <a:t>IX </a:t>
            </a:r>
            <a:r>
              <a:rPr lang="ru-RU" smtClean="0"/>
              <a:t>и </a:t>
            </a:r>
            <a:r>
              <a:rPr lang="en-US" smtClean="0"/>
              <a:t>XV </a:t>
            </a:r>
            <a:r>
              <a:rPr lang="ru-RU" smtClean="0"/>
              <a:t>вв. Они открыли Мадагаскар за два века до европейцев. </a:t>
            </a:r>
            <a:endParaRPr lang="ru-RU" dirty="0"/>
          </a:p>
        </p:txBody>
      </p:sp>
      <p:pic>
        <p:nvPicPr>
          <p:cNvPr id="44034" name="Picture 2" descr="http://t-pravda.net/img/upload_image/659671cf0684b26aea36b553878e8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15" y="4293096"/>
            <a:ext cx="2994581" cy="2060848"/>
          </a:xfrm>
          <a:prstGeom prst="rect">
            <a:avLst/>
          </a:prstGeom>
          <a:noFill/>
        </p:spPr>
      </p:pic>
      <p:pic>
        <p:nvPicPr>
          <p:cNvPr id="44036" name="Picture 4" descr="http://www.ownlib.ru/i/161/1616/16160/161601/pic_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06" y="2060848"/>
            <a:ext cx="2771800" cy="211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2287</Words>
  <Application>Microsoft Office PowerPoint</Application>
  <PresentationFormat>On-screen Show (4:3)</PresentationFormat>
  <Paragraphs>103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История географии</vt:lpstr>
      <vt:lpstr>Первый этап—с древнейших времен до середины XVII в.</vt:lpstr>
      <vt:lpstr>Второй этап — с середины XVII в. до середины XIX в. </vt:lpstr>
      <vt:lpstr>Третий этап—с середины XIX в.  до 20-х годов XX в.</vt:lpstr>
      <vt:lpstr>Четвертый этап—с 20-х годов XX в. до настоящего времени.</vt:lpstr>
      <vt:lpstr>Географическое открытие — это нахождение новых географических объектов или географических закономерностей. </vt:lpstr>
      <vt:lpstr>Великие путешествия и экспедиции</vt:lpstr>
      <vt:lpstr>Географические знания  до нашей эры</vt:lpstr>
      <vt:lpstr>Географические знания  до нашей эры</vt:lpstr>
      <vt:lpstr>География в Древнем мире</vt:lpstr>
      <vt:lpstr>Эвдокс Книдский  (около 408— 355 гг. до н. э.) </vt:lpstr>
      <vt:lpstr>Аристотель  (384— 322 гг. до н. э.). </vt:lpstr>
      <vt:lpstr>Эратосфен 276 год до н. э.—194 год до н. э.)</vt:lpstr>
      <vt:lpstr>Клавдий Птолемей  ("около 90—168 гг. н. э.)</vt:lpstr>
      <vt:lpstr>Козьма Индикоплов (VI в,)</vt:lpstr>
      <vt:lpstr>  Плано Карпини (1245—1247)  Гильома Рубрук (1252-1256) </vt:lpstr>
      <vt:lpstr>География Средневековья</vt:lpstr>
      <vt:lpstr>В области картографии важным моментом следует считать появление компаса, что вызвало создание так называемых порталанов — компасных карт, где градусную сетку заменили перекрещивающиеся ком­пасные румбы, по которым определялись курсы кораблей. Таким образом, были заложены основы главных современных направлений естественнонаучной ветви географии. </vt:lpstr>
      <vt:lpstr>Причины географические открытия</vt:lpstr>
      <vt:lpstr>Последствия Великих географических открытий</vt:lpstr>
      <vt:lpstr> Великие географические открытия  шли по трем главным путям: I) южному — вокруг Африки; 2) западному — через Атлантический океан;  3) северному — вокруг полярных окраин Евразии. Начало им положила Португалия. </vt:lpstr>
      <vt:lpstr>Географические знания XVI — середины XVII веков</vt:lpstr>
      <vt:lpstr>География начала Нового времени</vt:lpstr>
      <vt:lpstr>Александр Гумбольдт (1769—1859)</vt:lpstr>
      <vt:lpstr>Карл Риттер (1779—1859)</vt:lpstr>
      <vt:lpstr>Петр Петрович Семенов-Тян-Шанский (1827—1914)</vt:lpstr>
      <vt:lpstr>Среди тех, кто получил программу из рук Семенова, можно назвать Н. Н. Миклухо-Маклая,  Н. М. Пржевальского, Г. Н. Потанина,  A. Л. Чекановского, И. Д. Черского, И. В. Мушкетова, И А. Кропоткина, А. И. Воейкова, О. А. Шокальского и многих других. </vt:lpstr>
      <vt:lpstr>Новая география в России XX в.</vt:lpstr>
      <vt:lpstr>Становление современной географии</vt:lpstr>
      <vt:lpstr>Нау́чно-техни́ческая революция (НТР) — коренное качественное преобразование производительных сил, качественный скачок в структуре и динамике развития производительных сил.</vt:lpstr>
      <vt:lpstr>География в 20—40-е межвоенные годы</vt:lpstr>
      <vt:lpstr>География в годы  Второй мировой войны</vt:lpstr>
      <vt:lpstr>Географическое знание в эпоху НТР</vt:lpstr>
      <vt:lpstr>Новые задачи — новые методы исследования</vt:lpstr>
      <vt:lpstr>Вклад Влади́мира Ива́новича Верна́дсккого (1863-1945)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pptforschool.ru</cp:lastModifiedBy>
  <cp:revision>57</cp:revision>
  <dcterms:created xsi:type="dcterms:W3CDTF">2015-04-19T15:51:03Z</dcterms:created>
  <dcterms:modified xsi:type="dcterms:W3CDTF">2018-05-24T09:56:16Z</dcterms:modified>
</cp:coreProperties>
</file>