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2" r:id="rId2"/>
    <p:sldId id="257" r:id="rId3"/>
    <p:sldId id="258" r:id="rId4"/>
    <p:sldId id="271" r:id="rId5"/>
    <p:sldId id="259" r:id="rId6"/>
    <p:sldId id="273" r:id="rId7"/>
    <p:sldId id="260" r:id="rId8"/>
    <p:sldId id="274" r:id="rId9"/>
    <p:sldId id="262" r:id="rId10"/>
    <p:sldId id="261" r:id="rId11"/>
    <p:sldId id="264" r:id="rId12"/>
    <p:sldId id="265" r:id="rId13"/>
    <p:sldId id="267" r:id="rId14"/>
    <p:sldId id="263" r:id="rId15"/>
    <p:sldId id="266" r:id="rId16"/>
    <p:sldId id="269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6600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>
        <p:scale>
          <a:sx n="64" d="100"/>
          <a:sy n="64" d="100"/>
        </p:scale>
        <p:origin x="-15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B5E1-3596-4EF8-9F55-17EE80E92E4C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B56-B3E8-477D-848E-1FB48F6A8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7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8CF6F-E01D-4AE7-AF67-13B260C3EC8A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D89F-D79E-49A3-955A-3E2CA0632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8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C076-1D63-44C5-ADF1-DCBED3961201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9B52-E95D-462D-AF53-87447009AE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C68C8-FCCE-4827-BCDD-04C40CD4ABB0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8EA2F-1908-4EF3-B89B-44D94F192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CFEC-BBA1-4FA8-82FE-93B3416584A8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9B8D-E2B1-42BA-B660-2B083EEC1D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2FB6-B2D3-44EA-A583-3C114A780F8B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0107-3F13-4818-9116-41F5E71D2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3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D31C-6A95-4BFE-84BF-BC1EA8CFA52E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A4497-7F4D-42D1-AB6D-561735683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BC7B-8AF4-473C-ADA2-3A7B1C0D62E9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C351-29EA-4161-8979-D1FB9922B3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5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6590-4B5F-4B65-848A-BEFC0BA8D872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6715-BFA5-43CC-BBB5-DCDDDEEFE5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2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9622-5075-4FF0-A120-6717041588C1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CF27-AB8D-4DA0-8224-B11E7EA9DE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DADAF-D829-4E5E-9141-8475701BDA08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2949-9C18-4E80-BAEF-70667CF94F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FFCC"/>
            </a:gs>
            <a:gs pos="29000">
              <a:srgbClr val="FFFF66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6D7319A-387D-4A42-A1F5-943A8A4D6F47}" type="datetimeFigureOut">
              <a:rPr lang="ru-RU" smtClean="0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CB08796-D90F-454F-8120-EDB2EF30A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62"/>
            <a:ext cx="9144000" cy="700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870039">
            <a:off x="1223629" y="1033937"/>
            <a:ext cx="6696744" cy="1938992"/>
          </a:xfrm>
          <a:prstGeom prst="rect">
            <a:avLst/>
          </a:prstGeom>
          <a:solidFill>
            <a:srgbClr val="CC9900"/>
          </a:solidFill>
          <a:ln w="57150">
            <a:solidFill>
              <a:schemeClr val="tx2">
                <a:lumMod val="95000"/>
                <a:lumOff val="5000"/>
              </a:schemeClr>
            </a:solidFill>
          </a:ln>
          <a:scene3d>
            <a:camera prst="perspectiveHeroicExtremeLeftFacing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Глобальные проблемы человечества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8272463" cy="1726902"/>
          </a:xfrm>
        </p:spPr>
      </p:pic>
      <p:pic>
        <p:nvPicPr>
          <p:cNvPr id="20482" name="Picture 2" descr="http://by-chgu.ru/wp-content/uploads/2010/12/1-anaerial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636912"/>
            <a:ext cx="3500437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3" name="Picture 4" descr="http://wiki.likt590.ru/lib/exe/fetch.php/bio2009:lori-0000201804-ynd.jpg?w=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214688"/>
            <a:ext cx="3589337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68288"/>
            <a:ext cx="8394700" cy="1158875"/>
          </a:xfrm>
        </p:spPr>
      </p:pic>
      <p:pic>
        <p:nvPicPr>
          <p:cNvPr id="21507" name="Picture 2" descr="http://www.cawater-info.net/news/06-2010/17061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996952"/>
            <a:ext cx="3565600" cy="2814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6" descr="http://pustini.ru/bwm/photo/foto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285875"/>
            <a:ext cx="3782764" cy="2689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8242300" cy="1158875"/>
          </a:xfrm>
        </p:spPr>
      </p:pic>
      <p:pic>
        <p:nvPicPr>
          <p:cNvPr id="22530" name="Picture 4" descr="http://www.epochtimes.com.ua/rus/images/stories/07/china/u91_1906_sha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1628800"/>
            <a:ext cx="3333750" cy="2833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1" name="Picture 6" descr="http://www.russian.xinhuanet.com/russian/2008-06/17/xin_2223bab9849d448c97df39fc903fc56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214688"/>
            <a:ext cx="35718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68288"/>
            <a:ext cx="8394700" cy="1158875"/>
          </a:xfr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</p:spPr>
        <p:txBody>
          <a:bodyPr>
            <a:normAutofit fontScale="85000" lnSpcReduction="20000"/>
          </a:bodyPr>
          <a:lstStyle/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Georgia" pitchFamily="18" charset="0"/>
              </a:rPr>
              <a:t>Пустыня Вади Рам</a:t>
            </a:r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</p:txBody>
      </p:sp>
      <p:pic>
        <p:nvPicPr>
          <p:cNvPr id="23555" name="Picture 2" descr="http://pustini.ru/bwm/photo/foto/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562133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68288"/>
            <a:ext cx="8394700" cy="1158875"/>
          </a:xfrm>
        </p:spPr>
      </p:pic>
      <p:sp>
        <p:nvSpPr>
          <p:cNvPr id="24577" name="Содержимое 1"/>
          <p:cNvSpPr>
            <a:spLocks noGrp="1"/>
          </p:cNvSpPr>
          <p:nvPr>
            <p:ph idx="1"/>
          </p:nvPr>
        </p:nvSpPr>
        <p:spPr>
          <a:xfrm>
            <a:off x="611560" y="1166018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>
                <a:latin typeface="Georgia" pitchFamily="18" charset="0"/>
              </a:rPr>
              <a:t>Астраханская область</a:t>
            </a:r>
          </a:p>
          <a:p>
            <a:pPr>
              <a:buFont typeface="Wingdings 3" pitchFamily="18" charset="2"/>
              <a:buNone/>
            </a:pPr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 algn="r">
              <a:buFont typeface="Wingdings 3" pitchFamily="18" charset="2"/>
              <a:buNone/>
            </a:pPr>
            <a:r>
              <a:rPr lang="ru-RU" dirty="0" smtClean="0">
                <a:latin typeface="Georgia" pitchFamily="18" charset="0"/>
              </a:rPr>
              <a:t>Волгоградская область</a:t>
            </a:r>
          </a:p>
          <a:p>
            <a:pPr algn="r"/>
            <a:endParaRPr lang="ru-RU" dirty="0" smtClean="0">
              <a:latin typeface="Georgia" pitchFamily="18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3078163" y="3244850"/>
            <a:ext cx="258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 </a:t>
            </a:r>
          </a:p>
        </p:txBody>
      </p:sp>
      <p:pic>
        <p:nvPicPr>
          <p:cNvPr id="24580" name="Picture 4" descr="http://tver13.ru/uploads/posts/ADKPARS/newsland/big_519415_dagestan_kalmykia_astrahan_pogoda_i_klimat_prir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030412"/>
            <a:ext cx="3313113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1" name="Picture 6" descr="Засух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3" y="4459287"/>
            <a:ext cx="3436416" cy="1763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68288"/>
            <a:ext cx="8242300" cy="1158875"/>
          </a:xfrm>
        </p:spPr>
      </p:pic>
      <p:pic>
        <p:nvPicPr>
          <p:cNvPr id="35842" name="Picture 2" descr="http://upload.wikimedia.org/wikipedia/commons/thumb/7/79/Gobi_Desert.jpg/300px-Gobi_Dese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1371600"/>
            <a:ext cx="3994150" cy="304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844" name="Picture 4" descr="http://pustini.ru/bwm/photo/foto/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5009">
            <a:off x="4630285" y="3103031"/>
            <a:ext cx="4206875" cy="3041650"/>
          </a:xfrm>
          <a:prstGeom prst="rect">
            <a:avLst/>
          </a:prstGeom>
          <a:ln w="127000" cap="rnd">
            <a:solidFill>
              <a:srgbClr val="CC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68288"/>
            <a:ext cx="8242300" cy="1158875"/>
          </a:xfrm>
        </p:spPr>
      </p:pic>
      <p:pic>
        <p:nvPicPr>
          <p:cNvPr id="38914" name="Picture 2" descr="http://pustini.ru/bwm/photo/foto/97.jpg"/>
          <p:cNvPicPr>
            <a:picLocks noChangeAspect="1" noChangeArrowheads="1"/>
          </p:cNvPicPr>
          <p:nvPr/>
        </p:nvPicPr>
        <p:blipFill>
          <a:blip r:embed="rId3"/>
          <a:srcRect l="-446" b="40121"/>
          <a:stretch>
            <a:fillRect/>
          </a:stretch>
        </p:blipFill>
        <p:spPr bwMode="auto">
          <a:xfrm>
            <a:off x="2339752" y="1268760"/>
            <a:ext cx="4654550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68288"/>
            <a:ext cx="8242300" cy="1158875"/>
          </a:xfrm>
        </p:spPr>
      </p:pic>
      <p:pic>
        <p:nvPicPr>
          <p:cNvPr id="37890" name="Picture 2" descr="http://pustini.ru/bwm/photo/foto/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62" y="1700808"/>
            <a:ext cx="4986337" cy="4168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8394700" cy="1158875"/>
          </a:xfrm>
        </p:spPr>
      </p:pic>
      <p:sp>
        <p:nvSpPr>
          <p:cNvPr id="28673" name="Содержимое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Международное сообщество уже давно признало, что опустынивание –глобальная экономическая, социальная и экологическая проблема для многих стран во всех регионах мира.</a:t>
            </a:r>
          </a:p>
        </p:txBody>
      </p:sp>
      <p:pic>
        <p:nvPicPr>
          <p:cNvPr id="28675" name="Picture 2" descr="http://diversity-of-life.ru/wp-content/uploads/2011/02/desert_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356992"/>
            <a:ext cx="4857750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31532" y="188640"/>
            <a:ext cx="7909561" cy="1143000"/>
          </a:xfrm>
        </p:spPr>
      </p:pic>
      <p:pic>
        <p:nvPicPr>
          <p:cNvPr id="14337" name="Содержимое 3" descr="news0617-1953-W020050617586940758699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" y="1556793"/>
            <a:ext cx="3357563" cy="2800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9" name="Рисунок 5" descr="news0617-1954-2009042817133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068960"/>
            <a:ext cx="3810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8288" y="268288"/>
            <a:ext cx="8424862" cy="1158875"/>
          </a:xfr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Опустывание</a:t>
            </a:r>
            <a:r>
              <a:rPr lang="ru-RU" b="1" i="1" dirty="0" smtClean="0">
                <a:latin typeface="Georgia" pitchFamily="18" charset="0"/>
              </a:rPr>
              <a:t> - </a:t>
            </a:r>
            <a:r>
              <a:rPr lang="ru-RU" i="1" dirty="0" smtClean="0">
                <a:latin typeface="Georgia" pitchFamily="18" charset="0"/>
              </a:rPr>
              <a:t>деградация земель в засушливых областях земного шара, вызванное как деятельностью человека (антропогенными причинами), так и природными факторами и процессами.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u="sng" dirty="0" smtClean="0">
                <a:latin typeface="Georgia" pitchFamily="18" charset="0"/>
              </a:rPr>
              <a:t>Скорость опустынивания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5-7</a:t>
            </a:r>
            <a:r>
              <a:rPr lang="ru-RU" i="1" dirty="0" smtClean="0">
                <a:latin typeface="Georgia" pitchFamily="18" charset="0"/>
              </a:rPr>
              <a:t> тысяч км</a:t>
            </a:r>
            <a:r>
              <a:rPr lang="ru-RU" i="1" baseline="30000" dirty="0" smtClean="0">
                <a:latin typeface="Georgia" pitchFamily="18" charset="0"/>
              </a:rPr>
              <a:t>2</a:t>
            </a:r>
            <a:r>
              <a:rPr lang="ru-RU" i="1" dirty="0" smtClean="0">
                <a:latin typeface="Georgia" pitchFamily="18" charset="0"/>
              </a:rPr>
              <a:t> год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farm2.static.flickr.com/1356/1147042189_b38551c2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2924944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450" y="268288"/>
            <a:ext cx="8394700" cy="1158875"/>
          </a:xfrm>
        </p:spPr>
      </p:pic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179388" y="12128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Georgia" pitchFamily="18" charset="0"/>
              </a:rPr>
              <a:t>Засоление почв.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 smtClean="0">
                <a:latin typeface="Georgia" pitchFamily="18" charset="0"/>
              </a:rPr>
              <a:t>Обезлесивание</a:t>
            </a:r>
            <a:r>
              <a:rPr lang="ru-RU" sz="2800" b="1" dirty="0" smtClean="0">
                <a:latin typeface="Georgia" pitchFamily="18" charset="0"/>
              </a:rPr>
              <a:t>. 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Georgia" pitchFamily="18" charset="0"/>
              </a:rPr>
              <a:t>Деградация угодий.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Georgia" pitchFamily="18" charset="0"/>
              </a:rPr>
              <a:t>Осушение дна моря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Georgia" pitchFamily="18" charset="0"/>
              </a:rPr>
              <a:t>и водоемов</a:t>
            </a:r>
            <a:r>
              <a:rPr lang="ru-RU" sz="2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68288"/>
            <a:ext cx="8394700" cy="1158875"/>
          </a:xfrm>
        </p:spPr>
      </p:pic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52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1" i="1" u="sng" dirty="0" smtClean="0">
                <a:latin typeface="Georgia" pitchFamily="18" charset="0"/>
              </a:rPr>
              <a:t>Деятельность человека</a:t>
            </a:r>
            <a:r>
              <a:rPr lang="ru-RU" sz="2800" b="1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– вырубка лесов, выпас скота.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Неразумная разработка полезных ископаемых.</a:t>
            </a:r>
            <a:r>
              <a:rPr lang="ru-RU" sz="2800" i="1" dirty="0" smtClean="0">
                <a:latin typeface="Georgia" pitchFamily="18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Засуха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err="1" smtClean="0">
                <a:latin typeface="Georgia" pitchFamily="18" charset="0"/>
              </a:rPr>
              <a:t>Аридизация</a:t>
            </a:r>
            <a:r>
              <a:rPr lang="ru-RU" sz="2800" b="1" i="1" dirty="0" smtClean="0">
                <a:latin typeface="Georgia" pitchFamily="18" charset="0"/>
              </a:rPr>
              <a:t> климата </a:t>
            </a:r>
            <a:r>
              <a:rPr lang="ru-RU" sz="2800" b="1" dirty="0" smtClean="0">
                <a:latin typeface="Georgia" pitchFamily="18" charset="0"/>
              </a:rPr>
              <a:t>(</a:t>
            </a:r>
            <a:r>
              <a:rPr lang="ru-RU" sz="2800" dirty="0" smtClean="0">
                <a:latin typeface="Georgia" pitchFamily="18" charset="0"/>
              </a:rPr>
              <a:t> усиление засушливости климата за счет увеличения температуры воздуха, испаряемости и уменьшения количества осадков)</a:t>
            </a: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Дефицит воды</a:t>
            </a:r>
            <a:r>
              <a:rPr lang="ru-RU" sz="2800" dirty="0" smtClean="0">
                <a:latin typeface="Georgia" pitchFamily="18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Снижение уровня грунтовых вод.</a:t>
            </a:r>
            <a:endParaRPr lang="ru-RU" sz="2800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²ÑÑÑÐ±ÐºÐ° Ð»ÐµÑÐ¾Ð²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67500" cy="4000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33057"/>
            <a:ext cx="672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Безконтрольная</a:t>
            </a:r>
            <a:r>
              <a:rPr lang="ru-RU" sz="3200" b="1" dirty="0" smtClean="0"/>
              <a:t> вырубка лесов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419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6632"/>
            <a:ext cx="8394700" cy="1158875"/>
          </a:xfrm>
        </p:spPr>
      </p:pic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ru-RU" sz="2800" b="1" i="1" dirty="0" smtClean="0">
                <a:latin typeface="Georgia" pitchFamily="18" charset="0"/>
              </a:rPr>
              <a:t>В конце XX века из-за опустынивания исчезла 1/3 пахотных земель в мире.</a:t>
            </a:r>
          </a:p>
          <a:p>
            <a:r>
              <a:rPr lang="ru-RU" sz="2800" b="1" i="1" dirty="0" smtClean="0">
                <a:latin typeface="Georgia" pitchFamily="18" charset="0"/>
              </a:rPr>
              <a:t>Каждый год опустынивание и засуха приводят к потерям сельскохозяйственной продукции ориентировочно на сумму в 42 миллиардов долларов </a:t>
            </a:r>
          </a:p>
          <a:p>
            <a:r>
              <a:rPr lang="ru-RU" sz="2800" b="1" i="1" dirty="0" smtClean="0">
                <a:latin typeface="Georgia" pitchFamily="18" charset="0"/>
              </a:rPr>
              <a:t>Уменьшение количества кормов для скота</a:t>
            </a:r>
          </a:p>
          <a:p>
            <a:r>
              <a:rPr lang="ru-RU" sz="2800" b="1" i="1" dirty="0" smtClean="0">
                <a:latin typeface="Georgia" pitchFamily="18" charset="0"/>
              </a:rPr>
              <a:t>Превращение людей в экологических беженцев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stablogsimages.com/images/2009/04/21/desertification_hPjpm_2297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196752"/>
            <a:ext cx="542543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75856" y="4941168"/>
            <a:ext cx="4346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Georgia" pitchFamily="18" charset="0"/>
              </a:rPr>
              <a:t>опустынивание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544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476672"/>
            <a:ext cx="4065587" cy="1150938"/>
          </a:xfrm>
        </p:spPr>
      </p:pic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395536" y="1196752"/>
            <a:ext cx="8258175" cy="51498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ru-RU" sz="28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Охрана и рациональное использование земли и водных ресурсов.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Лесозащитные полосы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17 июня отмечается Всемирный день борьбы с опустыниванием и засухой.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Закрепление и облесение подвижных песков 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Georgia" pitchFamily="18" charset="0"/>
              </a:rPr>
              <a:t>Международное сотрудничество в области охраны природы и борьбы с опустыниванием</a:t>
            </a:r>
            <a:r>
              <a:rPr lang="ru-RU" sz="2800" b="1" dirty="0" smtClean="0"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лый фон с желтой каймо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белый фон с желтой каймой</Template>
  <TotalTime>216</TotalTime>
  <Words>117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белый фон с желтой каймой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проблемы человечества</dc:title>
  <dc:creator>Администратор</dc:creator>
  <cp:lastModifiedBy>user</cp:lastModifiedBy>
  <cp:revision>26</cp:revision>
  <dcterms:created xsi:type="dcterms:W3CDTF">2011-05-01T16:57:12Z</dcterms:created>
  <dcterms:modified xsi:type="dcterms:W3CDTF">2018-03-28T22:31:01Z</dcterms:modified>
</cp:coreProperties>
</file>