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82" r:id="rId6"/>
    <p:sldId id="286" r:id="rId7"/>
    <p:sldId id="289" r:id="rId8"/>
    <p:sldId id="292" r:id="rId9"/>
    <p:sldId id="265" r:id="rId10"/>
    <p:sldId id="268" r:id="rId11"/>
    <p:sldId id="272" r:id="rId12"/>
    <p:sldId id="274" r:id="rId13"/>
    <p:sldId id="275" r:id="rId14"/>
    <p:sldId id="280" r:id="rId15"/>
    <p:sldId id="276" r:id="rId16"/>
    <p:sldId id="269" r:id="rId17"/>
    <p:sldId id="278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2EAAC"/>
    <a:srgbClr val="00CCFF"/>
    <a:srgbClr val="D9D9D9"/>
    <a:srgbClr val="DDDDDD"/>
    <a:srgbClr val="FFFF00"/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71" b="1" i="0" u="none" strike="noStrike" baseline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Состав атмосферы</a:t>
            </a:r>
          </a:p>
        </c:rich>
      </c:tx>
      <c:layout>
        <c:manualLayout>
          <c:xMode val="edge"/>
          <c:yMode val="edge"/>
          <c:x val="0.45477707006369428"/>
          <c:y val="1.6949152542372881E-3"/>
        </c:manualLayout>
      </c:layout>
      <c:overlay val="0"/>
      <c:spPr>
        <a:noFill/>
        <a:ln w="2536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6751592356687899E-2"/>
          <c:y val="0.10169491525423729"/>
          <c:w val="0.63949044585987258"/>
          <c:h val="0.8508474576271186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38042">
              <a:solidFill>
                <a:srgbClr val="FF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00FF"/>
              </a:solidFill>
              <a:ln w="38042">
                <a:solidFill>
                  <a:srgbClr val="FF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8042">
                <a:solidFill>
                  <a:srgbClr val="FF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38042">
                <a:solidFill>
                  <a:srgbClr val="FF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1921299623425927"/>
                  <c:y val="-0.27420840378766342"/>
                </c:manualLayout>
              </c:layout>
              <c:tx>
                <c:rich>
                  <a:bodyPr/>
                  <a:lstStyle/>
                  <a:p>
                    <a:pPr>
                      <a:defRPr sz="329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78%</a:t>
                    </a:r>
                  </a:p>
                </c:rich>
              </c:tx>
              <c:spPr>
                <a:noFill/>
                <a:ln w="2536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325130627136168"/>
                  <c:y val="0.13192088715461903"/>
                </c:manualLayout>
              </c:layout>
              <c:tx>
                <c:rich>
                  <a:bodyPr/>
                  <a:lstStyle/>
                  <a:p>
                    <a:pPr>
                      <a:defRPr sz="329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21%</a:t>
                    </a:r>
                  </a:p>
                </c:rich>
              </c:tx>
              <c:spPr>
                <a:noFill/>
                <a:ln w="2536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3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9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Sheet1!$B$1:$D$1</c:f>
              <c:strCache>
                <c:ptCount val="3"/>
                <c:pt idx="0">
                  <c:v>азот</c:v>
                </c:pt>
                <c:pt idx="1">
                  <c:v>кислород</c:v>
                </c:pt>
                <c:pt idx="2">
                  <c:v>прочие газы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78</c:v>
                </c:pt>
                <c:pt idx="1">
                  <c:v>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1">
          <a:noFill/>
        </a:ln>
      </c:spPr>
    </c:plotArea>
    <c:legend>
      <c:legendPos val="r"/>
      <c:layout>
        <c:manualLayout>
          <c:xMode val="edge"/>
          <c:yMode val="edge"/>
          <c:x val="0.68152866242038213"/>
          <c:y val="0.67118644067796607"/>
          <c:w val="0.26751592356687898"/>
          <c:h val="0.21525423728813559"/>
        </c:manualLayout>
      </c:layout>
      <c:overlay val="0"/>
      <c:spPr>
        <a:noFill/>
        <a:ln w="25361">
          <a:noFill/>
        </a:ln>
      </c:spPr>
      <c:txPr>
        <a:bodyPr/>
        <a:lstStyle/>
        <a:p>
          <a:pPr>
            <a:defRPr sz="2067" b="1" i="0" u="none" strike="noStrike" baseline="0">
              <a:solidFill>
                <a:srgbClr val="666699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7081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51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431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94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9085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760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653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797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279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061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979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201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375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064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864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678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545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F0D1-8CF5-41E5-8E86-7ABEC4154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6184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%7b9BF31594-5A28-42DD-95F8-657A4E24778F%7d.avi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_cl_pr2.sw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763688" y="116632"/>
            <a:ext cx="5545138" cy="2232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Атмосфера</a:t>
            </a: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Земли</a:t>
            </a:r>
            <a:endParaRPr lang="en-US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7" y="2708920"/>
            <a:ext cx="7092280" cy="399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9750" y="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3600" b="1" dirty="0">
                <a:latin typeface="Times New Roman" panose="02020603050405020304" pitchFamily="18" charset="0"/>
              </a:rPr>
              <a:t>Как образуется ветер?</a:t>
            </a:r>
          </a:p>
        </p:txBody>
      </p:sp>
      <p:sp>
        <p:nvSpPr>
          <p:cNvPr id="12291" name="Freeform 5" descr="Водяные капли"/>
          <p:cNvSpPr>
            <a:spLocks/>
          </p:cNvSpPr>
          <p:nvPr/>
        </p:nvSpPr>
        <p:spPr bwMode="auto">
          <a:xfrm>
            <a:off x="2760663" y="3860800"/>
            <a:ext cx="4622800" cy="1833563"/>
          </a:xfrm>
          <a:custGeom>
            <a:avLst/>
            <a:gdLst>
              <a:gd name="T0" fmla="*/ 44 w 2912"/>
              <a:gd name="T1" fmla="*/ 0 h 1155"/>
              <a:gd name="T2" fmla="*/ 78 w 2912"/>
              <a:gd name="T3" fmla="*/ 63 h 1155"/>
              <a:gd name="T4" fmla="*/ 514 w 2912"/>
              <a:gd name="T5" fmla="*/ 376 h 1155"/>
              <a:gd name="T6" fmla="*/ 902 w 2912"/>
              <a:gd name="T7" fmla="*/ 788 h 1155"/>
              <a:gd name="T8" fmla="*/ 1431 w 2912"/>
              <a:gd name="T9" fmla="*/ 1094 h 1155"/>
              <a:gd name="T10" fmla="*/ 2066 w 2912"/>
              <a:gd name="T11" fmla="*/ 1129 h 1155"/>
              <a:gd name="T12" fmla="*/ 2383 w 2912"/>
              <a:gd name="T13" fmla="*/ 941 h 1155"/>
              <a:gd name="T14" fmla="*/ 2912 w 2912"/>
              <a:gd name="T15" fmla="*/ 71 h 11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12"/>
              <a:gd name="T25" fmla="*/ 0 h 1155"/>
              <a:gd name="T26" fmla="*/ 2912 w 2912"/>
              <a:gd name="T27" fmla="*/ 1155 h 11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12" h="1155">
                <a:moveTo>
                  <a:pt x="44" y="0"/>
                </a:moveTo>
                <a:cubicBezTo>
                  <a:pt x="54" y="11"/>
                  <a:pt x="0" y="0"/>
                  <a:pt x="78" y="63"/>
                </a:cubicBezTo>
                <a:cubicBezTo>
                  <a:pt x="156" y="126"/>
                  <a:pt x="377" y="255"/>
                  <a:pt x="514" y="376"/>
                </a:cubicBezTo>
                <a:cubicBezTo>
                  <a:pt x="651" y="497"/>
                  <a:pt x="749" y="668"/>
                  <a:pt x="902" y="788"/>
                </a:cubicBezTo>
                <a:cubicBezTo>
                  <a:pt x="1055" y="908"/>
                  <a:pt x="1237" y="1037"/>
                  <a:pt x="1431" y="1094"/>
                </a:cubicBezTo>
                <a:cubicBezTo>
                  <a:pt x="1625" y="1151"/>
                  <a:pt x="1907" y="1155"/>
                  <a:pt x="2066" y="1129"/>
                </a:cubicBezTo>
                <a:cubicBezTo>
                  <a:pt x="2225" y="1103"/>
                  <a:pt x="2242" y="1117"/>
                  <a:pt x="2383" y="941"/>
                </a:cubicBezTo>
                <a:cubicBezTo>
                  <a:pt x="2524" y="765"/>
                  <a:pt x="2802" y="252"/>
                  <a:pt x="2912" y="71"/>
                </a:cubicBez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489450" y="4221163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3200" b="1">
                <a:latin typeface="Times New Roman" panose="02020603050405020304" pitchFamily="18" charset="0"/>
              </a:rPr>
              <a:t>водоем</a:t>
            </a: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2833688" y="3860800"/>
            <a:ext cx="4953000" cy="76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8" descr="Пробка"/>
          <p:cNvSpPr>
            <a:spLocks/>
          </p:cNvSpPr>
          <p:nvPr/>
        </p:nvSpPr>
        <p:spPr bwMode="auto">
          <a:xfrm>
            <a:off x="1033463" y="2565400"/>
            <a:ext cx="1854200" cy="1355725"/>
          </a:xfrm>
          <a:custGeom>
            <a:avLst/>
            <a:gdLst>
              <a:gd name="T0" fmla="*/ 0 w 1168"/>
              <a:gd name="T1" fmla="*/ 74 h 854"/>
              <a:gd name="T2" fmla="*/ 600 w 1168"/>
              <a:gd name="T3" fmla="*/ 110 h 854"/>
              <a:gd name="T4" fmla="*/ 1080 w 1168"/>
              <a:gd name="T5" fmla="*/ 734 h 854"/>
              <a:gd name="T6" fmla="*/ 1128 w 1168"/>
              <a:gd name="T7" fmla="*/ 830 h 854"/>
              <a:gd name="T8" fmla="*/ 1141 w 1168"/>
              <a:gd name="T9" fmla="*/ 814 h 8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8"/>
              <a:gd name="T16" fmla="*/ 0 h 854"/>
              <a:gd name="T17" fmla="*/ 1168 w 1168"/>
              <a:gd name="T18" fmla="*/ 854 h 8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8" h="854">
                <a:moveTo>
                  <a:pt x="0" y="74"/>
                </a:moveTo>
                <a:cubicBezTo>
                  <a:pt x="96" y="80"/>
                  <a:pt x="420" y="0"/>
                  <a:pt x="600" y="110"/>
                </a:cubicBezTo>
                <a:cubicBezTo>
                  <a:pt x="780" y="220"/>
                  <a:pt x="992" y="614"/>
                  <a:pt x="1080" y="734"/>
                </a:cubicBezTo>
                <a:cubicBezTo>
                  <a:pt x="1168" y="854"/>
                  <a:pt x="1118" y="817"/>
                  <a:pt x="1128" y="830"/>
                </a:cubicBezTo>
                <a:cubicBezTo>
                  <a:pt x="1138" y="843"/>
                  <a:pt x="1138" y="817"/>
                  <a:pt x="1141" y="814"/>
                </a:cubicBezTo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8388350" y="3068638"/>
            <a:ext cx="914400" cy="914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 flipH="1">
            <a:off x="1033463" y="2133600"/>
            <a:ext cx="228600" cy="430213"/>
          </a:xfrm>
          <a:prstGeom prst="upArrow">
            <a:avLst>
              <a:gd name="adj1" fmla="val 50000"/>
              <a:gd name="adj2" fmla="val 4704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5786438" y="2276475"/>
            <a:ext cx="287337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4778375" y="2997200"/>
            <a:ext cx="828675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17"/>
          <p:cNvSpPr txBox="1">
            <a:spLocks noChangeArrowheads="1"/>
          </p:cNvSpPr>
          <p:nvPr/>
        </p:nvSpPr>
        <p:spPr bwMode="auto">
          <a:xfrm>
            <a:off x="1104900" y="292417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>
                <a:latin typeface="Times New Roman" panose="02020603050405020304" pitchFamily="18" charset="0"/>
              </a:rPr>
              <a:t>суша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1970088" y="1125538"/>
            <a:ext cx="1798637" cy="11509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2328863" y="1341438"/>
            <a:ext cx="1655762" cy="1511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2833688" y="1557338"/>
            <a:ext cx="1366837" cy="18002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>
            <a:off x="4129088" y="1557338"/>
            <a:ext cx="358775" cy="18716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4921250" y="1484313"/>
            <a:ext cx="720725" cy="20161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5426075" y="1268413"/>
            <a:ext cx="1511300" cy="19431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5786438" y="2276475"/>
            <a:ext cx="358775" cy="1439863"/>
          </a:xfrm>
          <a:prstGeom prst="downArrow">
            <a:avLst>
              <a:gd name="adj1" fmla="val 50000"/>
              <a:gd name="adj2" fmla="val 10033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1033463" y="1196975"/>
            <a:ext cx="287337" cy="1295400"/>
          </a:xfrm>
          <a:prstGeom prst="upArrow">
            <a:avLst>
              <a:gd name="adj1" fmla="val 50000"/>
              <a:gd name="adj2" fmla="val 11270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539750" y="5876925"/>
            <a:ext cx="7243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 dirty="0">
                <a:latin typeface="Times New Roman" panose="02020603050405020304" pitchFamily="18" charset="0"/>
              </a:rPr>
              <a:t>Ветер- движение воздуха вдоль Земли</a:t>
            </a:r>
            <a:r>
              <a:rPr lang="ru-RU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022E-16 C -0.00625 -0.04745 -0.0125 -0.09491 -0.03333 -0.14236 C -0.05417 -0.18958 -0.08941 -0.25231 -0.125 -0.28449 C -0.16059 -0.31667 -0.2059 -0.32338 -0.24653 -0.33565 C -0.28715 -0.34792 -0.33264 -0.35046 -0.36823 -0.35787 C -0.40382 -0.36528 -0.44497 -0.37685 -0.4599 -0.38009 " pathEditMode="relative" rAng="0" ptsTypes="aaaaaA">
                                      <p:cBhvr>
                                        <p:cTn id="16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3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-0.1444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2.22222E-6 -0.137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64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2106 L -0.00139 -0.167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 L -0.00104 0.257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 L -0.00104 0.2571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 L -0.00104 0.2467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-0.08038 0.00232 -0.16076 0.00463 -0.20902 -0.00879 C -0.25729 -0.02222 -0.26666 -0.06666 -0.28923 -0.08009 C -0.3118 -0.09352 -0.33559 -0.0875 -0.34409 -0.08889 " pathEditMode="relative" rAng="0" ptsTypes="aaaA">
                                      <p:cBhvr>
                                        <p:cTn id="96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139 C -0.06458 0.00023 -0.12517 0.00185 -0.16389 -0.00139 C -0.2026 -0.00463 -0.21736 -0.01088 -0.23559 -0.02153 C -0.25382 -0.03218 -0.2651 -0.05602 -0.27378 -0.06598 C -0.28246 -0.07593 -0.28212 -0.07778 -0.28715 -0.08148 C -0.29219 -0.08519 -0.29496 -0.08704 -0.30382 -0.0882 C -0.31267 -0.08935 -0.34757 -0.08797 -0.34045 -0.0882 " pathEditMode="relative" ptsTypes="aaaaaaA">
                                      <p:cBhvr>
                                        <p:cTn id="9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139 C -0.07396 0.00069 -0.14392 0.00301 -0.18385 -0.00139 C -0.22378 -0.00579 -0.22726 -0.01482 -0.24392 -0.02824 C -0.26059 -0.04167 -0.26753 -0.07107 -0.28385 -0.08148 C -0.30017 -0.0919 -0.32118 -0.09121 -0.34219 -0.09028 " pathEditMode="relative" ptsTypes="aaaaA">
                                      <p:cBhvr>
                                        <p:cTn id="102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9" grpId="0" animBg="1"/>
      <p:bldP spid="15369" grpId="1" animBg="1"/>
      <p:bldP spid="15372" grpId="0" animBg="1"/>
      <p:bldP spid="15372" grpId="1" animBg="1"/>
      <p:bldP spid="15372" grpId="2" animBg="1"/>
      <p:bldP spid="15372" grpId="3" animBg="1"/>
      <p:bldP spid="15372" grpId="4" animBg="1"/>
      <p:bldP spid="15372" grpId="5" animBg="1"/>
      <p:bldP spid="15372" grpId="6" animBg="1"/>
      <p:bldP spid="15372" grpId="7" animBg="1"/>
      <p:bldP spid="15372" grpId="8" animBg="1"/>
      <p:bldP spid="15375" grpId="0" animBg="1"/>
      <p:bldP spid="15375" grpId="1" animBg="1"/>
      <p:bldP spid="15375" grpId="2" animBg="1"/>
      <p:bldP spid="15375" grpId="3" animBg="1"/>
      <p:bldP spid="15376" grpId="0" animBg="1"/>
      <p:bldP spid="15376" grpId="1" animBg="1"/>
      <p:bldP spid="15376" grpId="2" animBg="1"/>
      <p:bldP spid="15376" grpId="3" animBg="1"/>
      <p:bldP spid="15376" grpId="4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5" grpId="0" animBg="1"/>
      <p:bldP spid="15386" grpId="0" animBg="1"/>
      <p:bldP spid="15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250825" y="692150"/>
            <a:ext cx="8675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 dirty="0">
                <a:latin typeface="Times New Roman" panose="02020603050405020304" pitchFamily="18" charset="0"/>
              </a:rPr>
              <a:t>Для чего необходимо вести наблюдения за погодой?</a:t>
            </a:r>
          </a:p>
        </p:txBody>
      </p:sp>
      <p:pic>
        <p:nvPicPr>
          <p:cNvPr id="19464" name="Picture 8" descr="что там по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9"/>
          <a:stretch>
            <a:fillRect/>
          </a:stretch>
        </p:blipFill>
        <p:spPr bwMode="auto">
          <a:xfrm>
            <a:off x="611188" y="1700213"/>
            <a:ext cx="2747962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PubOvalCallout"/>
          <p:cNvSpPr>
            <a:spLocks noEditPoints="1" noChangeArrowheads="1"/>
          </p:cNvSpPr>
          <p:nvPr/>
        </p:nvSpPr>
        <p:spPr bwMode="auto">
          <a:xfrm rot="-3186361">
            <a:off x="88107" y="2375693"/>
            <a:ext cx="1828800" cy="1763713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>
                <a:latin typeface="Times New Roman" pitchFamily="18" charset="0"/>
              </a:rPr>
              <a:t>Что там с погодой?</a:t>
            </a:r>
          </a:p>
        </p:txBody>
      </p:sp>
      <p:pic>
        <p:nvPicPr>
          <p:cNvPr id="13317" name="Picture 12" descr="метеостан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31925"/>
            <a:ext cx="5400675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4911725" y="1525588"/>
            <a:ext cx="2501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 dirty="0">
                <a:latin typeface="Times New Roman" panose="02020603050405020304" pitchFamily="18" charset="0"/>
              </a:rPr>
              <a:t>Метеостанция</a:t>
            </a:r>
          </a:p>
        </p:txBody>
      </p:sp>
      <p:pic>
        <p:nvPicPr>
          <p:cNvPr id="19470" name="Picture 14" descr="Нелетная пог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4" t="23528" b="39917"/>
          <a:stretch>
            <a:fillRect/>
          </a:stretch>
        </p:blipFill>
        <p:spPr bwMode="auto">
          <a:xfrm>
            <a:off x="3708400" y="4292600"/>
            <a:ext cx="35941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755576" y="4653136"/>
            <a:ext cx="7488237" cy="9461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Погода- состояние нижнего слоя атмосферы в данное время и в данном месте.</a:t>
            </a:r>
          </a:p>
        </p:txBody>
      </p:sp>
      <p:sp>
        <p:nvSpPr>
          <p:cNvPr id="21655" name="Text Box 151"/>
          <p:cNvSpPr txBox="1">
            <a:spLocks noChangeArrowheads="1"/>
          </p:cNvSpPr>
          <p:nvPr/>
        </p:nvSpPr>
        <p:spPr bwMode="auto">
          <a:xfrm>
            <a:off x="323850" y="1196975"/>
            <a:ext cx="2671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6000" b="1" dirty="0">
                <a:latin typeface="Times New Roman" panose="02020603050405020304" pitchFamily="18" charset="0"/>
              </a:rPr>
              <a:t>ЗДЕСЬ</a:t>
            </a:r>
          </a:p>
        </p:txBody>
      </p:sp>
      <p:sp>
        <p:nvSpPr>
          <p:cNvPr id="21656" name="Text Box 152"/>
          <p:cNvSpPr txBox="1">
            <a:spLocks noChangeArrowheads="1"/>
          </p:cNvSpPr>
          <p:nvPr/>
        </p:nvSpPr>
        <p:spPr bwMode="auto">
          <a:xfrm>
            <a:off x="5148263" y="1268413"/>
            <a:ext cx="3495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6000" b="1">
                <a:latin typeface="Times New Roman" panose="02020603050405020304" pitchFamily="18" charset="0"/>
              </a:rPr>
              <a:t>СЕЙЧАС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1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1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55" grpId="0"/>
      <p:bldP spid="216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6872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 b="9322"/>
          <a:stretch>
            <a:fillRect/>
          </a:stretch>
        </p:blipFill>
        <p:spPr bwMode="auto">
          <a:xfrm>
            <a:off x="0" y="-315913"/>
            <a:ext cx="9144000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3284538"/>
            <a:ext cx="34559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 dirty="0">
                <a:latin typeface="Times New Roman" panose="02020603050405020304" pitchFamily="18" charset="0"/>
              </a:rPr>
              <a:t>Распределение солнечного тепла на Земле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156325" y="3284538"/>
            <a:ext cx="2447925" cy="381000"/>
            <a:chOff x="4032" y="1344"/>
            <a:chExt cx="1392" cy="240"/>
          </a:xfrm>
        </p:grpSpPr>
        <p:sp>
          <p:nvSpPr>
            <p:cNvPr id="15379" name="AutoShape 40"/>
            <p:cNvSpPr>
              <a:spLocks noChangeArrowheads="1"/>
            </p:cNvSpPr>
            <p:nvPr/>
          </p:nvSpPr>
          <p:spPr bwMode="auto">
            <a:xfrm>
              <a:off x="4032" y="1344"/>
              <a:ext cx="1392" cy="240"/>
            </a:xfrm>
            <a:prstGeom prst="wedgeRoundRectCallout">
              <a:avLst>
                <a:gd name="adj1" fmla="val -73134"/>
                <a:gd name="adj2" fmla="val 205833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80" name="AutoShape 41"/>
            <p:cNvSpPr>
              <a:spLocks noChangeArrowheads="1"/>
            </p:cNvSpPr>
            <p:nvPr/>
          </p:nvSpPr>
          <p:spPr bwMode="auto">
            <a:xfrm>
              <a:off x="4032" y="1344"/>
              <a:ext cx="1392" cy="240"/>
            </a:xfrm>
            <a:prstGeom prst="wedgeRoundRectCallout">
              <a:avLst>
                <a:gd name="adj1" fmla="val -64583"/>
                <a:gd name="adj2" fmla="val 11541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ru-RU" altLang="en-US" b="1">
                  <a:latin typeface="Times New Roman" panose="02020603050405020304" pitchFamily="18" charset="0"/>
                </a:rPr>
                <a:t>Одинаковые лучи</a:t>
              </a:r>
            </a:p>
            <a:p>
              <a:pPr algn="ctr" eaLnBrk="1" hangingPunct="1"/>
              <a:endParaRPr kumimoji="1" lang="ru-RU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2570" name="AutoShape 42"/>
          <p:cNvSpPr>
            <a:spLocks noChangeArrowheads="1"/>
          </p:cNvSpPr>
          <p:nvPr/>
        </p:nvSpPr>
        <p:spPr bwMode="auto">
          <a:xfrm>
            <a:off x="4937125" y="3360738"/>
            <a:ext cx="685800" cy="655637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1" name="AutoShape 43"/>
          <p:cNvSpPr>
            <a:spLocks noChangeArrowheads="1"/>
          </p:cNvSpPr>
          <p:nvPr/>
        </p:nvSpPr>
        <p:spPr bwMode="auto">
          <a:xfrm rot="-3617672">
            <a:off x="6520656" y="3018632"/>
            <a:ext cx="604837" cy="30861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2" name="Rectangle 44" descr="Пробка"/>
          <p:cNvSpPr>
            <a:spLocks noChangeArrowheads="1"/>
          </p:cNvSpPr>
          <p:nvPr/>
        </p:nvSpPr>
        <p:spPr bwMode="auto">
          <a:xfrm>
            <a:off x="5280025" y="4868863"/>
            <a:ext cx="3314700" cy="8540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>
                <a:latin typeface="Times New Roman" panose="02020603050405020304" pitchFamily="18" charset="0"/>
              </a:rPr>
              <a:t>земля  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394325" y="3771900"/>
            <a:ext cx="1219200" cy="1219200"/>
            <a:chOff x="3552" y="1651"/>
            <a:chExt cx="768" cy="768"/>
          </a:xfrm>
        </p:grpSpPr>
        <p:sp>
          <p:nvSpPr>
            <p:cNvPr id="15377" name="AutoShape 46"/>
            <p:cNvSpPr>
              <a:spLocks noChangeArrowheads="1"/>
            </p:cNvSpPr>
            <p:nvPr/>
          </p:nvSpPr>
          <p:spPr bwMode="auto">
            <a:xfrm rot="-1450196">
              <a:off x="3624" y="1651"/>
              <a:ext cx="144" cy="76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8" name="AutoShape 47"/>
            <p:cNvSpPr>
              <a:spLocks noChangeArrowheads="1"/>
            </p:cNvSpPr>
            <p:nvPr/>
          </p:nvSpPr>
          <p:spPr bwMode="auto">
            <a:xfrm rot="-3574073">
              <a:off x="3864" y="1464"/>
              <a:ext cx="144" cy="76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5775325" y="4884738"/>
            <a:ext cx="228600" cy="122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470525" y="6027738"/>
            <a:ext cx="3048000" cy="609600"/>
            <a:chOff x="3600" y="3072"/>
            <a:chExt cx="1920" cy="384"/>
          </a:xfrm>
        </p:grpSpPr>
        <p:sp>
          <p:nvSpPr>
            <p:cNvPr id="15375" name="AutoShape 50"/>
            <p:cNvSpPr>
              <a:spLocks noChangeArrowheads="1"/>
            </p:cNvSpPr>
            <p:nvPr/>
          </p:nvSpPr>
          <p:spPr bwMode="auto">
            <a:xfrm>
              <a:off x="3600" y="3072"/>
              <a:ext cx="1920" cy="384"/>
            </a:xfrm>
            <a:prstGeom prst="wedgeRoundRectCallout">
              <a:avLst>
                <a:gd name="adj1" fmla="val 14218"/>
                <a:gd name="adj2" fmla="val -218231"/>
                <a:gd name="adj3" fmla="val 16667"/>
              </a:avLst>
            </a:prstGeom>
            <a:solidFill>
              <a:srgbClr val="F2EAA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6" name="AutoShape 51"/>
            <p:cNvSpPr>
              <a:spLocks noChangeArrowheads="1"/>
            </p:cNvSpPr>
            <p:nvPr/>
          </p:nvSpPr>
          <p:spPr bwMode="auto">
            <a:xfrm>
              <a:off x="3600" y="3072"/>
              <a:ext cx="1920" cy="384"/>
            </a:xfrm>
            <a:prstGeom prst="wedgeRoundRectCallout">
              <a:avLst>
                <a:gd name="adj1" fmla="val -36667"/>
                <a:gd name="adj2" fmla="val -217190"/>
                <a:gd name="adj3" fmla="val 16667"/>
              </a:avLst>
            </a:prstGeom>
            <a:solidFill>
              <a:srgbClr val="F2EAA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ru-RU" altLang="en-US" b="1">
                  <a:latin typeface="Times New Roman" panose="02020603050405020304" pitchFamily="18" charset="0"/>
                </a:rPr>
                <a:t>Площадь нагреваемой поверхности</a:t>
              </a:r>
            </a:p>
          </p:txBody>
        </p:sp>
      </p:grp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5302250" y="4340225"/>
            <a:ext cx="901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ru-RU" altLang="en-US" sz="2200" b="1">
                <a:solidFill>
                  <a:srgbClr val="990000"/>
                </a:solidFill>
                <a:latin typeface="Times New Roman" panose="02020603050405020304" pitchFamily="18" charset="0"/>
              </a:rPr>
              <a:t>тепло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6613525" y="4378325"/>
            <a:ext cx="12017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ru-RU" altLang="en-US" sz="2200" b="1">
                <a:solidFill>
                  <a:srgbClr val="000099"/>
                </a:solidFill>
                <a:latin typeface="Times New Roman" panose="02020603050405020304" pitchFamily="18" charset="0"/>
              </a:rPr>
              <a:t>холодно</a:t>
            </a: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6994525" y="4884738"/>
            <a:ext cx="990600" cy="122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pic>
        <p:nvPicPr>
          <p:cNvPr id="22583" name="Picture 55" descr="угол падения солнечных луч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81525"/>
            <a:ext cx="3189288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0" grpId="0" animBg="1"/>
      <p:bldP spid="22571" grpId="0" animBg="1"/>
      <p:bldP spid="22572" grpId="0" animBg="1" autoUpdateAnimBg="0"/>
      <p:bldP spid="22576" grpId="0" animBg="1"/>
      <p:bldP spid="22580" grpId="0" autoUpdateAnimBg="0"/>
      <p:bldP spid="22581" grpId="0" autoUpdateAnimBg="0"/>
      <p:bldP spid="225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e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der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7879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der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mor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43561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787900" y="4581525"/>
            <a:ext cx="4140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>
                <a:latin typeface="Times New Roman" panose="02020603050405020304" pitchFamily="18" charset="0"/>
              </a:rPr>
              <a:t>Климат- многолетний режим погоды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5652120" y="5949280"/>
            <a:ext cx="2979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000" b="1" dirty="0" smtClean="0">
                <a:latin typeface="Times New Roman" panose="02020603050405020304" pitchFamily="18" charset="0"/>
              </a:rPr>
              <a:t>УРАГАНЫ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a</a:t>
            </a:r>
            <a:endParaRPr lang="ru-RU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7411" name="WordArt 8"/>
          <p:cNvSpPr>
            <a:spLocks noChangeArrowheads="1" noChangeShapeType="1" noTextEdit="1"/>
          </p:cNvSpPr>
          <p:nvPr/>
        </p:nvSpPr>
        <p:spPr bwMode="auto">
          <a:xfrm>
            <a:off x="3203575" y="476250"/>
            <a:ext cx="280828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Стихия</a:t>
            </a:r>
            <a:endParaRPr lang="en-US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3" y="1700808"/>
            <a:ext cx="7488832" cy="413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7092950" y="549275"/>
            <a:ext cx="12152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Гроза</a:t>
            </a:r>
            <a:r>
              <a:rPr lang="ru-RU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4251"/>
            <a:ext cx="7272808" cy="481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187450" y="404813"/>
            <a:ext cx="1690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000" b="1" dirty="0">
                <a:latin typeface="Times New Roman" panose="02020603050405020304" pitchFamily="18" charset="0"/>
              </a:rPr>
              <a:t>Смерч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8423"/>
            <a:ext cx="4225880" cy="5634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411760" y="260648"/>
            <a:ext cx="3670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 i="1" dirty="0">
                <a:latin typeface="Times New Roman" panose="02020603050405020304" pitchFamily="18" charset="0"/>
              </a:rPr>
              <a:t>Полярное сияние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79512" y="1324328"/>
            <a:ext cx="8763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 i="1" dirty="0">
                <a:latin typeface="Times New Roman" panose="02020603050405020304" pitchFamily="18" charset="0"/>
              </a:rPr>
              <a:t>Оно происходят в результате столкновения и свечения частиц света от кислорода и азота, который возбужден электронами, ускоренными в магнитном поле Земли.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30823"/>
            <a:ext cx="5724128" cy="3219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170920"/>
              </p:ext>
            </p:extLst>
          </p:nvPr>
        </p:nvGraphicFramePr>
        <p:xfrm>
          <a:off x="395536" y="1052736"/>
          <a:ext cx="36195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4" imgW="3619048" imgH="4723810" progId="Photoshop.Image.8">
                  <p:embed/>
                </p:oleObj>
              </mc:Choice>
              <mc:Fallback>
                <p:oleObj name="Image" r:id="rId4" imgW="3619048" imgH="4723810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052736"/>
                        <a:ext cx="36195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267200" y="1676400"/>
            <a:ext cx="4572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3200" b="1" i="1" dirty="0">
                <a:latin typeface="Times New Roman" panose="02020603050405020304" pitchFamily="18" charset="0"/>
              </a:rPr>
              <a:t>В русскую речь слово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sz="3200" b="1" i="1" dirty="0">
                <a:latin typeface="Times New Roman" panose="02020603050405020304" pitchFamily="18" charset="0"/>
              </a:rPr>
              <a:t>« Атмосфера»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sz="3200" b="1" i="1" dirty="0">
                <a:latin typeface="Times New Roman" panose="02020603050405020304" pitchFamily="18" charset="0"/>
              </a:rPr>
              <a:t>ввел М.В. Ломоносов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287247"/>
              </p:ext>
            </p:extLst>
          </p:nvPr>
        </p:nvGraphicFramePr>
        <p:xfrm>
          <a:off x="374650" y="249237"/>
          <a:ext cx="7461250" cy="613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03800" y="1417650"/>
            <a:ext cx="414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1%</a:t>
            </a:r>
            <a:r>
              <a:rPr lang="ru-RU" altLang="en-US" sz="2400" b="1">
                <a:latin typeface="Times New Roman" panose="02020603050405020304" pitchFamily="18" charset="0"/>
              </a:rPr>
              <a:t> - прочие газы </a:t>
            </a:r>
          </a:p>
          <a:p>
            <a:pPr eaLnBrk="1" hangingPunct="1"/>
            <a:r>
              <a:rPr lang="ru-RU" altLang="en-US" sz="2400" b="1">
                <a:latin typeface="Times New Roman" panose="02020603050405020304" pitchFamily="18" charset="0"/>
              </a:rPr>
              <a:t>(аргон, неон,  углекислый газ </a:t>
            </a:r>
            <a:r>
              <a:rPr lang="ru-RU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0,03%</a:t>
            </a:r>
            <a:r>
              <a:rPr lang="ru-RU" altLang="en-US" sz="2400" b="1">
                <a:latin typeface="Times New Roman" panose="02020603050405020304" pitchFamily="18" charset="0"/>
              </a:rPr>
              <a:t>), пары воды.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84888" y="2997200"/>
            <a:ext cx="2516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 dirty="0">
                <a:latin typeface="Times New Roman" panose="02020603050405020304" pitchFamily="18" charset="0"/>
              </a:rPr>
              <a:t>Кроме того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3850" y="5876925"/>
            <a:ext cx="8485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latin typeface="Times New Roman" panose="02020603050405020304" pitchFamily="18" charset="0"/>
              </a:rPr>
              <a:t>Капельки воды, кристаллики льда, различные примеси  (пыль, сажа, пепел, морская соль).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370638" y="0"/>
            <a:ext cx="2773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 dirty="0">
                <a:latin typeface="Times New Roman" panose="02020603050405020304" pitchFamily="18" charset="0"/>
              </a:rPr>
              <a:t>Более 2000 км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50825" y="3141663"/>
            <a:ext cx="4176713" cy="15906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В ТРОПОСФЕРЕ                        </a:t>
            </a:r>
          </a:p>
          <a:p>
            <a:pPr eaLnBrk="1" hangingPunct="1"/>
            <a:r>
              <a:rPr lang="ru-RU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НА КАЖДЫЙ КИЛОМЕТР </a:t>
            </a:r>
          </a:p>
          <a:p>
            <a:pPr eaLnBrk="1" hangingPunct="1"/>
            <a:r>
              <a:rPr lang="ru-RU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ТЕМПЕРАТУРА  ОПУСКАЕТСЯ  НА 6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º</a:t>
            </a:r>
            <a:r>
              <a:rPr lang="ru-RU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127" name="Picture 7" descr="Изображение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b="28262"/>
          <a:stretch>
            <a:fillRect/>
          </a:stretch>
        </p:blipFill>
        <p:spPr bwMode="auto">
          <a:xfrm>
            <a:off x="4787900" y="1052513"/>
            <a:ext cx="40481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Cloud">
            <a:hlinkClick r:id="rId3" action="ppaction://hlinkfile"/>
          </p:cNvPr>
          <p:cNvSpPr>
            <a:spLocks noChangeAspect="1" noEditPoints="1" noChangeArrowheads="1"/>
          </p:cNvSpPr>
          <p:nvPr/>
        </p:nvSpPr>
        <p:spPr bwMode="auto">
          <a:xfrm>
            <a:off x="1692275" y="5300663"/>
            <a:ext cx="1152525" cy="5921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6"/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8064500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Облака </a:t>
            </a:r>
          </a:p>
          <a:p>
            <a:pPr algn="ctr"/>
            <a:r>
              <a:rPr lang="ru-RU" sz="3600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верхнего яруса</a:t>
            </a:r>
            <a:endParaRPr lang="en-US" sz="3600" kern="10">
              <a:ln w="381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171" name="WordArt 7"/>
          <p:cNvSpPr>
            <a:spLocks noChangeArrowheads="1" noChangeShapeType="1" noTextEdit="1"/>
          </p:cNvSpPr>
          <p:nvPr/>
        </p:nvSpPr>
        <p:spPr bwMode="auto">
          <a:xfrm>
            <a:off x="2484438" y="4797425"/>
            <a:ext cx="3744912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выше 6км</a:t>
            </a:r>
            <a:endParaRPr lang="en-US" sz="3600" kern="10">
              <a:ln w="381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0728" name="Rectangle 8" descr="Рисунок9"/>
          <p:cNvSpPr>
            <a:spLocks noChangeArrowheads="1"/>
          </p:cNvSpPr>
          <p:nvPr/>
        </p:nvSpPr>
        <p:spPr bwMode="auto">
          <a:xfrm>
            <a:off x="0" y="0"/>
            <a:ext cx="9144000" cy="24209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659563" y="1700213"/>
            <a:ext cx="2155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 dirty="0">
                <a:latin typeface="Times New Roman" panose="02020603050405020304" pitchFamily="18" charset="0"/>
              </a:rPr>
              <a:t>перистые</a:t>
            </a:r>
          </a:p>
        </p:txBody>
      </p:sp>
      <p:sp>
        <p:nvSpPr>
          <p:cNvPr id="30730" name="Rectangle 10" descr="Рисунок10"/>
          <p:cNvSpPr>
            <a:spLocks noChangeArrowheads="1"/>
          </p:cNvSpPr>
          <p:nvPr/>
        </p:nvSpPr>
        <p:spPr bwMode="auto">
          <a:xfrm>
            <a:off x="0" y="2349500"/>
            <a:ext cx="9144000" cy="2374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859338" y="3716338"/>
            <a:ext cx="4008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>
                <a:latin typeface="Times New Roman" panose="02020603050405020304" pitchFamily="18" charset="0"/>
              </a:rPr>
              <a:t>Перисто-слоистые</a:t>
            </a:r>
          </a:p>
        </p:txBody>
      </p:sp>
      <p:sp>
        <p:nvSpPr>
          <p:cNvPr id="30732" name="Rectangle 12" descr="Рисунок11"/>
          <p:cNvSpPr>
            <a:spLocks noChangeArrowheads="1"/>
          </p:cNvSpPr>
          <p:nvPr/>
        </p:nvSpPr>
        <p:spPr bwMode="auto">
          <a:xfrm>
            <a:off x="0" y="4699000"/>
            <a:ext cx="9144000" cy="2159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716463" y="5805488"/>
            <a:ext cx="382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>
                <a:latin typeface="Times New Roman" panose="02020603050405020304" pitchFamily="18" charset="0"/>
              </a:rPr>
              <a:t>Перисто-кучевые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/>
      <p:bldP spid="30730" grpId="0" animBg="1"/>
      <p:bldP spid="30731" grpId="0"/>
      <p:bldP spid="30732" grpId="0" animBg="1"/>
      <p:bldP spid="307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6"/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8064500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Облака </a:t>
            </a:r>
          </a:p>
          <a:p>
            <a:pPr algn="ctr"/>
            <a:r>
              <a:rPr lang="ru-RU" sz="3600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среднего яруса</a:t>
            </a:r>
            <a:endParaRPr lang="en-US" sz="3600" kern="10">
              <a:ln w="381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195" name="WordArt 7"/>
          <p:cNvSpPr>
            <a:spLocks noChangeArrowheads="1" noChangeShapeType="1" noTextEdit="1"/>
          </p:cNvSpPr>
          <p:nvPr/>
        </p:nvSpPr>
        <p:spPr bwMode="auto">
          <a:xfrm>
            <a:off x="2484438" y="4797425"/>
            <a:ext cx="3744912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2-6 км</a:t>
            </a:r>
            <a:endParaRPr lang="en-US" sz="3600" kern="10">
              <a:ln w="381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4824" name="Rectangle 8" descr="Рисунок13"/>
          <p:cNvSpPr>
            <a:spLocks noChangeArrowheads="1"/>
          </p:cNvSpPr>
          <p:nvPr/>
        </p:nvSpPr>
        <p:spPr bwMode="auto">
          <a:xfrm>
            <a:off x="0" y="0"/>
            <a:ext cx="9144000" cy="3500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076825" y="2492375"/>
            <a:ext cx="3832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>
                <a:latin typeface="Times New Roman" panose="02020603050405020304" pitchFamily="18" charset="0"/>
              </a:rPr>
              <a:t>Слоисто-кучевые</a:t>
            </a:r>
          </a:p>
        </p:txBody>
      </p:sp>
      <p:sp>
        <p:nvSpPr>
          <p:cNvPr id="34826" name="Rectangle 10" descr="Рисунок16"/>
          <p:cNvSpPr>
            <a:spLocks noChangeArrowheads="1"/>
          </p:cNvSpPr>
          <p:nvPr/>
        </p:nvSpPr>
        <p:spPr bwMode="auto">
          <a:xfrm>
            <a:off x="0" y="3500438"/>
            <a:ext cx="9144000" cy="3357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156325" y="5876925"/>
            <a:ext cx="201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>
                <a:latin typeface="Times New Roman" panose="02020603050405020304" pitchFamily="18" charset="0"/>
              </a:rPr>
              <a:t>Кучевые</a:t>
            </a:r>
          </a:p>
        </p:txBody>
      </p:sp>
      <p:pic>
        <p:nvPicPr>
          <p:cNvPr id="34828" name="Picture 12" descr="37r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37063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37r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1888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 descr="37r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868863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5" grpId="0"/>
      <p:bldP spid="34826" grpId="0" animBg="1"/>
      <p:bldP spid="348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6"/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8064500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00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Облака </a:t>
            </a:r>
          </a:p>
          <a:p>
            <a:pPr algn="ctr"/>
            <a:r>
              <a:rPr lang="ru-RU" sz="3600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00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нижнего яруса</a:t>
            </a:r>
            <a:endParaRPr lang="en-US" sz="3600" kern="10">
              <a:ln w="38100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00CC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219" name="WordArt 7"/>
          <p:cNvSpPr>
            <a:spLocks noChangeArrowheads="1" noChangeShapeType="1" noTextEdit="1"/>
          </p:cNvSpPr>
          <p:nvPr/>
        </p:nvSpPr>
        <p:spPr bwMode="auto">
          <a:xfrm>
            <a:off x="2484438" y="4797425"/>
            <a:ext cx="3744912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2-0,6 км</a:t>
            </a:r>
            <a:endParaRPr lang="en-US" sz="3600" kern="1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7896" name="Rectangle 8" descr="Рисунок18"/>
          <p:cNvSpPr>
            <a:spLocks noChangeArrowheads="1"/>
          </p:cNvSpPr>
          <p:nvPr/>
        </p:nvSpPr>
        <p:spPr bwMode="auto">
          <a:xfrm>
            <a:off x="0" y="0"/>
            <a:ext cx="9144000" cy="3500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32363" y="2565400"/>
            <a:ext cx="3832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>
                <a:latin typeface="Times New Roman" panose="02020603050405020304" pitchFamily="18" charset="0"/>
              </a:rPr>
              <a:t>Слоисто-кучевые</a:t>
            </a:r>
          </a:p>
        </p:txBody>
      </p:sp>
      <p:pic>
        <p:nvPicPr>
          <p:cNvPr id="37898" name="Picture 10" descr="37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052513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37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37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Rectangle 13" descr="Рисунок19"/>
          <p:cNvSpPr>
            <a:spLocks noChangeArrowheads="1"/>
          </p:cNvSpPr>
          <p:nvPr/>
        </p:nvSpPr>
        <p:spPr bwMode="auto">
          <a:xfrm>
            <a:off x="0" y="3357563"/>
            <a:ext cx="9144000" cy="3500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859338" y="5445125"/>
            <a:ext cx="4106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>
                <a:latin typeface="Times New Roman" panose="02020603050405020304" pitchFamily="18" charset="0"/>
              </a:rPr>
              <a:t>Слоисто-дождевые</a:t>
            </a:r>
          </a:p>
        </p:txBody>
      </p:sp>
      <p:pic>
        <p:nvPicPr>
          <p:cNvPr id="37903" name="Picture 15" descr="37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 descr="37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16338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 descr="37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 descr="37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9" descr="37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65625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7" grpId="0"/>
      <p:bldP spid="37901" grpId="0" animBg="1"/>
      <p:bldP spid="379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Облака - источник влаги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Облака - тепловая машина атмосферы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Облака - «кухня погоды»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en-US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WordArt 10"/>
          <p:cNvSpPr>
            <a:spLocks noChangeArrowheads="1" noChangeShapeType="1" noTextEdit="1"/>
          </p:cNvSpPr>
          <p:nvPr/>
        </p:nvSpPr>
        <p:spPr bwMode="auto">
          <a:xfrm>
            <a:off x="1692275" y="620713"/>
            <a:ext cx="5400675" cy="1004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Значение облаков</a:t>
            </a:r>
            <a:endParaRPr lang="en-US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89" y="1844824"/>
            <a:ext cx="4531221" cy="2583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ЖИДКИЕ                 ТВЕРДЫЕ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611188" y="1557338"/>
            <a:ext cx="2386012" cy="1468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ДОЖДЬ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РОСА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МОРОСЬ</a:t>
            </a: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5435600" y="1557338"/>
            <a:ext cx="2916238" cy="3024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ГРАД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КРУПА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СНЕГ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ИЗМОРОСЬ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ГОЛОЛЕД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ИНЕЙ</a:t>
            </a:r>
          </a:p>
        </p:txBody>
      </p:sp>
      <p:pic>
        <p:nvPicPr>
          <p:cNvPr id="11277" name="Picture 13" descr="ИНЕЙ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4638675" cy="345281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bwo09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8"/>
          <a:stretch>
            <a:fillRect/>
          </a:stretch>
        </p:blipFill>
        <p:spPr bwMode="auto">
          <a:xfrm>
            <a:off x="684213" y="3213100"/>
            <a:ext cx="4751387" cy="343376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gra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4824412" cy="344328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p41_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4787900" cy="345598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571</TotalTime>
  <Words>210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Ion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Wilder</dc:creator>
  <cp:lastModifiedBy>pptforschool.ru</cp:lastModifiedBy>
  <cp:revision>110</cp:revision>
  <dcterms:created xsi:type="dcterms:W3CDTF">2007-06-20T04:01:54Z</dcterms:created>
  <dcterms:modified xsi:type="dcterms:W3CDTF">2018-02-24T12:49:12Z</dcterms:modified>
</cp:coreProperties>
</file>