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5" r:id="rId11"/>
    <p:sldId id="267" r:id="rId12"/>
  </p:sldIdLst>
  <p:sldSz cx="9144000" cy="6858000" type="screen4x3"/>
  <p:notesSz cx="6858000" cy="9144000"/>
  <p:defaultTextStyle>
    <a:defPPr>
      <a:defRPr lang="ru-RU"/>
    </a:defPPr>
    <a:lvl1pPr algn="l" rtl="0" fontAlgn="base">
      <a:lnSpc>
        <a:spcPct val="90000"/>
      </a:lnSpc>
      <a:spcBef>
        <a:spcPct val="20000"/>
      </a:spcBef>
      <a:spcAft>
        <a:spcPct val="0"/>
      </a:spcAft>
      <a:buChar char="•"/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lnSpc>
        <a:spcPct val="90000"/>
      </a:lnSpc>
      <a:spcBef>
        <a:spcPct val="20000"/>
      </a:spcBef>
      <a:spcAft>
        <a:spcPct val="0"/>
      </a:spcAft>
      <a:buChar char="•"/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lnSpc>
        <a:spcPct val="90000"/>
      </a:lnSpc>
      <a:spcBef>
        <a:spcPct val="20000"/>
      </a:spcBef>
      <a:spcAft>
        <a:spcPct val="0"/>
      </a:spcAft>
      <a:buChar char="•"/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lnSpc>
        <a:spcPct val="90000"/>
      </a:lnSpc>
      <a:spcBef>
        <a:spcPct val="20000"/>
      </a:spcBef>
      <a:spcAft>
        <a:spcPct val="0"/>
      </a:spcAft>
      <a:buChar char="•"/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lnSpc>
        <a:spcPct val="90000"/>
      </a:lnSpc>
      <a:spcBef>
        <a:spcPct val="20000"/>
      </a:spcBef>
      <a:spcAft>
        <a:spcPct val="0"/>
      </a:spcAft>
      <a:buChar char="•"/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5F9530-23CC-4544-9BCF-7CF92BF3F76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363731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F9530-23CC-4544-9BCF-7CF92BF3F7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073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F9530-23CC-4544-9BCF-7CF92BF3F7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2900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F9530-23CC-4544-9BCF-7CF92BF3F7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7414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5F9530-23CC-4544-9BCF-7CF92BF3F7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1592294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F9530-23CC-4544-9BCF-7CF92BF3F7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0650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F9530-23CC-4544-9BCF-7CF92BF3F7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60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F9530-23CC-4544-9BCF-7CF92BF3F7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0829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F9530-23CC-4544-9BCF-7CF92BF3F7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3038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5F9530-23CC-4544-9BCF-7CF92BF3F7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87431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5F9530-23CC-4544-9BCF-7CF92BF3F7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44392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695F9530-23CC-4544-9BCF-7CF92BF3F7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212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pos="6912">
          <p15:clr>
            <a:srgbClr val="F26B43"/>
          </p15:clr>
        </p15:guide>
        <p15:guide id="4294967295" pos="936">
          <p15:clr>
            <a:srgbClr val="F26B43"/>
          </p15:clr>
        </p15:guide>
        <p15:guide id="4294967295" pos="864">
          <p15:clr>
            <a:srgbClr val="F26B43"/>
          </p15:clr>
        </p15:guide>
        <p15:guide id="4294967295" orient="horz" pos="136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696">
          <p15:clr>
            <a:srgbClr val="F26B43"/>
          </p15:clr>
        </p15:guide>
        <p15:guide id="4294967295" orient="horz" pos="432">
          <p15:clr>
            <a:srgbClr val="F26B43"/>
          </p15:clr>
        </p15:guide>
        <p15:guide id="4294967295" orient="horz" pos="1512">
          <p15:clr>
            <a:srgbClr val="F26B43"/>
          </p15:clr>
        </p15:guide>
        <p15:guide id="4294967295" pos="5184">
          <p15:clr>
            <a:srgbClr val="F26B43"/>
          </p15:clr>
        </p15:guide>
        <p15:guide id="4294967295" pos="702">
          <p15:clr>
            <a:srgbClr val="F26B43"/>
          </p15:clr>
        </p15:guide>
        <p15:guide id="4294967295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19672" y="1148276"/>
            <a:ext cx="6400800" cy="2116138"/>
          </a:xfrm>
        </p:spPr>
        <p:txBody>
          <a:bodyPr/>
          <a:lstStyle/>
          <a:p>
            <a:r>
              <a:rPr lang="ru-RU" sz="5400" b="1" dirty="0"/>
              <a:t>Модели атомов.</a:t>
            </a:r>
            <a:br>
              <a:rPr lang="ru-RU" sz="5400" b="1" dirty="0"/>
            </a:br>
            <a:r>
              <a:rPr lang="ru-RU" sz="5400" b="1" dirty="0"/>
              <a:t> Опыт Резерфорда.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3264414"/>
            <a:ext cx="5328592" cy="3356850"/>
          </a:xfrm>
          <a:prstGeom prst="rect">
            <a:avLst/>
          </a:prstGeom>
          <a:solidFill>
            <a:srgbClr val="000000">
              <a:shade val="95000"/>
            </a:srgbClr>
          </a:solidFill>
          <a:ln w="762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189038"/>
          </a:xfrm>
        </p:spPr>
        <p:txBody>
          <a:bodyPr/>
          <a:lstStyle/>
          <a:p>
            <a:r>
              <a:rPr lang="ru-RU" sz="3200">
                <a:solidFill>
                  <a:schemeClr val="tx2"/>
                </a:solidFill>
              </a:rPr>
              <a:t>Недостаток </a:t>
            </a:r>
            <a:br>
              <a:rPr lang="ru-RU" sz="3200">
                <a:solidFill>
                  <a:schemeClr val="tx2"/>
                </a:solidFill>
              </a:rPr>
            </a:br>
            <a:r>
              <a:rPr lang="ru-RU" sz="3200">
                <a:solidFill>
                  <a:schemeClr val="tx2"/>
                </a:solidFill>
              </a:rPr>
              <a:t>планетарной модели атома: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 Нельзя объяснить факт существования атома;</a:t>
            </a:r>
          </a:p>
          <a:p>
            <a:r>
              <a:rPr lang="ru-RU"/>
              <a:t> Нельзя объяснить устойчивость атома.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9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9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2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/>
      <p:bldP spid="8294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900113"/>
          </a:xfrm>
        </p:spPr>
        <p:txBody>
          <a:bodyPr/>
          <a:lstStyle/>
          <a:p>
            <a:r>
              <a:rPr lang="ru-RU" sz="4000"/>
              <a:t>Вопросы на закрепление: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>
          <a:xfrm>
            <a:off x="685801" y="1844824"/>
            <a:ext cx="8206680" cy="3656012"/>
          </a:xfrm>
          <a:noFill/>
          <a:ln/>
        </p:spPr>
        <p:txBody>
          <a:bodyPr lIns="90000" tIns="46800" rIns="90000" bIns="46800"/>
          <a:lstStyle/>
          <a:p>
            <a:pPr>
              <a:lnSpc>
                <a:spcPct val="80000"/>
              </a:lnSpc>
            </a:pPr>
            <a:r>
              <a:rPr lang="ru-RU" sz="2800" dirty="0"/>
              <a:t>1. В чём заключается сущность модели Томсона?</a:t>
            </a:r>
          </a:p>
          <a:p>
            <a:pPr>
              <a:lnSpc>
                <a:spcPct val="80000"/>
              </a:lnSpc>
            </a:pPr>
            <a:r>
              <a:rPr lang="ru-RU" sz="2800" dirty="0"/>
              <a:t>2. В чём заключалась идея опыта Резерфорда?</a:t>
            </a:r>
          </a:p>
          <a:p>
            <a:pPr>
              <a:lnSpc>
                <a:spcPct val="80000"/>
              </a:lnSpc>
            </a:pPr>
            <a:r>
              <a:rPr lang="ru-RU" sz="2800" dirty="0"/>
              <a:t>3. Объясните по схеме опыт Резерфорда по рассеиванию альфа-частиц.   (</a:t>
            </a:r>
            <a:r>
              <a:rPr lang="ru-RU" sz="2800" dirty="0">
                <a:hlinkClick r:id="rId2" action="ppaction://hlinksldjump" tooltip="как создать кнопку?"/>
              </a:rPr>
              <a:t>Схема экспериментальной установки Резерфорда.)  </a:t>
            </a:r>
            <a:endParaRPr lang="ru-RU" sz="2800" dirty="0">
              <a:hlinkClick r:id="" action="ppaction://hlinkshowjump?jump=nextslide"/>
            </a:endParaRPr>
          </a:p>
          <a:p>
            <a:pPr>
              <a:lnSpc>
                <a:spcPct val="80000"/>
              </a:lnSpc>
            </a:pPr>
            <a:r>
              <a:rPr lang="ru-RU" sz="2800" dirty="0"/>
              <a:t>4. Объясните причину рассеивания альфа-частиц атомами вещества.</a:t>
            </a:r>
          </a:p>
          <a:p>
            <a:pPr>
              <a:lnSpc>
                <a:spcPct val="80000"/>
              </a:lnSpc>
            </a:pPr>
            <a:r>
              <a:rPr lang="ru-RU" sz="2800" dirty="0"/>
              <a:t>5. В чём сущность планетарной модели атома?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6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8" grpId="0"/>
      <p:bldP spid="8601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192213"/>
          </a:xfrm>
        </p:spPr>
        <p:txBody>
          <a:bodyPr/>
          <a:lstStyle/>
          <a:p>
            <a:r>
              <a:rPr lang="ru-RU" sz="2800">
                <a:solidFill>
                  <a:schemeClr val="folHlink"/>
                </a:solidFill>
              </a:rPr>
              <a:t>1903г.</a:t>
            </a:r>
            <a:r>
              <a:rPr lang="ru-RU" sz="4000">
                <a:solidFill>
                  <a:schemeClr val="folHlink"/>
                </a:solidFill>
              </a:rPr>
              <a:t> </a:t>
            </a:r>
            <a:r>
              <a:rPr lang="ru-RU" sz="3600">
                <a:solidFill>
                  <a:schemeClr val="folHlink"/>
                </a:solidFill>
              </a:rPr>
              <a:t>Джозеф Томсон</a:t>
            </a:r>
            <a:r>
              <a:rPr lang="ru-RU" sz="2000">
                <a:solidFill>
                  <a:schemeClr val="folHlink"/>
                </a:solidFill>
              </a:rPr>
              <a:t> предложил одну из первых модель строения атома.</a:t>
            </a:r>
            <a:endParaRPr lang="ru-RU" sz="4000">
              <a:solidFill>
                <a:schemeClr val="folHlink"/>
              </a:solidFill>
            </a:endParaRPr>
          </a:p>
        </p:txBody>
      </p:sp>
      <p:sp>
        <p:nvSpPr>
          <p:cNvPr id="4100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685800" y="2636838"/>
            <a:ext cx="2806700" cy="2736850"/>
          </a:xfrm>
        </p:spPr>
        <p:txBody>
          <a:bodyPr/>
          <a:lstStyle/>
          <a:p>
            <a:endParaRPr lang="ru-RU"/>
          </a:p>
        </p:txBody>
      </p:sp>
      <p:sp>
        <p:nvSpPr>
          <p:cNvPr id="4101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222283" y="1341438"/>
            <a:ext cx="4691062" cy="5111750"/>
          </a:xfrm>
        </p:spPr>
        <p:txBody>
          <a:bodyPr/>
          <a:lstStyle/>
          <a:p>
            <a:r>
              <a:rPr lang="ru-RU" sz="2000" dirty="0"/>
              <a:t>Атом – шар, по всему объёму которого равномерно распределён положительный заряд.</a:t>
            </a:r>
          </a:p>
          <a:p>
            <a:r>
              <a:rPr lang="ru-RU" sz="2000" dirty="0"/>
              <a:t>Внутри шара находятся электроны.</a:t>
            </a:r>
          </a:p>
          <a:p>
            <a:r>
              <a:rPr lang="ru-RU" sz="2000" dirty="0"/>
              <a:t>Каждый электрон может совершать колебательные движения около своего положения равновесия.</a:t>
            </a:r>
          </a:p>
          <a:p>
            <a:r>
              <a:rPr lang="ru-RU" sz="2000" dirty="0"/>
              <a:t>Положительный заряд шара равен по модулю суммарному заряду электронов, поэтому заряд атома в целом равен нулю.</a:t>
            </a:r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2" cstate="print">
            <a:lum bright="6000"/>
          </a:blip>
          <a:srcRect/>
          <a:stretch>
            <a:fillRect/>
          </a:stretch>
        </p:blipFill>
        <p:spPr bwMode="auto">
          <a:xfrm>
            <a:off x="584667" y="1341438"/>
            <a:ext cx="3536483" cy="443711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.0  -0.071 0.01333  C -0.051 0.01867  -0.032 0.02133  -0.017 0.02  C -0.004 0.02  0.01 0.01733  0.025 0.01333  C 0.069 0.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.0 0.0  Z" pathEditMode="relative">
                                      <p:cBhvr>
                                        <p:cTn id="6" dur="129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98" decel="1000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98" decel="1000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98" decel="100000" fill="hold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98" decel="100000" fill="hold"/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100" grpId="0" build="p"/>
      <p:bldP spid="410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18487" cy="3384550"/>
          </a:xfrm>
        </p:spPr>
        <p:txBody>
          <a:bodyPr/>
          <a:lstStyle/>
          <a:p>
            <a:r>
              <a:rPr lang="ru-RU" sz="2800">
                <a:solidFill>
                  <a:schemeClr val="tx2"/>
                </a:solidFill>
                <a:latin typeface="Arial" charset="0"/>
              </a:rPr>
              <a:t>Модель Томсона нуждалась в экспериментальной проверке.</a:t>
            </a:r>
            <a:br>
              <a:rPr lang="ru-RU" sz="2800">
                <a:solidFill>
                  <a:schemeClr val="tx2"/>
                </a:solidFill>
                <a:latin typeface="Arial" charset="0"/>
              </a:rPr>
            </a:br>
            <a:r>
              <a:rPr lang="ru-RU" sz="2800" u="sng">
                <a:latin typeface="Arial" charset="0"/>
              </a:rPr>
              <a:t>Важно было проверить</a:t>
            </a:r>
            <a:r>
              <a:rPr lang="ru-RU" sz="2800">
                <a:latin typeface="Arial" charset="0"/>
              </a:rPr>
              <a:t>, </a:t>
            </a:r>
            <a:r>
              <a:rPr lang="ru-RU" sz="2800" b="1">
                <a:latin typeface="Arial" charset="0"/>
              </a:rPr>
              <a:t>действительно ли положительный заряд распределён по всему объёму атома с постоянной плотностью</a:t>
            </a:r>
            <a:r>
              <a:rPr lang="ru-RU" sz="2800">
                <a:latin typeface="Arial" charset="0"/>
              </a:rPr>
              <a:t>.</a:t>
            </a:r>
            <a:br>
              <a:rPr lang="ru-RU" sz="2800">
                <a:latin typeface="Arial" charset="0"/>
              </a:rPr>
            </a:br>
            <a:endParaRPr lang="ru-RU" sz="2800"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3789363"/>
            <a:ext cx="8131175" cy="1800225"/>
          </a:xfrm>
        </p:spPr>
        <p:txBody>
          <a:bodyPr/>
          <a:lstStyle/>
          <a:p>
            <a:pPr>
              <a:buFontTx/>
              <a:buNone/>
            </a:pPr>
            <a:r>
              <a:rPr lang="ru-RU" sz="2800"/>
              <a:t>   </a:t>
            </a:r>
            <a:r>
              <a:rPr lang="ru-RU" sz="2800">
                <a:latin typeface="Ariac" pitchFamily="34" charset="0"/>
              </a:rPr>
              <a:t>В 1911г. </a:t>
            </a:r>
            <a:r>
              <a:rPr lang="ru-RU" sz="2800">
                <a:solidFill>
                  <a:schemeClr val="folHlink"/>
                </a:solidFill>
                <a:latin typeface="Ariac" pitchFamily="34" charset="0"/>
              </a:rPr>
              <a:t>Эрнест Резерфорд</a:t>
            </a:r>
            <a:r>
              <a:rPr lang="ru-RU" sz="2800">
                <a:latin typeface="Ariac" pitchFamily="34" charset="0"/>
              </a:rPr>
              <a:t> совместно со своими сотрудниками </a:t>
            </a:r>
            <a:r>
              <a:rPr lang="ru-RU" sz="2800">
                <a:solidFill>
                  <a:schemeClr val="folHlink"/>
                </a:solidFill>
                <a:latin typeface="Ariac" pitchFamily="34" charset="0"/>
              </a:rPr>
              <a:t>провёл ряд опытов по исследованию состава и строения атомов.</a:t>
            </a:r>
            <a:r>
              <a:rPr lang="ru-RU" sz="2800">
                <a:latin typeface="Ariac" pitchFamily="34" charset="0"/>
              </a:rPr>
              <a:t> 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974725"/>
          </a:xfrm>
        </p:spPr>
        <p:txBody>
          <a:bodyPr/>
          <a:lstStyle/>
          <a:p>
            <a:r>
              <a:rPr lang="ru-RU" sz="3200" b="1">
                <a:solidFill>
                  <a:schemeClr val="tx2"/>
                </a:solidFill>
                <a:latin typeface="Arial" charset="0"/>
              </a:rPr>
              <a:t>Идея опыта</a:t>
            </a:r>
            <a:r>
              <a:rPr lang="ru-RU" sz="3200">
                <a:solidFill>
                  <a:schemeClr val="tx2"/>
                </a:solidFill>
                <a:latin typeface="Arial" charset="0"/>
              </a:rPr>
              <a:t> </a:t>
            </a:r>
            <a:r>
              <a:rPr lang="ru-RU" sz="3600" b="1">
                <a:solidFill>
                  <a:schemeClr val="tx2"/>
                </a:solidFill>
                <a:latin typeface="Arial" charset="0"/>
              </a:rPr>
              <a:t>Резерфорда</a:t>
            </a:r>
            <a:r>
              <a:rPr lang="ru-RU" sz="3200">
                <a:solidFill>
                  <a:schemeClr val="tx2"/>
                </a:solidFill>
                <a:latin typeface="Arial" charset="0"/>
              </a:rPr>
              <a:t>: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412875"/>
            <a:ext cx="8281988" cy="4073525"/>
          </a:xfrm>
        </p:spPr>
        <p:txBody>
          <a:bodyPr/>
          <a:lstStyle/>
          <a:p>
            <a:r>
              <a:rPr lang="ru-RU"/>
              <a:t>Зондировать атом альфа–частицами.</a:t>
            </a:r>
          </a:p>
          <a:p>
            <a:r>
              <a:rPr lang="ru-RU" sz="2400"/>
              <a:t>Альфа-частицы возникают при распаде радия. </a:t>
            </a:r>
          </a:p>
          <a:p>
            <a:r>
              <a:rPr lang="ru-RU" sz="2400"/>
              <a:t>Масса альфа-частицы в 8000 раз больше массы электрона.</a:t>
            </a:r>
          </a:p>
          <a:p>
            <a:r>
              <a:rPr lang="ru-RU" sz="2400"/>
              <a:t>Электрический заряд альфа-частицы в 2 раза больше заряда электрона.</a:t>
            </a:r>
          </a:p>
          <a:p>
            <a:r>
              <a:rPr lang="ru-RU" sz="2400"/>
              <a:t>Скорость альфа-частицы около 15 000 км/с.</a:t>
            </a:r>
          </a:p>
          <a:p>
            <a:r>
              <a:rPr lang="ru-RU" sz="2400"/>
              <a:t>Альфа-частицы является ядром атома гелия.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  <p:bldP spid="4403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546225"/>
          </a:xfrm>
        </p:spPr>
        <p:txBody>
          <a:bodyPr/>
          <a:lstStyle/>
          <a:p>
            <a:r>
              <a:rPr lang="ru-RU" sz="2800" b="1">
                <a:solidFill>
                  <a:schemeClr val="tx2"/>
                </a:solidFill>
                <a:latin typeface="Bodoni MT" pitchFamily="18" charset="0"/>
              </a:rPr>
              <a:t>Схема экспериментальной установки Резерфорда.</a:t>
            </a:r>
            <a:br>
              <a:rPr lang="ru-RU" sz="2800" b="1">
                <a:solidFill>
                  <a:schemeClr val="tx2"/>
                </a:solidFill>
                <a:latin typeface="Bodoni MT" pitchFamily="18" charset="0"/>
              </a:rPr>
            </a:br>
            <a:r>
              <a:rPr lang="ru-RU" sz="900" b="1">
                <a:latin typeface="Bodoni MT" pitchFamily="18" charset="0"/>
              </a:rPr>
              <a:t/>
            </a:r>
            <a:br>
              <a:rPr lang="ru-RU" sz="900" b="1">
                <a:latin typeface="Bodoni MT" pitchFamily="18" charset="0"/>
              </a:rPr>
            </a:br>
            <a:r>
              <a:rPr lang="ru-RU" sz="2400" b="1">
                <a:solidFill>
                  <a:schemeClr val="folHlink"/>
                </a:solidFill>
                <a:latin typeface="Bodoni MT" pitchFamily="18" charset="0"/>
              </a:rPr>
              <a:t>Вся установка помещается в вакуум.</a:t>
            </a:r>
            <a:r>
              <a:rPr lang="ru-RU" sz="2400" b="1">
                <a:latin typeface="Bodoni MT" pitchFamily="18" charset="0"/>
              </a:rPr>
              <a:t> </a:t>
            </a:r>
            <a:endParaRPr lang="ru-RU" sz="2800" b="1">
              <a:latin typeface="Bodoni MT" pitchFamily="18" charset="0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506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084" y="1727510"/>
            <a:ext cx="8388350" cy="5084762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  <p:bldP spid="4505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114425"/>
          </a:xfrm>
        </p:spPr>
        <p:txBody>
          <a:bodyPr/>
          <a:lstStyle/>
          <a:p>
            <a:r>
              <a:rPr lang="ru-RU" sz="3200">
                <a:solidFill>
                  <a:schemeClr val="folHlink"/>
                </a:solidFill>
              </a:rPr>
              <a:t>В ходе эксперимента обнаружили: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12875"/>
            <a:ext cx="7696200" cy="4752975"/>
          </a:xfrm>
        </p:spPr>
        <p:txBody>
          <a:bodyPr/>
          <a:lstStyle/>
          <a:p>
            <a:r>
              <a:rPr lang="ru-RU" sz="2400"/>
              <a:t>1. В отсутствии фольги – на экране появлялся светлый кружок напротив канала с радиоактивным веществом.</a:t>
            </a:r>
          </a:p>
          <a:p>
            <a:r>
              <a:rPr lang="ru-RU" sz="2400"/>
              <a:t>2. Когда на пути пучка альфа-частиц поместили фольгу, площадь пятна на экране увеличилась.</a:t>
            </a:r>
          </a:p>
          <a:p>
            <a:r>
              <a:rPr lang="ru-RU" sz="2400"/>
              <a:t>3. Помещая экран сверху и снизу установки, Резерфорд обнаружил, что небольшое число альфа-частиц отклонилось на углы около 90</a:t>
            </a:r>
            <a:r>
              <a:rPr lang="ru-RU" sz="2400" baseline="30000"/>
              <a:t>0</a:t>
            </a:r>
            <a:r>
              <a:rPr lang="ru-RU" sz="2400"/>
              <a:t>.</a:t>
            </a:r>
            <a:endParaRPr lang="ru-RU" sz="2400" baseline="30000"/>
          </a:p>
          <a:p>
            <a:r>
              <a:rPr lang="ru-RU" sz="2400"/>
              <a:t>4. Единичные частицы были отброшены назад.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autoRev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44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</p:cBhvr>
                                      <p:to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xit" presetSubtype="3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2" grpId="1"/>
      <p:bldP spid="46082" grpId="2"/>
      <p:bldP spid="46083" grpId="0" build="p"/>
      <p:bldP spid="46083" grpId="1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044575"/>
          </a:xfrm>
        </p:spPr>
        <p:txBody>
          <a:bodyPr/>
          <a:lstStyle/>
          <a:p>
            <a:r>
              <a:rPr lang="ru-RU" sz="3200">
                <a:solidFill>
                  <a:schemeClr val="tx2"/>
                </a:solidFill>
              </a:rPr>
              <a:t>Противоречие модели Томсона с экспериментом: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sz="2800"/>
              <a:t>1. Так как масса электронов мала, они не могут заметно изменить траекторию движения альфа-частиц.</a:t>
            </a:r>
          </a:p>
          <a:p>
            <a:r>
              <a:rPr lang="ru-RU" sz="2800"/>
              <a:t>2. Заметное рассеивание альфа-частиц может вызвать только положительная часть атома и лишь в том случае, если она сконцентрирована в очень малом объёме.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98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0"/>
      <p:bldP spid="7987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12913" y="65088"/>
            <a:ext cx="6870700" cy="1600200"/>
          </a:xfrm>
        </p:spPr>
        <p:txBody>
          <a:bodyPr/>
          <a:lstStyle/>
          <a:p>
            <a:r>
              <a:rPr lang="ru-RU" sz="3200">
                <a:solidFill>
                  <a:schemeClr val="tx2"/>
                </a:solidFill>
              </a:rPr>
              <a:t>Выводы </a:t>
            </a:r>
            <a:r>
              <a:rPr lang="ru-RU" sz="3200"/>
              <a:t>из опыта</a:t>
            </a:r>
            <a:r>
              <a:rPr lang="ru-RU" sz="3200">
                <a:solidFill>
                  <a:schemeClr val="tx2"/>
                </a:solidFill>
              </a:rPr>
              <a:t> </a:t>
            </a:r>
            <a:r>
              <a:rPr lang="ru-RU" sz="3200"/>
              <a:t>по рассеиванию</a:t>
            </a:r>
            <a:r>
              <a:rPr lang="ru-RU" sz="4000"/>
              <a:t> </a:t>
            </a:r>
            <a:r>
              <a:rPr lang="ru-RU" sz="3200"/>
              <a:t>альфа-частиц</a:t>
            </a:r>
            <a:r>
              <a:rPr lang="ru-RU" sz="3200">
                <a:solidFill>
                  <a:schemeClr val="tx2"/>
                </a:solidFill>
              </a:rPr>
              <a:t> Резерфорда: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51520" y="2038328"/>
            <a:ext cx="5435600" cy="43195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1600" dirty="0"/>
              <a:t>1.</a:t>
            </a:r>
            <a:r>
              <a:rPr lang="ru-RU" sz="2000" dirty="0"/>
              <a:t> </a:t>
            </a:r>
            <a:r>
              <a:rPr lang="ru-RU" sz="2000" dirty="0">
                <a:solidFill>
                  <a:schemeClr val="folHlink"/>
                </a:solidFill>
              </a:rPr>
              <a:t>Существует атомное ядро,</a:t>
            </a:r>
            <a:r>
              <a:rPr lang="ru-RU" sz="2000" dirty="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 dirty="0"/>
              <a:t>     т.е. тело малых размеров, в котором сконцентрирована почти вся масса атома и весь положительный заряд.</a:t>
            </a:r>
          </a:p>
          <a:p>
            <a:pPr>
              <a:lnSpc>
                <a:spcPct val="90000"/>
              </a:lnSpc>
            </a:pPr>
            <a:r>
              <a:rPr lang="ru-RU" sz="1600" dirty="0"/>
              <a:t>2.</a:t>
            </a:r>
            <a:r>
              <a:rPr lang="ru-RU" sz="2000" dirty="0"/>
              <a:t> В ядре сконцентрирована почти вся масса атома.</a:t>
            </a:r>
          </a:p>
          <a:p>
            <a:pPr>
              <a:lnSpc>
                <a:spcPct val="90000"/>
              </a:lnSpc>
            </a:pPr>
            <a:r>
              <a:rPr lang="ru-RU" sz="1600" dirty="0"/>
              <a:t>3.</a:t>
            </a:r>
            <a:r>
              <a:rPr lang="ru-RU" sz="2000" dirty="0"/>
              <a:t> </a:t>
            </a:r>
            <a:r>
              <a:rPr lang="ru-RU" sz="2000" dirty="0">
                <a:solidFill>
                  <a:schemeClr val="folHlink"/>
                </a:solidFill>
              </a:rPr>
              <a:t>Вокруг ядра</a:t>
            </a:r>
            <a:r>
              <a:rPr lang="ru-RU" sz="2000" dirty="0"/>
              <a:t> по замкнутым орбитам </a:t>
            </a:r>
            <a:r>
              <a:rPr lang="ru-RU" sz="2000" dirty="0">
                <a:solidFill>
                  <a:schemeClr val="folHlink"/>
                </a:solidFill>
              </a:rPr>
              <a:t>вращаются</a:t>
            </a:r>
            <a:r>
              <a:rPr lang="ru-RU" sz="2000" dirty="0"/>
              <a:t> отрицательные частицы- </a:t>
            </a:r>
            <a:r>
              <a:rPr lang="ru-RU" sz="2000" dirty="0">
                <a:solidFill>
                  <a:schemeClr val="folHlink"/>
                </a:solidFill>
              </a:rPr>
              <a:t>электроны.</a:t>
            </a:r>
            <a:r>
              <a:rPr lang="ru-RU" sz="2000" dirty="0"/>
              <a:t> </a:t>
            </a:r>
          </a:p>
          <a:p>
            <a:pPr>
              <a:lnSpc>
                <a:spcPct val="90000"/>
              </a:lnSpc>
            </a:pPr>
            <a:r>
              <a:rPr lang="ru-RU" sz="1600" dirty="0"/>
              <a:t>4.</a:t>
            </a:r>
            <a:r>
              <a:rPr lang="ru-RU" sz="2000" dirty="0"/>
              <a:t> отрицательный заряд всех электронов распределён по всему объёму атома.</a:t>
            </a:r>
          </a:p>
        </p:txBody>
      </p:sp>
      <p:sp>
        <p:nvSpPr>
          <p:cNvPr id="80900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3995738" y="1989138"/>
            <a:ext cx="4852987" cy="3729037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1800">
                <a:solidFill>
                  <a:schemeClr val="hlink"/>
                </a:solidFill>
              </a:rPr>
              <a:t> </a:t>
            </a:r>
            <a:r>
              <a:rPr lang="ru-RU" sz="1800"/>
              <a:t>                      </a:t>
            </a:r>
            <a:r>
              <a:rPr lang="ru-RU" sz="1800">
                <a:solidFill>
                  <a:schemeClr val="hlink"/>
                </a:solidFill>
              </a:rPr>
              <a:t>Ядерная модель атома:</a:t>
            </a:r>
          </a:p>
        </p:txBody>
      </p:sp>
      <p:pic>
        <p:nvPicPr>
          <p:cNvPr id="8090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87120" y="2506973"/>
            <a:ext cx="3293321" cy="3382295"/>
          </a:xfrm>
          <a:prstGeom prst="rect">
            <a:avLst/>
          </a:prstGeom>
          <a:noFill/>
        </p:spPr>
      </p:pic>
      <p:pic>
        <p:nvPicPr>
          <p:cNvPr id="80903" name="Picture 7" descr="атом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528763" cy="1528763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808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8089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0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0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0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/>
      <p:bldP spid="80899" grpId="0" build="p"/>
      <p:bldP spid="80900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981200"/>
          </a:xfrm>
        </p:spPr>
        <p:txBody>
          <a:bodyPr/>
          <a:lstStyle/>
          <a:p>
            <a:r>
              <a:rPr lang="ru-RU" sz="3200">
                <a:solidFill>
                  <a:schemeClr val="folHlink"/>
                </a:solidFill>
              </a:rPr>
              <a:t>Процесс прохождения </a:t>
            </a:r>
            <a:br>
              <a:rPr lang="ru-RU" sz="3200">
                <a:solidFill>
                  <a:schemeClr val="folHlink"/>
                </a:solidFill>
              </a:rPr>
            </a:br>
            <a:r>
              <a:rPr lang="ru-RU" sz="3200">
                <a:solidFill>
                  <a:schemeClr val="folHlink"/>
                </a:solidFill>
              </a:rPr>
              <a:t>альфа-частиц сквозь атомы фольги в опыте Резерфорда с точки зрения ядерной модели.</a:t>
            </a:r>
          </a:p>
        </p:txBody>
      </p:sp>
      <p:sp>
        <p:nvSpPr>
          <p:cNvPr id="83973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438150" y="2378881"/>
            <a:ext cx="4133850" cy="31670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dirty="0"/>
              <a:t>На этом рисунке показано, как меняется траектория полёта альфа-частиц в зависимости от расстояния от ядра атома. </a:t>
            </a:r>
          </a:p>
        </p:txBody>
      </p:sp>
      <p:sp>
        <p:nvSpPr>
          <p:cNvPr id="83974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5148263" y="2349500"/>
            <a:ext cx="2879725" cy="31369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ru-RU"/>
          </a:p>
        </p:txBody>
      </p:sp>
      <p:pic>
        <p:nvPicPr>
          <p:cNvPr id="83975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133600"/>
            <a:ext cx="4572000" cy="47244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8397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8397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3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3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3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39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39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39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0" grpId="0"/>
      <p:bldP spid="83973" grpId="0" build="p"/>
      <p:bldP spid="83974" grpId="0" build="p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216</TotalTime>
  <Words>419</Words>
  <Application>Microsoft Office PowerPoint</Application>
  <PresentationFormat>On-screen Show (4:3)</PresentationFormat>
  <Paragraphs>42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Ariac</vt:lpstr>
      <vt:lpstr>Arial</vt:lpstr>
      <vt:lpstr>Bodoni MT</vt:lpstr>
      <vt:lpstr>Comic Sans MS</vt:lpstr>
      <vt:lpstr>Franklin Gothic Book</vt:lpstr>
      <vt:lpstr>Crop</vt:lpstr>
      <vt:lpstr>Модели атомов.  Опыт Резерфорда.</vt:lpstr>
      <vt:lpstr>1903г. Джозеф Томсон предложил одну из первых модель строения атома.</vt:lpstr>
      <vt:lpstr>Модель Томсона нуждалась в экспериментальной проверке. Важно было проверить, действительно ли положительный заряд распределён по всему объёму атома с постоянной плотностью. </vt:lpstr>
      <vt:lpstr>Идея опыта Резерфорда:</vt:lpstr>
      <vt:lpstr>Схема экспериментальной установки Резерфорда.  Вся установка помещается в вакуум. </vt:lpstr>
      <vt:lpstr>В ходе эксперимента обнаружили:</vt:lpstr>
      <vt:lpstr>Противоречие модели Томсона с экспериментом:</vt:lpstr>
      <vt:lpstr>Выводы из опыта по рассеиванию альфа-частиц Резерфорда:</vt:lpstr>
      <vt:lpstr>Процесс прохождения  альфа-частиц сквозь атомы фольги в опыте Резерфорда с точки зрения ядерной модели.</vt:lpstr>
      <vt:lpstr>Недостаток  планетарной модели атома:</vt:lpstr>
      <vt:lpstr>Вопросы на закрепление:</vt:lpstr>
    </vt:vector>
  </TitlesOfParts>
  <Company>CRATER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Urich</dc:creator>
  <cp:lastModifiedBy>pptforschool.ru</cp:lastModifiedBy>
  <cp:revision>12</cp:revision>
  <dcterms:created xsi:type="dcterms:W3CDTF">2006-04-02T09:36:37Z</dcterms:created>
  <dcterms:modified xsi:type="dcterms:W3CDTF">2018-05-01T08:02:36Z</dcterms:modified>
</cp:coreProperties>
</file>