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4" r:id="rId2"/>
    <p:sldId id="308" r:id="rId3"/>
    <p:sldId id="295" r:id="rId4"/>
    <p:sldId id="363" r:id="rId5"/>
    <p:sldId id="297" r:id="rId6"/>
    <p:sldId id="298" r:id="rId7"/>
    <p:sldId id="299" r:id="rId8"/>
    <p:sldId id="300" r:id="rId9"/>
    <p:sldId id="301" r:id="rId10"/>
    <p:sldId id="346" r:id="rId11"/>
    <p:sldId id="364" r:id="rId12"/>
    <p:sldId id="323" r:id="rId13"/>
    <p:sldId id="347" r:id="rId14"/>
    <p:sldId id="325" r:id="rId15"/>
    <p:sldId id="326" r:id="rId16"/>
    <p:sldId id="348" r:id="rId17"/>
    <p:sldId id="354" r:id="rId18"/>
    <p:sldId id="358" r:id="rId19"/>
    <p:sldId id="330" r:id="rId20"/>
    <p:sldId id="332" r:id="rId21"/>
    <p:sldId id="365" r:id="rId22"/>
    <p:sldId id="335" r:id="rId23"/>
    <p:sldId id="336" r:id="rId24"/>
    <p:sldId id="337" r:id="rId25"/>
    <p:sldId id="338" r:id="rId26"/>
    <p:sldId id="339" r:id="rId27"/>
    <p:sldId id="366" r:id="rId28"/>
    <p:sldId id="36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66"/>
    <a:srgbClr val="00CCFF"/>
    <a:srgbClr val="00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0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FD18520-B456-4A93-8713-325AE0D2ACB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1846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1EB40BE-A074-43F6-ABED-7B82FE75DA8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14413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59CB34-7930-4F1A-8599-38E5732CC19E}" type="slidenum">
              <a:rPr lang="ru-RU" altLang="ru-RU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2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6866A-EE8E-41BB-8392-7C03CA0C4F8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94668168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A2CF-FE48-4181-B06A-16AD13FE87D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192551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8686800" cy="2209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600" y="4038600"/>
            <a:ext cx="8686800" cy="2209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1BB27-FE04-46FD-84CE-AD60D477795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549083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48CC3-ED38-42FF-91A1-2CA50BD6723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7693343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8A9BA-B086-4D3C-9825-5D38E7E7A1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1886149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0C6CE-E48B-4182-9C56-005E80FFDB6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2464828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DE030-04AB-4C4D-8302-4949141BF0A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1338301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DBDDC-F959-426F-B729-2110883CFC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8155519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FA2E1-55E7-426D-9352-0E405F082E0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6250612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B2BB6-B3AD-4B4C-B5B7-BE20E51852E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5318416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B01FF-6321-4B02-BD84-457D99C4AB5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0338345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C5B3A-BE43-40E0-9175-037F77CF591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23608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342AEFD-1BDB-423D-9D5B-BA634C45D5B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s00.infourok.ru/images/doc/86/103927/hello_html_m5ab75448.gif" TargetMode="External"/><Relationship Id="rId2" Type="http://schemas.openxmlformats.org/officeDocument/2006/relationships/hyperlink" Target="https://fs00.infourok.ru/images/doc/161/185478/img7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houghts-about-life.ru/wp-content/uploads/2012/02/molniya-1024x768.jpg" TargetMode="External"/><Relationship Id="rId5" Type="http://schemas.openxmlformats.org/officeDocument/2006/relationships/hyperlink" Target="http://edufuture.biz/images/e/e5/A16.28.jpg" TargetMode="External"/><Relationship Id="rId4" Type="http://schemas.openxmlformats.org/officeDocument/2006/relationships/hyperlink" Target="https://ds04.infourok.ru/uploads/ex/0eea/000097a1-40f35dcb/310/img9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i/fizika/Tok-v-razlichnykh-sredakh/0032-025-Dugovoj-razrjad.jpg" TargetMode="External"/><Relationship Id="rId2" Type="http://schemas.openxmlformats.org/officeDocument/2006/relationships/hyperlink" Target="http://sony.iiteco.ru/http/ftpfolder/Tesla/tesla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&#1090;&#1072;&#1091;&#1088;&#1091;&#1089;-&#1085;&#1089;&#1082;.&#1088;&#1092;/wp-content/gallery/molnia_udarila_rightinbuttchicks/zashchita-ot-molnii-poselka.jpg" TargetMode="External"/><Relationship Id="rId5" Type="http://schemas.openxmlformats.org/officeDocument/2006/relationships/hyperlink" Target="http://turoboz.ru/cmsdb/article_images/images/1194080299(1).jpg" TargetMode="External"/><Relationship Id="rId4" Type="http://schemas.openxmlformats.org/officeDocument/2006/relationships/hyperlink" Target="https://www.estnauki.ru/images/stories/kor-razr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56" y="21222"/>
            <a:ext cx="9165455" cy="6836778"/>
          </a:xfrm>
        </p:spPr>
      </p:pic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217871" y="404664"/>
            <a:ext cx="8686800" cy="2085975"/>
          </a:xfrm>
        </p:spPr>
        <p:txBody>
          <a:bodyPr/>
          <a:lstStyle/>
          <a:p>
            <a:r>
              <a:rPr lang="ru-RU" altLang="ru-RU" sz="66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ток в различных средах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00.infourok.ru/images/doc/161/185478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4963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icture 4" descr="https://fs00.infourok.ru/images/doc/86/103927/hello_html_m5ab75448.gif"/>
          <p:cNvSpPr>
            <a:spLocks noChangeAspect="1" noChangeArrowheads="1"/>
          </p:cNvSpPr>
          <p:nvPr/>
        </p:nvSpPr>
        <p:spPr bwMode="auto">
          <a:xfrm>
            <a:off x="323850" y="1773238"/>
            <a:ext cx="4176713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92150"/>
          </a:xfrm>
        </p:spPr>
        <p:txBody>
          <a:bodyPr/>
          <a:lstStyle/>
          <a:p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ток в металлах</a:t>
            </a:r>
          </a:p>
        </p:txBody>
      </p:sp>
      <p:sp>
        <p:nvSpPr>
          <p:cNvPr id="12293" name="Текст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2"/>
          </p:nvPr>
        </p:nvSpPr>
        <p:spPr>
          <a:xfrm>
            <a:off x="3348038" y="908050"/>
            <a:ext cx="5567362" cy="5340350"/>
          </a:xfrm>
          <a:blipFill rotWithShape="1">
            <a:blip r:embed="rId2"/>
            <a:stretch>
              <a:fillRect l="-1641" t="-913" r="-1641"/>
            </a:stretch>
          </a:blipFill>
          <a:extLst/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309563" y="765175"/>
            <a:ext cx="41767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Р.Толмена</a:t>
            </a:r>
            <a:r>
              <a:rPr lang="ru-RU" alt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Т.Стю-арта</a:t>
            </a:r>
            <a:endParaRPr lang="ru-RU" altLang="ru-RU" sz="2400">
              <a:solidFill>
                <a:schemeClr val="bg1"/>
              </a:solidFill>
            </a:endParaRPr>
          </a:p>
        </p:txBody>
      </p:sp>
      <p:pic>
        <p:nvPicPr>
          <p:cNvPr id="12294" name="Объект 6" descr="https://fs00.infourok.ru/images/doc/86/103927/hello_html_m5ab75448.gif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355725"/>
            <a:ext cx="3024188" cy="5472113"/>
          </a:xfrm>
        </p:spPr>
      </p:pic>
      <p:pic>
        <p:nvPicPr>
          <p:cNvPr id="12295" name="Рисунок 7" descr="http://900igr.net/datai/fizika/Elektricheskij-tok-v-poluprovodnikakh/0002-002-Elektricheskij-tok-v-metallak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32766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686800" cy="838200"/>
          </a:xfrm>
        </p:spPr>
        <p:txBody>
          <a:bodyPr/>
          <a:lstStyle/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скорости движения электронов в металлах.</a:t>
            </a:r>
          </a:p>
        </p:txBody>
      </p:sp>
      <p:sp>
        <p:nvSpPr>
          <p:cNvPr id="15363" name="Содержимое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123" t="-1067"/>
            </a:stretch>
          </a:blipFill>
          <a:extLst/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 проводника прямо пропорционально температуре.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зависимости удельного сопротив-</a:t>
            </a:r>
          </a:p>
          <a:p>
            <a:r>
              <a:rPr lang="ru-RU" altLang="ru-RU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ления от температуры</a:t>
            </a:r>
          </a:p>
        </p:txBody>
      </p:sp>
      <p:sp>
        <p:nvSpPr>
          <p:cNvPr id="14340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baseline="50000" smtClean="0"/>
              <a:t> </a:t>
            </a:r>
            <a:endParaRPr lang="ru-RU" altLang="ru-RU" smtClean="0"/>
          </a:p>
        </p:txBody>
      </p:sp>
      <p:sp>
        <p:nvSpPr>
          <p:cNvPr id="1434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067175" y="981075"/>
            <a:ext cx="5076825" cy="39608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Это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выражается формулами: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R=R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(1+  </a:t>
            </a:r>
            <a:r>
              <a:rPr lang="el-G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t) ,  </a:t>
            </a:r>
            <a:r>
              <a:rPr lang="el-G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( 1+</a:t>
            </a:r>
            <a:r>
              <a:rPr lang="el-G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t).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el-G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 температурный коэффициент сопротивления. Его значения очень малы и определены в таблице удельного сопротивления.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У чистых металлов: </a:t>
            </a:r>
            <a:r>
              <a:rPr lang="el-G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1/273 К</a:t>
            </a:r>
            <a:r>
              <a:rPr lang="ru-R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-1.</a:t>
            </a:r>
          </a:p>
          <a:p>
            <a:pPr>
              <a:defRPr/>
            </a:pPr>
            <a:endParaRPr lang="ru-RU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сплавов :  10</a:t>
            </a:r>
            <a:r>
              <a:rPr lang="ru-RU" sz="3600" baseline="5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-5 </a:t>
            </a:r>
            <a:r>
              <a:rPr lang="ru-RU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10</a:t>
            </a:r>
            <a:r>
              <a:rPr lang="ru-RU" sz="3600" baseline="5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ru-RU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sz="3600" baseline="5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-1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2738"/>
            <a:ext cx="237490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Хайбулина, Фоменко\DSC00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5263"/>
            <a:ext cx="335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C:\Хайбулина, Фоменко\DSC008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95263"/>
            <a:ext cx="381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652963"/>
            <a:ext cx="8229600" cy="1143000"/>
          </a:xfrm>
          <a:noFill/>
        </p:spPr>
        <p:txBody>
          <a:bodyPr/>
          <a:lstStyle/>
          <a:p>
            <a:pPr algn="l"/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 в  металлическом проводнике увеличивает температуру самого проводника,  в результате  его длина увеличивается и проводник  провисает.</a:t>
            </a:r>
            <a:r>
              <a:rPr lang="ru-RU" alt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228600" y="115888"/>
            <a:ext cx="8686800" cy="720725"/>
          </a:xfrm>
        </p:spPr>
        <p:txBody>
          <a:bodyPr/>
          <a:lstStyle/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зависимости сопротивления от температуры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Термометр сопротивления</a:t>
            </a:r>
          </a:p>
        </p:txBody>
      </p:sp>
      <p:pic>
        <p:nvPicPr>
          <p:cNvPr id="16388" name="Picture 5" descr="http://img.tomtop.com/product/xy/2000/2000/p/gu1/E/E0444/E0444-1-7d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76475"/>
            <a:ext cx="63134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/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Сверхпроводимость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484" name="Объект 3"/>
          <p:cNvSpPr>
            <a:spLocks noGrp="1"/>
          </p:cNvSpPr>
          <p:nvPr>
            <p:ph sz="half" idx="2"/>
          </p:nvPr>
        </p:nvSpPr>
        <p:spPr>
          <a:xfrm>
            <a:off x="107950" y="1268413"/>
            <a:ext cx="3959225" cy="4857750"/>
          </a:xfrm>
        </p:spPr>
        <p:txBody>
          <a:bodyPr/>
          <a:lstStyle/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 свойство некоторых материалов обладать строго нулевым электрическим сопротивлением при</a:t>
            </a:r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достижении ими темпера</a:t>
            </a:r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туры ниже определённого значения. Существует 26 </a:t>
            </a:r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чистых элементов, сплавов, переходящих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сверхпрово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дящее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состояние.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17413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7414" name="Picture 5" descr="http://repead.ru/souamic/%D0%A3%D1%81%D1%82%D0%B0%D1%80%D0%B5%D0%B2%D1%88%D0%B0%D1%8F+%D0%B5%D0%B4+%D1%87%D0%B0%D1%81%D1%82%D0%BE%D1%82%D0%BD%D0%BE%D0%B3%D0%BE+%D0%B8%D0%BD%D1%82%D0%B5%D1%80%D0%B2%D0%B0%D0%BB%D0%B0.+%D0%9D%D0%B0%D0%B7%D0%B2%D0%B0%D0%BD%D0%B0+%D0%B2+%D1%87%D0%B5%D1%81%D1%82%D1%8C+%D1%84%D1%80%D0%B0%D0%BD%D1%86+%D1%84%D0%B8%D0%B7%D0%B8%D0%BA%D0%B0+%D0%A4.+%D0%A1%D0%B0%D0%B2%D0%B0%D1%80%D0%B0+%28F.+Savart%29.+1+%D0%A1.+%D1%80%D0%B0%D0%B2%D0%B5%D0%BD+%D0%B8%D0%BD%D1%82%D0%B5%D1%80%D0%B2%D0%B0%D0%BB%D1%83+%D1%87%D0%B0%D1%81%D1%82%D0%BE%D1%82+%D1%81+%D1%82%D0%B0%D0%BA%D0%B8%D0%BC+%D0%BE%D1%82%C2%AD%D0%BD%D0%BE%D1%88%D0%B5%D0%BD%D0%B8%D0%B5%D0%BC+fc/51350_html_69eb521f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0"/>
            <a:ext cx="5184775" cy="7029450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20713"/>
          </a:xfrm>
        </p:spPr>
        <p:txBody>
          <a:bodyPr/>
          <a:lstStyle/>
          <a:p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ток в газах</a:t>
            </a:r>
            <a:endParaRPr lang="ru-RU" alt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Газы в нормальном 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состоянии являются </a:t>
            </a: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диэлектриками, 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состоят из 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электрически нейтральных </a:t>
            </a: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атомов и 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молекул </a:t>
            </a: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 поэтому не проводят электричества.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Проводниками могут 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быть только </a:t>
            </a: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ионизированные газы,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которых 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содержатся электроны</a:t>
            </a: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 положительные 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     отрицательные </a:t>
            </a: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ионы.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В этом случае 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среде необходим </a:t>
            </a: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внешний 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ионизатор</a:t>
            </a: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Роль такого ионизатора играют нагревание и излучение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Прохождение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электрического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тока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через газы называют </a:t>
            </a:r>
            <a:r>
              <a:rPr lang="en-US" sz="2400" b="1" i="1" dirty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газовым разрядом</a:t>
            </a:r>
            <a:r>
              <a:rPr lang="ru-RU" sz="2400" b="1" i="1" dirty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945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9460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9461" name="Picture 10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713"/>
            <a:ext cx="4752975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28600" y="115888"/>
            <a:ext cx="8686800" cy="649287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Газовые разряды различают: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28600" y="836613"/>
            <a:ext cx="8686800" cy="54117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ru-RU" altLang="ru-RU" sz="2400" i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Несамостоятельным газовым разрядом</a:t>
            </a: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называется такой разряд, который, возникнув при наличии электрического поля, может существовать только под действием внешнего ионизатора.</a:t>
            </a:r>
          </a:p>
          <a:p>
            <a:pPr eaLnBrk="1" hangingPunct="1">
              <a:buFontTx/>
              <a:buNone/>
            </a:pPr>
            <a:endParaRPr lang="ru-RU" altLang="ru-RU" sz="24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24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3213100"/>
            <a:ext cx="48926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8088312" cy="5256212"/>
          </a:xfrm>
        </p:spPr>
        <p:txBody>
          <a:bodyPr/>
          <a:lstStyle/>
          <a:p>
            <a:pPr algn="l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электрического тока в среде необходимо :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наличие заряженных частиц в этой среде; 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внешнее электрическое поле .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 средах эти условия выполняются по  - разному. Рассмотрим  некоторые из них: 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металлы;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жидкости ;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газы.   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836613"/>
            <a:ext cx="8686800" cy="5435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Самостоятельный разряд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газовый разряд, в котором носители тока возникают в результате тех процессов в газе, которые обусловлены приложенным к газу напряжением. 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Т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е.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данный разряд продолжается и после прекращения действия ионизатора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Разновидности такого разряда: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искровой;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дуговой;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коронный;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тлеющий.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92150"/>
          </a:xfrm>
        </p:spPr>
        <p:txBody>
          <a:bodyPr/>
          <a:lstStyle/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Искровой разряд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788" y="908050"/>
            <a:ext cx="2843212" cy="6265863"/>
          </a:xfrm>
        </p:spPr>
        <p:txBody>
          <a:bodyPr/>
          <a:lstStyle/>
          <a:p>
            <a:pPr>
              <a:defRPr/>
            </a:pPr>
            <a:r>
              <a:rPr lang="ru-RU" sz="24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Искровой разряд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возникает между двумя электро-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заряжен-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ными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разными зарядами 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име-ющие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большую разность потен-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циалов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Он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кра-тковременный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его механизм - электронный удар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ru-RU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Молния - вид искрового разряда. </a:t>
            </a: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2532" name="Picture 2" descr="LIGHTN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6613"/>
            <a:ext cx="6156325" cy="6021387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517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Дуговой разряд</a:t>
            </a:r>
          </a:p>
        </p:txBody>
      </p:sp>
      <p:sp>
        <p:nvSpPr>
          <p:cNvPr id="53257" name="Rectangle 9"/>
          <p:cNvSpPr>
            <a:spLocks noGrp="1" noChangeArrowheads="1"/>
          </p:cNvSpPr>
          <p:nvPr>
            <p:ph idx="1"/>
          </p:nvPr>
        </p:nvSpPr>
        <p:spPr>
          <a:xfrm>
            <a:off x="250825" y="908050"/>
            <a:ext cx="8686800" cy="18780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после получения искрового разряда от мощного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источ-ника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постепенно уменьшать расстояние между электродами, то разряд из прерывистого становится непрерывным возни-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кает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новая форма газового разряда, называемая </a:t>
            </a:r>
            <a:r>
              <a:rPr lang="ru-RU" sz="24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дуговым разрядом</a:t>
            </a:r>
            <a:r>
              <a:rPr lang="ru-RU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3556" name="AutoShape 11" descr="5"/>
          <p:cNvSpPr>
            <a:spLocks noChangeAspect="1" noChangeArrowheads="1"/>
          </p:cNvSpPr>
          <p:nvPr/>
        </p:nvSpPr>
        <p:spPr bwMode="auto">
          <a:xfrm>
            <a:off x="2495550" y="2786063"/>
            <a:ext cx="41529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3557" name="Рисунок 7" descr="http://sony.iiteco.ru/http/ftpfolder/Tesla/tes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79825"/>
            <a:ext cx="316865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8" descr="http://900igr.net/datai/fizika/Tok-v-razlichnykh-sredakh/0032-025-Dugovoj-razrj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3068638"/>
            <a:ext cx="486092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69215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дугового разряда: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1752600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Char char="ü"/>
            </a:pPr>
            <a:r>
              <a:rPr lang="ru-RU" alt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</a:t>
            </a:r>
          </a:p>
          <a:p>
            <a:pPr algn="r" eaLnBrk="1" hangingPunct="1">
              <a:buFont typeface="Wingdings" panose="05000000000000000000" pitchFamily="2" charset="2"/>
              <a:buChar char="ü"/>
            </a:pPr>
            <a:r>
              <a:rPr lang="ru-RU" alt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Сварка</a:t>
            </a:r>
          </a:p>
          <a:p>
            <a:pPr algn="r" eaLnBrk="1" hangingPunct="1">
              <a:buFont typeface="Wingdings" panose="05000000000000000000" pitchFamily="2" charset="2"/>
              <a:buChar char="ü"/>
            </a:pPr>
            <a:r>
              <a:rPr lang="ru-RU" alt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Ртутная дуга. </a:t>
            </a:r>
          </a:p>
        </p:txBody>
      </p:sp>
      <p:pic>
        <p:nvPicPr>
          <p:cNvPr id="24580" name="Picture 4" descr="svar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3743325" cy="3241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6" descr="531px-SM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052513"/>
            <a:ext cx="4630738" cy="525621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6613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Коронный разряд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50825" y="836613"/>
            <a:ext cx="8686800" cy="1873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сильно неоднородных электрических полях, образующихся, например, между острием и плоскостью или между проводом линии электропередачи и поверхностью Земли, возникает особая форма самостоятельного разряда в газах, </a:t>
            </a:r>
            <a:endParaRPr lang="en-US" altLang="ru-RU" sz="24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называемая коронным разрядом.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5604" name="Рисунок 1" descr="Коронные разряды или огни святого Эль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7753">
            <a:off x="4705350" y="2622550"/>
            <a:ext cx="4357688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2" descr="Коронные разряды или огни святого Эль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924175"/>
            <a:ext cx="328612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517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коронного разряда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686800" cy="5435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Громоотвод</a:t>
            </a: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(Подсчитано, что в атмосфере всего земного шара происходит одновременно около 1800 гроз, которые дают в среднем около 100 молний в секунду. Поэтому, защита от молнии представляет собой важную задачу).</a:t>
            </a:r>
          </a:p>
        </p:txBody>
      </p:sp>
      <p:pic>
        <p:nvPicPr>
          <p:cNvPr id="26628" name="Picture 4" descr="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2867025"/>
            <a:ext cx="3419475" cy="28575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Рисунок 5" descr="http://xn----7sb5alngcckb.xn--p1ai/wp-content/gallery/molnia_udarila_rightinbuttchicks/zashchita-ot-molnii-posel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2565400"/>
            <a:ext cx="489585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692150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/>
            </a:r>
            <a:br>
              <a:rPr lang="ru-RU" altLang="ru-RU" sz="3600" b="1" smtClean="0"/>
            </a:b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Тлеющий разряд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smtClean="0"/>
              <a:t> 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08050"/>
            <a:ext cx="8686800" cy="5340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Это р</a:t>
            </a: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азряд, возникающий при пониженном давлении.</a:t>
            </a:r>
          </a:p>
          <a:p>
            <a:pPr eaLnBrk="1" hangingPunct="1">
              <a:buFontTx/>
              <a:buNone/>
            </a:pP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 понижении давления увеличивается длина свободного пробега электрона, и за время между столкновениями он успевает приобрести достаточную для ионизации энергию в электрическом поле с меньшей напряженностью. Разряд осуществляется электронно-ионной лавиной.</a:t>
            </a:r>
          </a:p>
          <a:p>
            <a:pPr eaLnBrk="1" hangingPunct="1">
              <a:buFontTx/>
              <a:buNone/>
            </a:pPr>
            <a:r>
              <a:rPr lang="en-US" alt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Гелий</a:t>
            </a:r>
            <a:r>
              <a:rPr lang="ru-RU" alt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smtClean="0">
                <a:solidFill>
                  <a:schemeClr val="bg1"/>
                </a:solidFill>
              </a:rPr>
              <a:t>                          </a:t>
            </a:r>
            <a:r>
              <a:rPr lang="en-US" altLang="ru-RU" sz="2400" smtClean="0"/>
              <a:t> </a:t>
            </a:r>
            <a:r>
              <a:rPr lang="en-US" alt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Неон</a:t>
            </a:r>
            <a:r>
              <a:rPr lang="ru-RU" alt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400" smtClean="0">
                <a:solidFill>
                  <a:schemeClr val="bg1"/>
                </a:solidFill>
              </a:rPr>
              <a:t>                    </a:t>
            </a:r>
            <a:r>
              <a:rPr lang="en-US" altLang="ru-RU" sz="2400" smtClean="0">
                <a:solidFill>
                  <a:schemeClr val="bg1"/>
                </a:solidFill>
              </a:rPr>
              <a:t> </a:t>
            </a:r>
            <a:r>
              <a:rPr lang="en-US" alt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Ксенон</a:t>
            </a:r>
            <a:endParaRPr lang="en-US" alt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2400" b="1" smtClean="0">
              <a:solidFill>
                <a:schemeClr val="bg1"/>
              </a:solidFill>
            </a:endParaRPr>
          </a:p>
        </p:txBody>
      </p:sp>
      <p:pic>
        <p:nvPicPr>
          <p:cNvPr id="27652" name="Picture 5" descr="800px-Ne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4005263"/>
            <a:ext cx="2590800" cy="20542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4" descr="800px-He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29075"/>
            <a:ext cx="2519363" cy="20304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800px-Xe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05263"/>
            <a:ext cx="2736850" cy="20542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5175"/>
          </a:xfrm>
        </p:spPr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228600" y="836613"/>
            <a:ext cx="8686800" cy="5411787"/>
          </a:xfrm>
        </p:spPr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Применение электролиза:</a:t>
            </a:r>
          </a:p>
          <a:p>
            <a:r>
              <a:rPr lang="ru-RU" altLang="ru-RU" sz="2400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https://fs00.infourok.ru/images/doc/161/185478/img7.jpg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Опыт Т.Стюарта – Р.Толмена:</a:t>
            </a:r>
          </a:p>
          <a:p>
            <a:r>
              <a:rPr lang="ru-RU" altLang="ru-RU" sz="2400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https://fs00.infourok.ru/images/doc/86/103927/hello_html_m5ab75448.gif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График зависимости сопротивления: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https://ds04.infourok.ru/uploads/ex/0eea/000097a1-40f35dcb/310/img9.jpg</a:t>
            </a:r>
            <a:endParaRPr lang="ru-RU" altLang="ru-RU" sz="24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Электрометр:</a:t>
            </a:r>
          </a:p>
          <a:p>
            <a:r>
              <a:rPr lang="ru-RU" altLang="ru-RU" sz="2400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http://edufuture.biz/images/e/e5/A16.28.jpg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.Молния: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http://thoughts-about-life.ru/wp-content/uploads/2012/02/molniya-1024x768.jpg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228600" y="188913"/>
            <a:ext cx="8686800" cy="6059487"/>
          </a:xfrm>
        </p:spPr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6.Дуговой разряд:</a:t>
            </a:r>
          </a:p>
          <a:p>
            <a:r>
              <a:rPr lang="ru-RU" altLang="ru-RU" sz="2400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http://sony.iiteco.ru/http/ftpfolder/Tesla/tesla1.jpg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http://900igr.net/datai/fizika/Tok-v-razlichnykh-sredakh/0032-025-Dugovoj-razrjad.jpg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7.Коронный разряд:</a:t>
            </a:r>
          </a:p>
          <a:p>
            <a:r>
              <a:rPr lang="ru-RU" altLang="ru-RU" sz="2400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https://www.estnauki.ru/images/stories/kor-razr.jpg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http://turoboz.ru/cmsdb/article_images/images/1194080299(1).jpg</a:t>
            </a:r>
            <a:endParaRPr lang="ru-RU" altLang="ru-RU" sz="24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8.Громоотвод: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http://pandia.ru/text/77/296/images/image006_16.gif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Тлеющий разряд: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http://таурус-нск.рф/wp-content/gallery/molnia_udarila_rightinbuttchicks/zashchita-ot-molnii-poselka.jpg</a:t>
            </a:r>
            <a:endParaRPr lang="ru-RU" altLang="ru-RU" sz="2400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ru-RU" sz="24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Физика: Учеб. для 10 кл. общеобразоват. учреждений / Г.Я. Мякишев, Б.Б. Буховцев, Н.Н. Сотский. – 10-е изд. – М.: Просвещение, 2011. – 336 с.</a:t>
            </a:r>
          </a:p>
          <a:p>
            <a:endParaRPr lang="ru-RU" altLang="ru-RU" sz="2400" smtClean="0"/>
          </a:p>
          <a:p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5175"/>
          </a:xfrm>
        </p:spPr>
        <p:txBody>
          <a:bodyPr/>
          <a:lstStyle/>
          <a:p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ток в жидкостях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28600" y="836613"/>
            <a:ext cx="8686800" cy="541178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smtClean="0"/>
              <a:t>	</a:t>
            </a: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 солей, кислот и оснований, способные проводить электрический ток, называются </a:t>
            </a:r>
            <a:r>
              <a:rPr lang="ru-RU" altLang="ru-RU" sz="2400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электролитами</a:t>
            </a: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Прохождение электрического тока через электролит обязательно сопровождается выделением вещества в твёрдом или газообразном состоянии на поверхности электродов. </a:t>
            </a:r>
          </a:p>
          <a:p>
            <a:pPr>
              <a:buFontTx/>
              <a:buNone/>
            </a:pP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вещества на электродах показывает, что в электролитах электрические заряды переносят заряженные атомы вещества – </a:t>
            </a:r>
            <a:r>
              <a:rPr lang="ru-RU" altLang="ru-RU" sz="2400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ионы</a:t>
            </a: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None/>
            </a:pP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процесс называется </a:t>
            </a:r>
          </a:p>
          <a:p>
            <a:pPr>
              <a:buFontTx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электролизом</a:t>
            </a: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endParaRPr lang="ru-RU" altLang="ru-RU" sz="24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2" descr="D:\Ригина\проект\Новая папка\Копия el_tok5curve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44900"/>
            <a:ext cx="36480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51"/>
          <p:cNvSpPr>
            <a:spLocks noChangeArrowheads="1"/>
          </p:cNvSpPr>
          <p:nvPr/>
        </p:nvSpPr>
        <p:spPr bwMode="auto">
          <a:xfrm>
            <a:off x="395288" y="2349500"/>
            <a:ext cx="8353425" cy="3240088"/>
          </a:xfrm>
          <a:prstGeom prst="roundRect">
            <a:avLst>
              <a:gd name="adj" fmla="val 16667"/>
            </a:avLst>
          </a:prstGeom>
          <a:solidFill>
            <a:srgbClr val="0000DA">
              <a:alpha val="6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611188" y="3344863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7812088" y="3203575"/>
            <a:ext cx="503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−</a:t>
            </a:r>
          </a:p>
        </p:txBody>
      </p:sp>
      <p:sp>
        <p:nvSpPr>
          <p:cNvPr id="5125" name="Line 35"/>
          <p:cNvSpPr>
            <a:spLocks noChangeShapeType="1"/>
          </p:cNvSpPr>
          <p:nvPr/>
        </p:nvSpPr>
        <p:spPr bwMode="auto">
          <a:xfrm>
            <a:off x="2484438" y="26368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36"/>
          <p:cNvSpPr>
            <a:spLocks noChangeShapeType="1"/>
          </p:cNvSpPr>
          <p:nvPr/>
        </p:nvSpPr>
        <p:spPr bwMode="auto">
          <a:xfrm>
            <a:off x="3059113" y="5013325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37"/>
          <p:cNvSpPr>
            <a:spLocks noChangeShapeType="1"/>
          </p:cNvSpPr>
          <p:nvPr/>
        </p:nvSpPr>
        <p:spPr bwMode="auto">
          <a:xfrm>
            <a:off x="5292725" y="48688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39"/>
          <p:cNvSpPr>
            <a:spLocks noChangeShapeType="1"/>
          </p:cNvSpPr>
          <p:nvPr/>
        </p:nvSpPr>
        <p:spPr bwMode="auto">
          <a:xfrm>
            <a:off x="3779838" y="38608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40"/>
          <p:cNvSpPr>
            <a:spLocks noChangeShapeType="1"/>
          </p:cNvSpPr>
          <p:nvPr/>
        </p:nvSpPr>
        <p:spPr bwMode="auto">
          <a:xfrm>
            <a:off x="4859338" y="41497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41"/>
          <p:cNvSpPr>
            <a:spLocks noChangeShapeType="1"/>
          </p:cNvSpPr>
          <p:nvPr/>
        </p:nvSpPr>
        <p:spPr bwMode="auto">
          <a:xfrm>
            <a:off x="2339975" y="3573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42"/>
          <p:cNvSpPr>
            <a:spLocks noChangeShapeType="1"/>
          </p:cNvSpPr>
          <p:nvPr/>
        </p:nvSpPr>
        <p:spPr bwMode="auto">
          <a:xfrm>
            <a:off x="5219700" y="29241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>
            <a:off x="5148263" y="34290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44"/>
          <p:cNvSpPr>
            <a:spLocks noChangeShapeType="1"/>
          </p:cNvSpPr>
          <p:nvPr/>
        </p:nvSpPr>
        <p:spPr bwMode="auto">
          <a:xfrm>
            <a:off x="3708400" y="31416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45"/>
          <p:cNvSpPr>
            <a:spLocks noChangeShapeType="1"/>
          </p:cNvSpPr>
          <p:nvPr/>
        </p:nvSpPr>
        <p:spPr bwMode="auto">
          <a:xfrm>
            <a:off x="4140200" y="49418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46"/>
          <p:cNvSpPr>
            <a:spLocks noChangeShapeType="1"/>
          </p:cNvSpPr>
          <p:nvPr/>
        </p:nvSpPr>
        <p:spPr bwMode="auto">
          <a:xfrm>
            <a:off x="5940425" y="2492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47"/>
          <p:cNvSpPr>
            <a:spLocks noChangeShapeType="1"/>
          </p:cNvSpPr>
          <p:nvPr/>
        </p:nvSpPr>
        <p:spPr bwMode="auto">
          <a:xfrm>
            <a:off x="6372225" y="37163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48"/>
          <p:cNvSpPr>
            <a:spLocks noChangeShapeType="1"/>
          </p:cNvSpPr>
          <p:nvPr/>
        </p:nvSpPr>
        <p:spPr bwMode="auto">
          <a:xfrm>
            <a:off x="2339975" y="42926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2771775" y="3357563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4211638" y="3357563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−</a:t>
            </a:r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6084888" y="2781300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5867400" y="3644900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−</a:t>
            </a: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4427538" y="4365625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3276600" y="4221163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−</a:t>
            </a:r>
          </a:p>
        </p:txBody>
      </p:sp>
      <p:sp>
        <p:nvSpPr>
          <p:cNvPr id="40985" name="Oval 25"/>
          <p:cNvSpPr>
            <a:spLocks noChangeArrowheads="1"/>
          </p:cNvSpPr>
          <p:nvPr/>
        </p:nvSpPr>
        <p:spPr bwMode="auto">
          <a:xfrm>
            <a:off x="2484438" y="4076700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0986" name="Oval 26"/>
          <p:cNvSpPr>
            <a:spLocks noChangeArrowheads="1"/>
          </p:cNvSpPr>
          <p:nvPr/>
        </p:nvSpPr>
        <p:spPr bwMode="auto">
          <a:xfrm>
            <a:off x="2484438" y="4652963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−</a:t>
            </a:r>
          </a:p>
        </p:txBody>
      </p:sp>
      <p:sp>
        <p:nvSpPr>
          <p:cNvPr id="40987" name="Oval 27"/>
          <p:cNvSpPr>
            <a:spLocks noChangeArrowheads="1"/>
          </p:cNvSpPr>
          <p:nvPr/>
        </p:nvSpPr>
        <p:spPr bwMode="auto">
          <a:xfrm>
            <a:off x="6300788" y="4581525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0988" name="Oval 28"/>
          <p:cNvSpPr>
            <a:spLocks noChangeArrowheads="1"/>
          </p:cNvSpPr>
          <p:nvPr/>
        </p:nvSpPr>
        <p:spPr bwMode="auto">
          <a:xfrm>
            <a:off x="3492500" y="2565400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0989" name="Oval 29"/>
          <p:cNvSpPr>
            <a:spLocks noChangeArrowheads="1"/>
          </p:cNvSpPr>
          <p:nvPr/>
        </p:nvSpPr>
        <p:spPr bwMode="auto">
          <a:xfrm>
            <a:off x="4787900" y="2924175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−</a:t>
            </a:r>
          </a:p>
        </p:txBody>
      </p:sp>
      <p:sp>
        <p:nvSpPr>
          <p:cNvPr id="40992" name="Oval 32"/>
          <p:cNvSpPr>
            <a:spLocks noChangeArrowheads="1"/>
          </p:cNvSpPr>
          <p:nvPr/>
        </p:nvSpPr>
        <p:spPr bwMode="auto">
          <a:xfrm>
            <a:off x="4211638" y="2420938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−</a:t>
            </a:r>
          </a:p>
        </p:txBody>
      </p:sp>
      <p:sp>
        <p:nvSpPr>
          <p:cNvPr id="5150" name="Rectangle 9"/>
          <p:cNvSpPr>
            <a:spLocks noChangeArrowheads="1"/>
          </p:cNvSpPr>
          <p:nvPr/>
        </p:nvSpPr>
        <p:spPr bwMode="auto">
          <a:xfrm>
            <a:off x="7380288" y="2420938"/>
            <a:ext cx="179387" cy="2663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51" name="Rectangle 8"/>
          <p:cNvSpPr>
            <a:spLocks noChangeArrowheads="1"/>
          </p:cNvSpPr>
          <p:nvPr/>
        </p:nvSpPr>
        <p:spPr bwMode="auto">
          <a:xfrm>
            <a:off x="1449388" y="2441575"/>
            <a:ext cx="180975" cy="2663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5152" name="Line 10"/>
          <p:cNvSpPr>
            <a:spLocks noChangeShapeType="1"/>
          </p:cNvSpPr>
          <p:nvPr/>
        </p:nvSpPr>
        <p:spPr bwMode="auto">
          <a:xfrm>
            <a:off x="7594600" y="3751263"/>
            <a:ext cx="936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11"/>
          <p:cNvSpPr>
            <a:spLocks noChangeShapeType="1"/>
          </p:cNvSpPr>
          <p:nvPr/>
        </p:nvSpPr>
        <p:spPr bwMode="auto">
          <a:xfrm>
            <a:off x="611188" y="3860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6764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Проводимость электролитов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Проводимость жидких электролитов объясняется тем, что при растворении в воде нейтральные молекулы солей, кислот и оснований распадаются на отрицательные и положительные ионы.  В электрическом поле ионы приходят в движение и создают электрический ток.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10625 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38976 0.00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46858 -0.00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5 -0.00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2875 -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08264 0.00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4254 0.005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25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27952 -0.0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27952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25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-0.46059 -0.005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8" y="-2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L -0.17726 -0.0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2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09063 -0.0053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/>
      <p:bldP spid="40975" grpId="0" animBg="1"/>
      <p:bldP spid="40981" grpId="0" animBg="1"/>
      <p:bldP spid="40982" grpId="0" animBg="1"/>
      <p:bldP spid="40983" grpId="0" animBg="1"/>
      <p:bldP spid="40984" grpId="0" animBg="1"/>
      <p:bldP spid="40985" grpId="0" animBg="1"/>
      <p:bldP spid="40986" grpId="0" animBg="1"/>
      <p:bldP spid="40987" grpId="0" animBg="1"/>
      <p:bldP spid="40988" grpId="0" animBg="1"/>
      <p:bldP spid="40989" grpId="0" animBg="1"/>
      <p:bldP spid="409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476250"/>
            <a:ext cx="8629650" cy="576263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электролиза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629650" cy="53197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 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Фарадея: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масса вещества, выделившегося на электроде за время ∆</a:t>
            </a:r>
            <a:r>
              <a:rPr lang="en-US" altLang="ru-RU" sz="24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прохождении электрического тока, пропорциональна силе тока и времени: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4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 kI</a:t>
            </a:r>
            <a:r>
              <a:rPr lang="ru-RU" altLang="ru-RU" sz="24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altLang="ru-RU" sz="24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b="1" i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Это уравнение называется законом электролиза. Коэффициент </a:t>
            </a:r>
            <a:r>
              <a:rPr lang="en-US" alt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зависящий от выделившегося вещества, называется </a:t>
            </a:r>
            <a:r>
              <a:rPr lang="ru-RU" altLang="ru-RU" sz="24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электрохимическим эквивалентом вещества</a:t>
            </a:r>
            <a:r>
              <a:rPr lang="ru-RU" alt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14313" y="836613"/>
            <a:ext cx="8701087" cy="792162"/>
          </a:xfrm>
        </p:spPr>
        <p:txBody>
          <a:bodyPr/>
          <a:lstStyle/>
          <a:p>
            <a:pPr algn="l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качестве примера рассмотрим явление электролиза при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пропускании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электрического тока через раствор медного купороса CuSO4 с опущенными в него медными электродами.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4" descr="D:\Ригина\проект\опыты\100_02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671638"/>
            <a:ext cx="3713162" cy="4948237"/>
          </a:xfrm>
          <a:noFill/>
        </p:spPr>
      </p:pic>
      <p:pic>
        <p:nvPicPr>
          <p:cNvPr id="7172" name="Picture 5" descr="D:\Ригина\проект\опыты\100_02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1571625"/>
            <a:ext cx="3787775" cy="5051425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игина\проект\опыты\100_0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3641725" cy="4849813"/>
          </a:xfrm>
          <a:noFill/>
        </p:spPr>
      </p:pic>
      <p:sp>
        <p:nvSpPr>
          <p:cNvPr id="8195" name="Содержимое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3635375" y="836613"/>
            <a:ext cx="5508625" cy="5267325"/>
          </a:xfrm>
          <a:blipFill rotWithShape="1">
            <a:blip r:embed="rId3"/>
            <a:stretch>
              <a:fillRect t="-926" r="-2323" b="-8565"/>
            </a:stretch>
          </a:blipFill>
          <a:extLst/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sz="half" idx="1"/>
          </p:nvPr>
        </p:nvSpPr>
        <p:spPr>
          <a:xfrm>
            <a:off x="0" y="908050"/>
            <a:ext cx="4500563" cy="530701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FontTx/>
              <a:buNone/>
            </a:pP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этот химический процесс протекает длительное время ( в нашем опыте – 30 минут), то на катоде отлагается медь ( красный налёт), выделяющаяся из электролита. При этом электролит вместо ушедших на катод молекул меди получает новые молекулы меди за счет растворения второго электрода — анода</a:t>
            </a:r>
            <a:r>
              <a:rPr lang="ru-RU" alt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mtClean="0"/>
          </a:p>
        </p:txBody>
      </p:sp>
      <p:pic>
        <p:nvPicPr>
          <p:cNvPr id="9219" name="Picture 2" descr="D:\Ригина\проект\опыты\100_02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4738" y="1017588"/>
            <a:ext cx="3803650" cy="5070475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электролиза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68313" y="836613"/>
            <a:ext cx="84963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>
                <a:solidFill>
                  <a:schemeClr val="bg1"/>
                </a:solidFill>
              </a:rPr>
              <a:t>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 электролиза применяется на практике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для получения многих металлов из раствора солей;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для защиты от окисления или для украшения  - производится покрытие различных предметов и деталей машин тонкими слоями таких металлов, как хром, никель, серебро, золото;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 гальванопластике – получение отслаиваемых покрытий;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для получения электронных плат (основ всех электронных изделий);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для создания копий с рельефных поверхностей;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для получения стереотипов для книг высококачественной печати.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Синий атом'">
  <a:themeElements>
    <a:clrScheme name="Шаблон оформления 'Синий атом'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Шаблон оформления 'Синий атом'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оформления 'Синий атом'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804</TotalTime>
  <Words>428</Words>
  <Application>Microsoft Office PowerPoint</Application>
  <PresentationFormat>On-screen Show (4:3)</PresentationFormat>
  <Paragraphs>133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Times New Roman</vt:lpstr>
      <vt:lpstr>Wingdings</vt:lpstr>
      <vt:lpstr>Шаблон оформления 'Синий атом'</vt:lpstr>
      <vt:lpstr>Электрический ток в различных средах</vt:lpstr>
      <vt:lpstr>Для создания электрического тока в среде необходимо :        - наличие заряженных частиц в этой среде;         - внешнее электрическое поле . В различных  средах эти условия выполняются по  - разному. Рассмотрим  некоторые из них:           - металлы;          - жидкости ;          - газы.     </vt:lpstr>
      <vt:lpstr>Электрический ток в жидкостях</vt:lpstr>
      <vt:lpstr>     Проводимость электролитов Проводимость жидких электролитов объясняется тем, что при растворении в воде нейтральные молекулы солей, кислот и оснований распадаются на отрицательные и положительные ионы.  В электрическом поле ионы приходят в движение и создают электрический ток.  </vt:lpstr>
      <vt:lpstr> Закон электролиза  </vt:lpstr>
      <vt:lpstr>В качестве примера рассмотрим явление электролиза при пропускании электрического тока через раствор медного купороса CuSO4 с опущенными в него медными электродами.   </vt:lpstr>
      <vt:lpstr>PowerPoint Presentation</vt:lpstr>
      <vt:lpstr>PowerPoint Presentation</vt:lpstr>
      <vt:lpstr>Применение электролиза</vt:lpstr>
      <vt:lpstr>PowerPoint Presentation</vt:lpstr>
      <vt:lpstr>Электрический ток в металлах</vt:lpstr>
      <vt:lpstr>Определение скорости движения электронов в металлах.</vt:lpstr>
      <vt:lpstr>Сопротивление проводника прямо пропорционально температуре.</vt:lpstr>
      <vt:lpstr>  Ток в  металлическом проводнике увеличивает температуру самого проводника,  в результате  его длина увеличивается и проводник  провисает. </vt:lpstr>
      <vt:lpstr>Применение зависимости сопротивления от температуры</vt:lpstr>
      <vt:lpstr>Сверхпроводимость</vt:lpstr>
      <vt:lpstr>Электрический ток в газах</vt:lpstr>
      <vt:lpstr>PowerPoint Presentation</vt:lpstr>
      <vt:lpstr> Газовые разряды различают:</vt:lpstr>
      <vt:lpstr>PowerPoint Presentation</vt:lpstr>
      <vt:lpstr>Искровой разряд</vt:lpstr>
      <vt:lpstr>Дуговой разряд</vt:lpstr>
      <vt:lpstr>Применение дугового разряда:</vt:lpstr>
      <vt:lpstr>Коронный разряд</vt:lpstr>
      <vt:lpstr>Применение коронного разряда </vt:lpstr>
      <vt:lpstr> Тлеющий разряд  </vt:lpstr>
      <vt:lpstr>Список использованных источников</vt:lpstr>
      <vt:lpstr>PowerPoint Presentation</vt:lpstr>
    </vt:vector>
  </TitlesOfParts>
  <Manager/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Папа</dc:creator>
  <cp:keywords/>
  <dc:description/>
  <cp:lastModifiedBy>pptforschool.ru</cp:lastModifiedBy>
  <cp:revision>90</cp:revision>
  <dcterms:created xsi:type="dcterms:W3CDTF">2009-05-13T13:32:01Z</dcterms:created>
  <dcterms:modified xsi:type="dcterms:W3CDTF">2018-03-29T08:55:25Z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TC010721171049</vt:lpwstr>
  </property>
</Properties>
</file>