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10"/>
  </p:notesMasterIdLst>
  <p:sldIdLst>
    <p:sldId id="256" r:id="rId2"/>
    <p:sldId id="292" r:id="rId3"/>
    <p:sldId id="297" r:id="rId4"/>
    <p:sldId id="293" r:id="rId5"/>
    <p:sldId id="298" r:id="rId6"/>
    <p:sldId id="290" r:id="rId7"/>
    <p:sldId id="270" r:id="rId8"/>
    <p:sldId id="291" r:id="rId9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66FF"/>
    <a:srgbClr val="FFFF66"/>
    <a:srgbClr val="66FF33"/>
    <a:srgbClr val="FFFF99"/>
    <a:srgbClr val="F76DED"/>
    <a:srgbClr val="00A84C"/>
    <a:srgbClr val="00DE64"/>
    <a:srgbClr val="009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652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2531" tIns="46265" rIns="92531" bIns="46265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2531" tIns="46265" rIns="92531" bIns="46265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6912B91-66F7-43D8-9BBC-07E696270741}" type="datetimeFigureOut">
              <a:rPr lang="ru-RU"/>
              <a:pPr>
                <a:defRPr/>
              </a:pPr>
              <a:t>10.04.2018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31" tIns="46265" rIns="92531" bIns="46265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2531" tIns="46265" rIns="92531" bIns="46265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2531" tIns="46265" rIns="92531" bIns="46265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wrap="square" lIns="92531" tIns="46265" rIns="92531" bIns="4626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51D0910-3071-4654-B703-8C5ACD141BE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490591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77154FD-361A-4AB1-8702-257602FE1FFF}" type="slidenum">
              <a:rPr lang="ru-RU" altLang="en-US"/>
              <a:pPr eaLnBrk="1" hangingPunct="1"/>
              <a:t>2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85906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31AC591-9558-4A18-8144-BB7ED11A6D6E}" type="slidenum">
              <a:rPr lang="ru-RU" altLang="en-US"/>
              <a:pPr eaLnBrk="1" hangingPunct="1"/>
              <a:t>4</a:t>
            </a:fld>
            <a:endParaRPr lang="ru-RU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69112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D16098-4068-4667-B009-7C260C59A519}" type="slidenum">
              <a:rPr lang="ru-RU" altLang="en-US" smtClean="0"/>
              <a:pPr/>
              <a:t>‹#›</a:t>
            </a:fld>
            <a:endParaRPr lang="ru-RU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2057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16098-4068-4667-B009-7C260C59A519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32421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16098-4068-4667-B009-7C260C59A519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05931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35E459-0963-46CB-93B1-EE0A90938CC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0423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16098-4068-4667-B009-7C260C59A519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078075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16098-4068-4667-B009-7C260C59A519}" type="slidenum">
              <a:rPr lang="ru-RU" altLang="en-US" smtClean="0"/>
              <a:pPr/>
              <a:t>‹#›</a:t>
            </a:fld>
            <a:endParaRPr lang="ru-RU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4008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16098-4068-4667-B009-7C260C59A519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40126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16098-4068-4667-B009-7C260C59A519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91682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16098-4068-4667-B009-7C260C59A519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42603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16098-4068-4667-B009-7C260C59A519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05786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16098-4068-4667-B009-7C260C59A519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249952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16098-4068-4667-B009-7C260C59A519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88639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99D16098-4068-4667-B009-7C260C59A519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91807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6.jpe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Box 9"/>
          <p:cNvSpPr txBox="1">
            <a:spLocks noChangeArrowheads="1"/>
          </p:cNvSpPr>
          <p:nvPr/>
        </p:nvSpPr>
        <p:spPr bwMode="auto">
          <a:xfrm>
            <a:off x="205379" y="5229200"/>
            <a:ext cx="8784976" cy="715089"/>
          </a:xfrm>
          <a:prstGeom prst="flowChartAlternateProcess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en-US" sz="36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Изобретатель радио –  А.С. Попов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84976" cy="4608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969696">
              <a:alpha val="3294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en-US" sz="2800" b="1" dirty="0">
                <a:solidFill>
                  <a:srgbClr val="990000"/>
                </a:solidFill>
                <a:latin typeface="Verdana" panose="020B0604030504040204" pitchFamily="34" charset="0"/>
              </a:rPr>
              <a:t>    </a:t>
            </a:r>
            <a:r>
              <a:rPr lang="ru-RU" altLang="en-US" sz="2800" b="1" dirty="0">
                <a:solidFill>
                  <a:srgbClr val="C00000"/>
                </a:solidFill>
                <a:latin typeface="Verdana" panose="020B0604030504040204" pitchFamily="34" charset="0"/>
              </a:rPr>
              <a:t>О Попове</a:t>
            </a:r>
          </a:p>
        </p:txBody>
      </p:sp>
      <p:sp>
        <p:nvSpPr>
          <p:cNvPr id="307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en-US" sz="1400">
                <a:cs typeface="Times New Roman" panose="02020603050405020304" pitchFamily="18" charset="0"/>
              </a:rPr>
              <a:t> </a:t>
            </a:r>
            <a:endParaRPr lang="ru-RU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3850" y="1214438"/>
            <a:ext cx="6248400" cy="47704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cs typeface="Arial" charset="0"/>
              </a:rPr>
              <a:t>Рождение: 4  марта 1859</a:t>
            </a:r>
            <a:r>
              <a:rPr lang="ru-RU" sz="1600" dirty="0">
                <a:latin typeface="Arial" charset="0"/>
                <a:cs typeface="Arial" charset="0"/>
              </a:rPr>
              <a:t/>
            </a:r>
            <a:br>
              <a:rPr lang="ru-RU" sz="1600" dirty="0">
                <a:latin typeface="Arial" charset="0"/>
                <a:cs typeface="Arial" charset="0"/>
              </a:rPr>
            </a:br>
            <a:r>
              <a:rPr lang="ru-RU" sz="1600" dirty="0">
                <a:latin typeface="Arial" charset="0"/>
                <a:cs typeface="Arial" charset="0"/>
              </a:rPr>
              <a:t>п. Турьинские </a:t>
            </a:r>
            <a:r>
              <a:rPr lang="ru-RU" sz="1600" dirty="0" err="1">
                <a:latin typeface="Arial" charset="0"/>
                <a:cs typeface="Arial" charset="0"/>
              </a:rPr>
              <a:t>Рудники,Верхотурский</a:t>
            </a:r>
            <a:r>
              <a:rPr lang="ru-RU" sz="1600" dirty="0">
                <a:latin typeface="Arial" charset="0"/>
                <a:cs typeface="Arial" charset="0"/>
              </a:rPr>
              <a:t> уезд, Пермская губерния, Российская империя</a:t>
            </a:r>
            <a:br>
              <a:rPr lang="ru-RU" sz="1600" dirty="0">
                <a:latin typeface="Arial" charset="0"/>
                <a:cs typeface="Arial" charset="0"/>
              </a:rPr>
            </a:br>
            <a:r>
              <a:rPr lang="ru-RU" sz="1600" dirty="0">
                <a:latin typeface="Arial" charset="0"/>
                <a:cs typeface="Arial" charset="0"/>
              </a:rPr>
              <a:t>(ныне г. </a:t>
            </a:r>
            <a:r>
              <a:rPr lang="ru-RU" sz="1600" dirty="0" err="1">
                <a:latin typeface="Arial" charset="0"/>
                <a:cs typeface="Arial" charset="0"/>
              </a:rPr>
              <a:t>Краснотурьинск,Свердловская</a:t>
            </a:r>
            <a:r>
              <a:rPr lang="ru-RU" sz="1600" dirty="0">
                <a:latin typeface="Arial" charset="0"/>
                <a:cs typeface="Arial" charset="0"/>
              </a:rPr>
              <a:t> область)</a:t>
            </a:r>
          </a:p>
          <a:p>
            <a:pPr>
              <a:defRPr/>
            </a:pPr>
            <a:endParaRPr lang="ru-RU" sz="16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ru-RU" sz="1600" dirty="0">
                <a:latin typeface="Arial" charset="0"/>
                <a:cs typeface="Arial" charset="0"/>
              </a:rPr>
              <a:t>Смерть:31 декабря 1905(13 января 1906) (46 лет)</a:t>
            </a:r>
            <a:br>
              <a:rPr lang="ru-RU" sz="1600" dirty="0">
                <a:latin typeface="Arial" charset="0"/>
                <a:cs typeface="Arial" charset="0"/>
              </a:rPr>
            </a:br>
            <a:r>
              <a:rPr lang="ru-RU" sz="1600" dirty="0">
                <a:latin typeface="Arial" charset="0"/>
                <a:cs typeface="Arial" charset="0"/>
              </a:rPr>
              <a:t>Санкт-Петербург, Российская империя</a:t>
            </a:r>
          </a:p>
          <a:p>
            <a:pPr>
              <a:defRPr/>
            </a:pPr>
            <a:r>
              <a:rPr lang="ru-RU" sz="1600" dirty="0" err="1">
                <a:latin typeface="Arial" charset="0"/>
                <a:cs typeface="Arial" charset="0"/>
              </a:rPr>
              <a:t>Отец:Степан</a:t>
            </a:r>
            <a:r>
              <a:rPr lang="ru-RU" sz="1600" dirty="0">
                <a:latin typeface="Arial" charset="0"/>
                <a:cs typeface="Arial" charset="0"/>
              </a:rPr>
              <a:t> Петрович Попов (1827—1897)</a:t>
            </a:r>
          </a:p>
          <a:p>
            <a:pPr>
              <a:defRPr/>
            </a:pPr>
            <a:r>
              <a:rPr lang="ru-RU" sz="1600" dirty="0" err="1">
                <a:latin typeface="Arial" charset="0"/>
                <a:cs typeface="Arial" charset="0"/>
              </a:rPr>
              <a:t>Мать:Анна</a:t>
            </a:r>
            <a:r>
              <a:rPr lang="ru-RU" sz="1600" dirty="0">
                <a:latin typeface="Arial" charset="0"/>
                <a:cs typeface="Arial" charset="0"/>
              </a:rPr>
              <a:t> Степановна Попова (Понамарева) (1830—1903)</a:t>
            </a:r>
          </a:p>
          <a:p>
            <a:pPr>
              <a:defRPr/>
            </a:pPr>
            <a:r>
              <a:rPr lang="ru-RU" sz="1600" dirty="0" err="1">
                <a:latin typeface="Arial" charset="0"/>
                <a:cs typeface="Arial" charset="0"/>
              </a:rPr>
              <a:t>Супруга:Раиса</a:t>
            </a:r>
            <a:r>
              <a:rPr lang="ru-RU" sz="1600" dirty="0">
                <a:latin typeface="Arial" charset="0"/>
                <a:cs typeface="Arial" charset="0"/>
              </a:rPr>
              <a:t> Алексеевна Богданова</a:t>
            </a:r>
          </a:p>
          <a:p>
            <a:pPr>
              <a:defRPr/>
            </a:pPr>
            <a:r>
              <a:rPr lang="ru-RU" sz="1600" dirty="0" err="1">
                <a:latin typeface="Arial" charset="0"/>
                <a:cs typeface="Arial" charset="0"/>
              </a:rPr>
              <a:t>Дети:Степан</a:t>
            </a:r>
            <a:r>
              <a:rPr lang="ru-RU" sz="1600" dirty="0">
                <a:latin typeface="Arial" charset="0"/>
                <a:cs typeface="Arial" charset="0"/>
              </a:rPr>
              <a:t>, Александр, Раиса, </a:t>
            </a:r>
            <a:r>
              <a:rPr lang="ru-RU" sz="1600" dirty="0" err="1">
                <a:latin typeface="Arial" charset="0"/>
                <a:cs typeface="Arial" charset="0"/>
              </a:rPr>
              <a:t>ЕкатеринаОбразование:Физико-математический</a:t>
            </a:r>
            <a:r>
              <a:rPr lang="ru-RU" sz="1600" dirty="0">
                <a:latin typeface="Arial" charset="0"/>
                <a:cs typeface="Arial" charset="0"/>
              </a:rPr>
              <a:t> факультет Санкт-Петербургского университета</a:t>
            </a:r>
          </a:p>
          <a:p>
            <a:pPr>
              <a:defRPr/>
            </a:pPr>
            <a:endParaRPr lang="ru-RU" sz="16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ru-RU" sz="1600" dirty="0">
                <a:latin typeface="Arial" charset="0"/>
                <a:cs typeface="Arial" charset="0"/>
              </a:rPr>
              <a:t>Учёная степень: кандидат физико-математических наук</a:t>
            </a:r>
          </a:p>
          <a:p>
            <a:pPr>
              <a:defRPr/>
            </a:pPr>
            <a:endParaRPr lang="ru-RU" sz="16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ru-RU" sz="1600" dirty="0">
                <a:latin typeface="Arial" charset="0"/>
                <a:cs typeface="Arial" charset="0"/>
              </a:rPr>
              <a:t>Профессия: ученый-физик</a:t>
            </a:r>
          </a:p>
          <a:p>
            <a:pPr>
              <a:defRPr/>
            </a:pPr>
            <a:endParaRPr lang="ru-RU" sz="1600" b="1" dirty="0">
              <a:latin typeface="Verdana" pitchFamily="34" charset="0"/>
              <a:cs typeface="Arial" charset="0"/>
            </a:endParaRPr>
          </a:p>
          <a:p>
            <a:pPr>
              <a:defRPr/>
            </a:pPr>
            <a:endParaRPr lang="ru-RU" sz="1600" b="1" dirty="0">
              <a:latin typeface="Verdana" pitchFamily="34" charset="0"/>
              <a:cs typeface="Arial" charset="0"/>
            </a:endParaRPr>
          </a:p>
        </p:txBody>
      </p:sp>
      <p:pic>
        <p:nvPicPr>
          <p:cNvPr id="3077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489700"/>
            <a:ext cx="5730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3"/>
          <p:cNvSpPr>
            <a:spLocks noChangeArrowheads="1"/>
          </p:cNvSpPr>
          <p:nvPr/>
        </p:nvSpPr>
        <p:spPr bwMode="auto">
          <a:xfrm>
            <a:off x="0" y="6489700"/>
            <a:ext cx="9144000" cy="3683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900"/>
          </a:p>
        </p:txBody>
      </p:sp>
      <p:sp>
        <p:nvSpPr>
          <p:cNvPr id="3079" name="TextBox 19"/>
          <p:cNvSpPr txBox="1">
            <a:spLocks noChangeArrowheads="1"/>
          </p:cNvSpPr>
          <p:nvPr/>
        </p:nvSpPr>
        <p:spPr bwMode="auto">
          <a:xfrm>
            <a:off x="8751888" y="6524625"/>
            <a:ext cx="28098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en-US" sz="1100">
                <a:latin typeface="Verdana" panose="020B0604030504040204" pitchFamily="34" charset="0"/>
              </a:rPr>
              <a:t>2</a:t>
            </a:r>
          </a:p>
        </p:txBody>
      </p:sp>
      <p:pic>
        <p:nvPicPr>
          <p:cNvPr id="3080" name="Рисунок 16" descr="no20_1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268413"/>
            <a:ext cx="2771775" cy="247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Рисунок 18" descr="641934418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933825"/>
            <a:ext cx="2808287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969696">
              <a:alpha val="3294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en-US" sz="2000" b="1" dirty="0">
                <a:solidFill>
                  <a:srgbClr val="990000"/>
                </a:solidFill>
                <a:latin typeface="Verdana" panose="020B0604030504040204" pitchFamily="34" charset="0"/>
              </a:rPr>
              <a:t>     Основные направления исследований А.С. Попова</a:t>
            </a:r>
            <a:endParaRPr lang="ru-RU" altLang="en-US" b="1" dirty="0">
              <a:solidFill>
                <a:srgbClr val="990000"/>
              </a:solidFill>
              <a:latin typeface="Verdana" panose="020B0604030504040204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6489700"/>
            <a:ext cx="9144000" cy="3683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900"/>
          </a:p>
        </p:txBody>
      </p:sp>
      <p:sp>
        <p:nvSpPr>
          <p:cNvPr id="4100" name="TextBox 10"/>
          <p:cNvSpPr txBox="1">
            <a:spLocks noChangeArrowheads="1"/>
          </p:cNvSpPr>
          <p:nvPr/>
        </p:nvSpPr>
        <p:spPr bwMode="auto">
          <a:xfrm>
            <a:off x="8751888" y="6524625"/>
            <a:ext cx="28098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en-US" sz="1100">
                <a:latin typeface="Verdana" panose="020B0604030504040204" pitchFamily="34" charset="0"/>
              </a:rPr>
              <a:t>3</a:t>
            </a:r>
          </a:p>
        </p:txBody>
      </p:sp>
      <p:sp>
        <p:nvSpPr>
          <p:cNvPr id="4101" name="TextBox 2"/>
          <p:cNvSpPr txBox="1">
            <a:spLocks noChangeArrowheads="1"/>
          </p:cNvSpPr>
          <p:nvPr/>
        </p:nvSpPr>
        <p:spPr bwMode="auto">
          <a:xfrm>
            <a:off x="468313" y="3141663"/>
            <a:ext cx="7848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en-US" sz="1600"/>
              <a:t>2) Исследования в области магнетизма</a:t>
            </a:r>
          </a:p>
        </p:txBody>
      </p:sp>
      <p:sp>
        <p:nvSpPr>
          <p:cNvPr id="4102" name="TextBox 2"/>
          <p:cNvSpPr txBox="1">
            <a:spLocks noChangeArrowheads="1"/>
          </p:cNvSpPr>
          <p:nvPr/>
        </p:nvSpPr>
        <p:spPr bwMode="auto">
          <a:xfrm>
            <a:off x="323850" y="1268413"/>
            <a:ext cx="7848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en-US" sz="1600"/>
              <a:t>1) Исследования в области электротехники</a:t>
            </a:r>
          </a:p>
        </p:txBody>
      </p:sp>
      <p:sp>
        <p:nvSpPr>
          <p:cNvPr id="4103" name="TextBox 2"/>
          <p:cNvSpPr txBox="1">
            <a:spLocks noChangeArrowheads="1"/>
          </p:cNvSpPr>
          <p:nvPr/>
        </p:nvSpPr>
        <p:spPr bwMode="auto">
          <a:xfrm>
            <a:off x="468313" y="4797425"/>
            <a:ext cx="7848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en-US" sz="1600"/>
              <a:t>3) Исследования  в области электромагнитных волн</a:t>
            </a:r>
          </a:p>
        </p:txBody>
      </p:sp>
      <p:pic>
        <p:nvPicPr>
          <p:cNvPr id="4104" name="Рисунок 15" descr="Img_T-124-0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00213"/>
            <a:ext cx="4103688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Рисунок 16" descr="33300257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3429000"/>
            <a:ext cx="37496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Рисунок 17" descr="i-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5157788"/>
            <a:ext cx="3741738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800" dirty="0"/>
          </a:p>
        </p:txBody>
      </p:sp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0" y="0"/>
            <a:ext cx="9144000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180000" anchor="ctr"/>
          <a:lstStyle>
            <a:lvl1pPr marL="269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en-US" sz="2000" dirty="0">
                <a:solidFill>
                  <a:srgbClr val="C00000"/>
                </a:solidFill>
                <a:latin typeface="Verdana" panose="020B0604030504040204" pitchFamily="34" charset="0"/>
              </a:rPr>
              <a:t>   </a:t>
            </a:r>
            <a:r>
              <a:rPr lang="ru-RU" altLang="en-US" sz="2400" b="1" dirty="0">
                <a:solidFill>
                  <a:srgbClr val="C00000"/>
                </a:solidFill>
                <a:latin typeface="Verdana" panose="020B0604030504040204" pitchFamily="34" charset="0"/>
              </a:rPr>
              <a:t>Главное изобретение</a:t>
            </a:r>
            <a:endParaRPr lang="ru-RU" altLang="en-US" sz="2000" b="1" dirty="0">
              <a:solidFill>
                <a:srgbClr val="C00000"/>
              </a:solidFill>
              <a:latin typeface="Verdana" panose="020B0604030504040204" pitchFamily="34" charset="0"/>
            </a:endParaRPr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0" y="6619875"/>
            <a:ext cx="5048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80000"/>
              </a:lnSpc>
            </a:pPr>
            <a:r>
              <a:rPr lang="ru-RU" altLang="en-US" sz="1200"/>
              <a:t>3</a:t>
            </a:r>
            <a:r>
              <a:rPr lang="en-US" altLang="en-US" sz="1200"/>
              <a:t>|</a:t>
            </a:r>
            <a:endParaRPr lang="ru-RU" altLang="en-US" sz="1200"/>
          </a:p>
        </p:txBody>
      </p:sp>
      <p:sp>
        <p:nvSpPr>
          <p:cNvPr id="5125" name="TextBox 5"/>
          <p:cNvSpPr txBox="1">
            <a:spLocks noChangeArrowheads="1"/>
          </p:cNvSpPr>
          <p:nvPr/>
        </p:nvSpPr>
        <p:spPr bwMode="auto">
          <a:xfrm>
            <a:off x="538163" y="6642100"/>
            <a:ext cx="50466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ru-RU" altLang="en-US" sz="1000"/>
              <a:t>Рационализация будущего</a:t>
            </a:r>
          </a:p>
        </p:txBody>
      </p:sp>
      <p:sp>
        <p:nvSpPr>
          <p:cNvPr id="5126" name="TextBox 2"/>
          <p:cNvSpPr txBox="1">
            <a:spLocks noChangeArrowheads="1"/>
          </p:cNvSpPr>
          <p:nvPr/>
        </p:nvSpPr>
        <p:spPr bwMode="auto">
          <a:xfrm>
            <a:off x="639763" y="1409700"/>
            <a:ext cx="3932237" cy="477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en-US" sz="1600"/>
              <a:t>7 мая 1895 г. на заседании Русского физико-химического общества Попов выступил с докладом и демонстрацией созданного им первого в мире радиоприемника. В опубликованном описании своего прибора, А. С. Попов отмечал его пользу для лекционных целей и регистрирования пертурбаций, происходящих в атмосфере; он также выразил надежду, что «мой прибор, при дальнейшем усовершенствовании его, может быть применён к передаче </a:t>
            </a:r>
            <a:r>
              <a:rPr lang="ru-RU" altLang="en-US" sz="1600" i="1"/>
              <a:t>&lt;на деле — к приёму&gt;</a:t>
            </a:r>
            <a:r>
              <a:rPr lang="ru-RU" altLang="en-US" sz="1600"/>
              <a:t> сигналов на расстояния при помощи быстрых электрических колебаний, как только будет найден источник таких колебаний, обладающий достаточной энергией»</a:t>
            </a:r>
          </a:p>
          <a:p>
            <a:pPr algn="just" eaLnBrk="1" hangingPunct="1"/>
            <a:endParaRPr lang="ru-RU" altLang="en-US" sz="1600"/>
          </a:p>
        </p:txBody>
      </p:sp>
      <p:pic>
        <p:nvPicPr>
          <p:cNvPr id="512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489700"/>
            <a:ext cx="6191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Rectangle 3"/>
          <p:cNvSpPr>
            <a:spLocks noChangeArrowheads="1"/>
          </p:cNvSpPr>
          <p:nvPr/>
        </p:nvSpPr>
        <p:spPr bwMode="auto">
          <a:xfrm>
            <a:off x="0" y="6489700"/>
            <a:ext cx="9144000" cy="3683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900"/>
          </a:p>
        </p:txBody>
      </p:sp>
      <p:sp>
        <p:nvSpPr>
          <p:cNvPr id="5129" name="TextBox 21"/>
          <p:cNvSpPr txBox="1">
            <a:spLocks noChangeArrowheads="1"/>
          </p:cNvSpPr>
          <p:nvPr/>
        </p:nvSpPr>
        <p:spPr bwMode="auto">
          <a:xfrm>
            <a:off x="8751888" y="6524625"/>
            <a:ext cx="28098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en-US" sz="1100">
                <a:latin typeface="Verdana" panose="020B0604030504040204" pitchFamily="34" charset="0"/>
              </a:rPr>
              <a:t>4</a:t>
            </a:r>
          </a:p>
        </p:txBody>
      </p:sp>
      <p:sp>
        <p:nvSpPr>
          <p:cNvPr id="5130" name="TextBox 2"/>
          <p:cNvSpPr txBox="1">
            <a:spLocks noChangeArrowheads="1"/>
          </p:cNvSpPr>
          <p:nvPr/>
        </p:nvSpPr>
        <p:spPr bwMode="auto">
          <a:xfrm>
            <a:off x="4932363" y="1484313"/>
            <a:ext cx="302418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en-US" sz="1600"/>
              <a:t>День 7 мая стал днем   рождения   радио. </a:t>
            </a:r>
          </a:p>
        </p:txBody>
      </p:sp>
      <p:pic>
        <p:nvPicPr>
          <p:cNvPr id="513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888" y="2420938"/>
            <a:ext cx="414972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132856"/>
            <a:ext cx="3903687" cy="29871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87824" y="5301208"/>
            <a:ext cx="298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Первая установка Попова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90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969696">
              <a:alpha val="3294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en-US" sz="2000">
                <a:solidFill>
                  <a:srgbClr val="990000"/>
                </a:solidFill>
                <a:latin typeface="Verdana" panose="020B0604030504040204" pitchFamily="34" charset="0"/>
              </a:rPr>
              <a:t>   </a:t>
            </a:r>
            <a:r>
              <a:rPr lang="ru-RU" altLang="en-US">
                <a:solidFill>
                  <a:srgbClr val="990000"/>
                </a:solidFill>
                <a:latin typeface="Verdana" panose="020B0604030504040204" pitchFamily="34" charset="0"/>
              </a:rPr>
              <a:t>Совершенствование приемной аппаратуры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900"/>
          </a:p>
        </p:txBody>
      </p:sp>
      <p:sp>
        <p:nvSpPr>
          <p:cNvPr id="6148" name="Прямоугольник 3"/>
          <p:cNvSpPr>
            <a:spLocks noChangeArrowheads="1"/>
          </p:cNvSpPr>
          <p:nvPr/>
        </p:nvSpPr>
        <p:spPr bwMode="auto">
          <a:xfrm>
            <a:off x="250825" y="1268413"/>
            <a:ext cx="8709025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en-US" sz="1600"/>
              <a:t>В 1899 г. Попов сконструировал приемник для приема сигналов на слух при помощи телефонной трубки. Это дало возможность упростить схему приема и увеличить дальность радиосвязи.</a:t>
            </a:r>
          </a:p>
          <a:p>
            <a:pPr eaLnBrk="1" hangingPunct="1"/>
            <a:r>
              <a:rPr lang="ru-RU" altLang="en-US" sz="1600"/>
              <a:t>Первая радиограмма, переданная А. С. Поповым на остров Гогланд 6 февраля 1900 г., содержала приказание ледоколу "Ермак" выйти на помощь рыбакам, унесенным на льдине в море. Ледокол выполнил приказ, и 27 рыбаков были спасены.</a:t>
            </a:r>
          </a:p>
          <a:p>
            <a:pPr eaLnBrk="1" hangingPunct="1"/>
            <a:r>
              <a:rPr lang="ru-RU" altLang="en-US" sz="1600"/>
              <a:t>Попов осуществил первую в мире линию радиосвязи на море, создал первые походные армейские и гражданские радиостанции и успешно провел работы, доказавшие возможность применения радио в сухопутных войсках и в воздухоплавании.</a:t>
            </a:r>
          </a:p>
          <a:p>
            <a:pPr eaLnBrk="1" hangingPunct="1"/>
            <a:endParaRPr lang="ru-RU" altLang="en-US" sz="1400"/>
          </a:p>
          <a:p>
            <a:pPr eaLnBrk="1" hangingPunct="1"/>
            <a:endParaRPr lang="ru-RU" altLang="en-US" sz="1300"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149" name="TextBox 7"/>
          <p:cNvSpPr txBox="1">
            <a:spLocks noChangeArrowheads="1"/>
          </p:cNvSpPr>
          <p:nvPr/>
        </p:nvSpPr>
        <p:spPr bwMode="auto">
          <a:xfrm>
            <a:off x="8751888" y="6524625"/>
            <a:ext cx="39211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en-US" sz="1100">
                <a:latin typeface="Verdana" panose="020B0604030504040204" pitchFamily="34" charset="0"/>
              </a:rPr>
              <a:t>5</a:t>
            </a:r>
          </a:p>
        </p:txBody>
      </p:sp>
      <p:pic>
        <p:nvPicPr>
          <p:cNvPr id="615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644900"/>
            <a:ext cx="8424862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969696">
              <a:alpha val="3294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en-US" sz="2000">
                <a:solidFill>
                  <a:srgbClr val="990000"/>
                </a:solidFill>
                <a:latin typeface="Verdana" panose="020B0604030504040204" pitchFamily="34" charset="0"/>
              </a:rPr>
              <a:t>      </a:t>
            </a:r>
            <a:r>
              <a:rPr lang="ru-RU" altLang="en-US">
                <a:solidFill>
                  <a:srgbClr val="990000"/>
                </a:solidFill>
                <a:latin typeface="Verdana" panose="020B0604030504040204" pitchFamily="34" charset="0"/>
              </a:rPr>
              <a:t>Память о Попове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6524625"/>
            <a:ext cx="9144000" cy="33337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1050" dirty="0">
                <a:latin typeface="Arial" charset="0"/>
                <a:cs typeface="+mn-cs"/>
              </a:rPr>
              <a:t>             Итоги рационализаторской деятельности на полигоне ОЖД за 1 полугодие 2013 года. Планы на 2 полугодие</a:t>
            </a:r>
            <a:endParaRPr lang="ru-RU" sz="1000" dirty="0">
              <a:latin typeface="Arial" charset="0"/>
              <a:cs typeface="+mn-cs"/>
            </a:endParaRPr>
          </a:p>
        </p:txBody>
      </p:sp>
      <p:pic>
        <p:nvPicPr>
          <p:cNvPr id="7172" name="Picture 4" descr="ржд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561138"/>
            <a:ext cx="503237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Box 5"/>
          <p:cNvSpPr txBox="1">
            <a:spLocks noChangeArrowheads="1"/>
          </p:cNvSpPr>
          <p:nvPr/>
        </p:nvSpPr>
        <p:spPr bwMode="auto">
          <a:xfrm>
            <a:off x="323850" y="6542088"/>
            <a:ext cx="77803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en-US" sz="1200">
                <a:latin typeface="Verdana" panose="020B0604030504040204" pitchFamily="34" charset="0"/>
              </a:rPr>
              <a:t>6</a:t>
            </a:r>
            <a:r>
              <a:rPr lang="en-US" altLang="en-US" sz="1200">
                <a:latin typeface="Verdana" panose="020B0604030504040204" pitchFamily="34" charset="0"/>
              </a:rPr>
              <a:t>|</a:t>
            </a:r>
            <a:endParaRPr lang="ru-RU" altLang="en-US" sz="1000">
              <a:latin typeface="Verdana" panose="020B0604030504040204" pitchFamily="34" charset="0"/>
            </a:endParaRPr>
          </a:p>
        </p:txBody>
      </p:sp>
      <p:pic>
        <p:nvPicPr>
          <p:cNvPr id="717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6489700"/>
            <a:ext cx="6191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Rectangle 3"/>
          <p:cNvSpPr>
            <a:spLocks noChangeArrowheads="1"/>
          </p:cNvSpPr>
          <p:nvPr/>
        </p:nvSpPr>
        <p:spPr bwMode="auto">
          <a:xfrm>
            <a:off x="0" y="6489700"/>
            <a:ext cx="9144000" cy="3683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900"/>
          </a:p>
        </p:txBody>
      </p:sp>
      <p:sp>
        <p:nvSpPr>
          <p:cNvPr id="7176" name="TextBox 20"/>
          <p:cNvSpPr txBox="1">
            <a:spLocks noChangeArrowheads="1"/>
          </p:cNvSpPr>
          <p:nvPr/>
        </p:nvSpPr>
        <p:spPr bwMode="auto">
          <a:xfrm>
            <a:off x="8751888" y="6524625"/>
            <a:ext cx="28098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en-US" sz="1100">
                <a:latin typeface="Verdana" panose="020B0604030504040204" pitchFamily="34" charset="0"/>
              </a:rPr>
              <a:t>6</a:t>
            </a:r>
          </a:p>
        </p:txBody>
      </p:sp>
      <p:pic>
        <p:nvPicPr>
          <p:cNvPr id="717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412875"/>
            <a:ext cx="2989263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Рисунок 20" descr="800px-Попов_Александр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3860800"/>
            <a:ext cx="2663825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Рисунок 21" descr="436px-Знак_100_років_радіо_в_Севастополі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4292600"/>
            <a:ext cx="1971675" cy="188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Рисунок 22" descr="800px-Памятник_Попову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292600"/>
            <a:ext cx="3113087" cy="194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1" name="Прямоугольник 24"/>
          <p:cNvSpPr>
            <a:spLocks noChangeArrowheads="1"/>
          </p:cNvSpPr>
          <p:nvPr/>
        </p:nvSpPr>
        <p:spPr bwMode="auto">
          <a:xfrm>
            <a:off x="323850" y="1628775"/>
            <a:ext cx="532765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en-US" sz="1600"/>
              <a:t>Именем А. С. Попова названы малая планета (№ 3074), объект лунного ландшафта обратной стороны Луны, музеи, учебные заведения, институты, предприятия, улицы, теплоход, премии, медали, дипломы. Ему воздвигнуты памятники в Перми, Екатеринбурге, Санкт-Петербурге, Рязани, Краснотурьинске, Котке (Финляндия), Петергофе, Кронштадте, на о. Гогланд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969696">
              <a:alpha val="3294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en-US">
                <a:solidFill>
                  <a:srgbClr val="990000"/>
                </a:solidFill>
                <a:latin typeface="Verdana" panose="020B0604030504040204" pitchFamily="34" charset="0"/>
              </a:rPr>
              <a:t>    Память о Попове</a:t>
            </a:r>
          </a:p>
        </p:txBody>
      </p:sp>
      <p:pic>
        <p:nvPicPr>
          <p:cNvPr id="8195" name="Picture 4" descr="ржд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561138"/>
            <a:ext cx="503237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Box 5"/>
          <p:cNvSpPr txBox="1">
            <a:spLocks noChangeArrowheads="1"/>
          </p:cNvSpPr>
          <p:nvPr/>
        </p:nvSpPr>
        <p:spPr bwMode="auto">
          <a:xfrm>
            <a:off x="323850" y="6542088"/>
            <a:ext cx="77803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en-US" sz="1200">
                <a:latin typeface="Verdana" panose="020B0604030504040204" pitchFamily="34" charset="0"/>
              </a:rPr>
              <a:t>3</a:t>
            </a:r>
            <a:r>
              <a:rPr lang="en-US" altLang="en-US" sz="1200">
                <a:latin typeface="Verdana" panose="020B0604030504040204" pitchFamily="34" charset="0"/>
              </a:rPr>
              <a:t>|</a:t>
            </a:r>
            <a:r>
              <a:rPr lang="ru-RU" altLang="en-US" sz="1200">
                <a:latin typeface="Verdana" panose="020B0604030504040204" pitchFamily="34" charset="0"/>
              </a:rPr>
              <a:t>  </a:t>
            </a:r>
            <a:endParaRPr lang="ru-RU" altLang="en-US" sz="1000">
              <a:latin typeface="Verdana" panose="020B0604030504040204" pitchFamily="34" charset="0"/>
            </a:endParaRPr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900"/>
          </a:p>
        </p:txBody>
      </p:sp>
      <p:sp>
        <p:nvSpPr>
          <p:cNvPr id="8198" name="TextBox 11"/>
          <p:cNvSpPr txBox="1">
            <a:spLocks noChangeArrowheads="1"/>
          </p:cNvSpPr>
          <p:nvPr/>
        </p:nvSpPr>
        <p:spPr bwMode="auto">
          <a:xfrm>
            <a:off x="8751888" y="6524625"/>
            <a:ext cx="28098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en-US" sz="1100">
                <a:latin typeface="Verdana" panose="020B0604030504040204" pitchFamily="34" charset="0"/>
              </a:rPr>
              <a:t>7</a:t>
            </a:r>
          </a:p>
        </p:txBody>
      </p:sp>
      <p:sp>
        <p:nvSpPr>
          <p:cNvPr id="8199" name="Прямоугольник 11"/>
          <p:cNvSpPr>
            <a:spLocks noChangeArrowheads="1"/>
          </p:cNvSpPr>
          <p:nvPr/>
        </p:nvSpPr>
        <p:spPr bwMode="auto">
          <a:xfrm>
            <a:off x="323850" y="1196975"/>
            <a:ext cx="6480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en-US" dirty="0"/>
              <a:t>7 мая </a:t>
            </a:r>
            <a:r>
              <a:rPr lang="ru-RU" altLang="en-US" dirty="0" smtClean="0"/>
              <a:t>2018 </a:t>
            </a:r>
            <a:r>
              <a:rPr lang="ru-RU" altLang="en-US" dirty="0"/>
              <a:t>года – </a:t>
            </a:r>
            <a:r>
              <a:rPr lang="ru-RU" altLang="en-US" dirty="0" smtClean="0"/>
              <a:t>123 года </a:t>
            </a:r>
            <a:r>
              <a:rPr lang="ru-RU" altLang="en-US" dirty="0"/>
              <a:t>со дня изобретения радио </a:t>
            </a:r>
          </a:p>
        </p:txBody>
      </p:sp>
      <p:pic>
        <p:nvPicPr>
          <p:cNvPr id="8200" name="Рисунок 13" descr="SevenMay_1_clip_image00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844675"/>
            <a:ext cx="7632700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8344</TotalTime>
  <Words>249</Words>
  <Application>Microsoft Office PowerPoint</Application>
  <PresentationFormat>On-screen Show (4:3)</PresentationFormat>
  <Paragraphs>43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Verdana</vt:lpstr>
      <vt:lpstr>Times New Roman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NCOS_dyranovaka</dc:creator>
  <cp:lastModifiedBy>pptforschool.ru</cp:lastModifiedBy>
  <cp:revision>795</cp:revision>
  <cp:lastPrinted>2014-02-26T09:16:31Z</cp:lastPrinted>
  <dcterms:created xsi:type="dcterms:W3CDTF">2010-08-31T10:48:10Z</dcterms:created>
  <dcterms:modified xsi:type="dcterms:W3CDTF">2018-04-10T09:22:43Z</dcterms:modified>
</cp:coreProperties>
</file>