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63" r:id="rId4"/>
    <p:sldId id="264" r:id="rId5"/>
    <p:sldId id="258" r:id="rId6"/>
    <p:sldId id="262" r:id="rId7"/>
    <p:sldId id="265" r:id="rId8"/>
    <p:sldId id="266" r:id="rId9"/>
    <p:sldId id="267" r:id="rId10"/>
    <p:sldId id="268" r:id="rId11"/>
    <p:sldId id="269" r:id="rId12"/>
    <p:sldId id="259" r:id="rId13"/>
    <p:sldId id="261" r:id="rId14"/>
    <p:sldId id="270" r:id="rId15"/>
    <p:sldId id="260" r:id="rId16"/>
    <p:sldId id="272" r:id="rId17"/>
    <p:sldId id="274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6E4CF1-EB5D-4B1F-9A0B-767898D450A5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554947-AB47-4870-B5F6-2D106635058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08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379E-1598-41D8-8B67-B62095A0646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63AB-BF68-4B8B-9B1D-1CED39F146E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306270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BC28-705D-484F-A0D8-92094EB3C04A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524F-62E4-41C8-AC5B-03F0FC9B67E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337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849A6-25BB-416D-9F07-F3536EE9D0AD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6FB6-46FD-4675-B045-91C17599BD0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835358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4853-D882-46FF-BBA5-BD8A2F1D9325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BDE8C0-9C3F-4D42-947A-A41B264730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1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EA908F-16F6-4DA9-BE53-3A82A5E00E46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D2F5-DC02-4A03-BDAF-B02A4FBFB8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763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767827-4601-4A0D-A0E3-DB01B847018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FFBF-25AA-464D-B762-3BD814F9D9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7535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F720-9767-4E94-A6AD-E6ACB9EEE755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18D3-A902-483A-B7BC-F5E63017D4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293157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02D08-CC01-4363-AF4C-A3558B4182F9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1D1AF0-D0FB-495B-8110-1D0F0AF431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02693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59FE-2008-4D6C-A352-259ACC7E3ADF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63DD7-0D02-4685-9A28-3485710A2B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70926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4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7650DC-5B18-4D12-B6DB-515D2AE8875E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DC8B5C5E-E9EC-44D8-A961-389DE523C0C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63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34C4F5-F66E-416F-B8E7-CE7359CA15A8}" type="datetimeFigureOut">
              <a:rPr lang="ru-RU"/>
              <a:pPr>
                <a:defRPr/>
              </a:pPr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C23AD-1B92-448C-84C4-FE4EA302AB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1" r:id="rId2"/>
    <p:sldLayoutId id="2147483936" r:id="rId3"/>
    <p:sldLayoutId id="2147483937" r:id="rId4"/>
    <p:sldLayoutId id="2147483938" r:id="rId5"/>
    <p:sldLayoutId id="2147483932" r:id="rId6"/>
    <p:sldLayoutId id="2147483939" r:id="rId7"/>
    <p:sldLayoutId id="2147483933" r:id="rId8"/>
    <p:sldLayoutId id="2147483940" r:id="rId9"/>
    <p:sldLayoutId id="2147483934" r:id="rId10"/>
    <p:sldLayoutId id="214748394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jpeg"/><Relationship Id="rId18" Type="http://schemas.openxmlformats.org/officeDocument/2006/relationships/image" Target="../media/image7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17" Type="http://schemas.openxmlformats.org/officeDocument/2006/relationships/image" Target="../media/image75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png"/><Relationship Id="rId10" Type="http://schemas.openxmlformats.org/officeDocument/2006/relationships/image" Target="../media/image28.emf"/><Relationship Id="rId4" Type="http://schemas.openxmlformats.org/officeDocument/2006/relationships/image" Target="../media/image22.png"/><Relationship Id="rId9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emf"/><Relationship Id="rId7" Type="http://schemas.openxmlformats.org/officeDocument/2006/relationships/image" Target="../media/image44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jpeg"/><Relationship Id="rId7" Type="http://schemas.openxmlformats.org/officeDocument/2006/relationships/image" Target="../media/image51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jpeg"/><Relationship Id="rId9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760413"/>
            <a:ext cx="9144000" cy="998538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 OF NOUNS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sl-SI" altLang="en-US" smtClean="0"/>
              <a:t>f</a:t>
            </a:r>
            <a:r>
              <a:rPr lang="en-US" altLang="en-US" smtClean="0"/>
              <a:t>lower</a:t>
            </a:r>
            <a:r>
              <a:rPr lang="sl-SI" altLang="en-US" smtClean="0"/>
              <a:t> - flower</a:t>
            </a:r>
            <a:r>
              <a:rPr lang="sl-SI" altLang="en-US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 /</a:t>
            </a:r>
            <a:r>
              <a:rPr lang="sl-SI" altLang="en-US" smtClean="0"/>
              <a:t> b</a:t>
            </a:r>
            <a:r>
              <a:rPr lang="en-US" altLang="en-US" smtClean="0"/>
              <a:t>us</a:t>
            </a:r>
            <a:r>
              <a:rPr lang="sl-SI" altLang="en-US" smtClean="0"/>
              <a:t> – bus</a:t>
            </a:r>
            <a:r>
              <a:rPr lang="sl-SI" altLang="en-US" b="1" smtClean="0">
                <a:solidFill>
                  <a:srgbClr val="FF0000"/>
                </a:solidFill>
              </a:rPr>
              <a:t>es</a:t>
            </a:r>
            <a:r>
              <a:rPr lang="sl-SI" altLang="en-US" smtClean="0"/>
              <a:t> / man - </a:t>
            </a:r>
            <a:r>
              <a:rPr lang="sl-SI" altLang="en-US" b="1" smtClean="0">
                <a:solidFill>
                  <a:srgbClr val="FF0000"/>
                </a:solidFill>
              </a:rPr>
              <a:t>men</a:t>
            </a:r>
            <a:endParaRPr lang="ru-RU" altLang="en-US" b="1" smtClean="0">
              <a:solidFill>
                <a:srgbClr val="FF0000"/>
              </a:solidFill>
            </a:endParaRPr>
          </a:p>
        </p:txBody>
      </p:sp>
      <p:pic>
        <p:nvPicPr>
          <p:cNvPr id="9220" name="Picture 5" descr="http://edu401-aa.wikispaces.com/file/view/play_learn_grow_together2.jpg/287421134/329x203/play_learn_grow_togeth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4784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16838" y="2416175"/>
            <a:ext cx="1131887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giraffe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425" y="2967038"/>
            <a:ext cx="1198563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giraffe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8625" y="2509838"/>
            <a:ext cx="1089025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8" y="2841625"/>
            <a:ext cx="10636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roof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s://encrypted-tbn2.gstatic.com/images?q=tbn:ANd9GcS_rmeHUuCkKIxl6kb_Ezq8Gewb2YVjdY8wlr5dnV0ru4scwC95AG7h5y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2888"/>
            <a:ext cx="10048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6508" y="307394"/>
            <a:ext cx="6615932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some singular 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nouns ending in </a:t>
            </a: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– F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 </a:t>
            </a:r>
          </a:p>
          <a:p>
            <a:pPr algn="ctr" eaLnBrk="1" hangingPunct="1">
              <a:defRPr/>
            </a:pP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– FE  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add </a:t>
            </a:r>
            <a:r>
              <a:rPr lang="sl-SI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S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4313" y="5319713"/>
            <a:ext cx="908050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4625" y="4887913"/>
            <a:ext cx="9493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cliff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4575" y="4160838"/>
            <a:ext cx="1131888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cuff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05175" y="6127750"/>
            <a:ext cx="1131888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safe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67638" y="4827588"/>
            <a:ext cx="1136650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sheriff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56363" y="3670300"/>
            <a:ext cx="113188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sheriff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04975" y="4541838"/>
            <a:ext cx="100647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cuff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24475" y="5837238"/>
            <a:ext cx="1135063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644650"/>
            <a:ext cx="15097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2663825"/>
            <a:ext cx="11033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697038"/>
            <a:ext cx="10287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738313"/>
            <a:ext cx="11668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1697038"/>
            <a:ext cx="12207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416175"/>
            <a:ext cx="1157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915025"/>
            <a:ext cx="11096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519738"/>
            <a:ext cx="1123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552825"/>
            <a:ext cx="14144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152775"/>
            <a:ext cx="909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3479800"/>
            <a:ext cx="906462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424238"/>
            <a:ext cx="1255713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3455988"/>
            <a:ext cx="1358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4881563"/>
            <a:ext cx="1011238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237038"/>
            <a:ext cx="9810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967288"/>
            <a:ext cx="15303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708650"/>
            <a:ext cx="103187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784725"/>
            <a:ext cx="11033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555875" y="1196975"/>
            <a:ext cx="4802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these </a:t>
            </a:r>
            <a:r>
              <a:rPr lang="sl-SI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plural.</a:t>
            </a:r>
            <a:endParaRPr lang="en-GB" altLang="en-US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2" descr="http://www.clker.com/cliparts/O/N/i/E/b/S/practic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8002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8763" y="2133600"/>
          <a:ext cx="8604250" cy="403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194"/>
                <a:gridCol w="1434211"/>
                <a:gridCol w="1434211"/>
                <a:gridCol w="1434211"/>
                <a:gridCol w="1434211"/>
                <a:gridCol w="1434211"/>
              </a:tblGrid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tomato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lady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city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leaf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gulf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hero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day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valley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half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wife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l-SI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dress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boss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country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hippo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brush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box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class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potato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n-US" altLang="en-US" b="1" smtClean="0"/>
              <a:t>Irregular plural forms</a:t>
            </a:r>
            <a:endParaRPr lang="ru-RU" altLang="en-US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616075"/>
            <a:ext cx="3313112" cy="4179888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m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 – m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n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wom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 – wom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n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child – child</a:t>
            </a:r>
            <a:r>
              <a:rPr lang="en-US" b="1" dirty="0" smtClean="0">
                <a:solidFill>
                  <a:srgbClr val="FF0000"/>
                </a:solidFill>
              </a:rPr>
              <a:t>ren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n ox – ox</a:t>
            </a:r>
            <a:r>
              <a:rPr lang="en-US" b="1" dirty="0" smtClean="0">
                <a:solidFill>
                  <a:srgbClr val="FF0000"/>
                </a:solidFill>
              </a:rPr>
              <a:t>en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mouse – mice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louse – lice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oo</a:t>
            </a:r>
            <a:r>
              <a:rPr lang="en-US" dirty="0" smtClean="0"/>
              <a:t>t – f</a:t>
            </a:r>
            <a:r>
              <a:rPr lang="en-US" b="1" dirty="0" smtClean="0">
                <a:solidFill>
                  <a:srgbClr val="FF0000"/>
                </a:solidFill>
              </a:rPr>
              <a:t>ee</a:t>
            </a:r>
            <a:r>
              <a:rPr lang="en-US" dirty="0" smtClean="0"/>
              <a:t>t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t</a:t>
            </a:r>
            <a:r>
              <a:rPr lang="en-US" b="1" dirty="0" smtClean="0">
                <a:solidFill>
                  <a:srgbClr val="FF0000"/>
                </a:solidFill>
              </a:rPr>
              <a:t>oo</a:t>
            </a:r>
            <a:r>
              <a:rPr lang="en-US" dirty="0" smtClean="0"/>
              <a:t>th – t</a:t>
            </a:r>
            <a:r>
              <a:rPr lang="en-US" b="1" dirty="0" smtClean="0">
                <a:solidFill>
                  <a:srgbClr val="FF0000"/>
                </a:solidFill>
              </a:rPr>
              <a:t>ee</a:t>
            </a:r>
            <a:r>
              <a:rPr lang="en-US" dirty="0" smtClean="0"/>
              <a:t>th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/>
              <a:t>a</a:t>
            </a:r>
            <a:r>
              <a:rPr lang="en-US" dirty="0" smtClean="0"/>
              <a:t> g</a:t>
            </a:r>
            <a:r>
              <a:rPr lang="en-US" b="1" dirty="0" smtClean="0">
                <a:solidFill>
                  <a:srgbClr val="FF0000"/>
                </a:solidFill>
              </a:rPr>
              <a:t>oo</a:t>
            </a:r>
            <a:r>
              <a:rPr lang="en-US" dirty="0" smtClean="0"/>
              <a:t>se – g</a:t>
            </a:r>
            <a:r>
              <a:rPr lang="en-US" b="1" dirty="0" smtClean="0">
                <a:solidFill>
                  <a:srgbClr val="FF0000"/>
                </a:solidFill>
              </a:rPr>
              <a:t>ee</a:t>
            </a:r>
            <a:r>
              <a:rPr lang="en-US" dirty="0" smtClean="0"/>
              <a:t>se</a:t>
            </a:r>
          </a:p>
          <a:p>
            <a:pPr marL="320040" indent="-320040" eaLnBrk="1" fontAlgn="t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889375" y="1616075"/>
            <a:ext cx="5106988" cy="4857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>
            <a:lvl1pPr marL="319088" indent="-3190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sl-SI" altLang="en-US" sz="2700" dirty="0" smtClean="0">
                <a:latin typeface="Tw Cen MT" panose="020B0602020104020603" pitchFamily="34" charset="0"/>
              </a:rPr>
              <a:t>o</a:t>
            </a:r>
            <a:r>
              <a:rPr lang="en-US" altLang="en-US" sz="2700" dirty="0" smtClean="0">
                <a:latin typeface="Tw Cen MT" panose="020B0602020104020603" pitchFamily="34" charset="0"/>
              </a:rPr>
              <a:t>ne sheep – two sheep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sl-SI" altLang="en-US" sz="2700" dirty="0" smtClean="0">
                <a:latin typeface="Tw Cen MT" panose="020B0602020104020603" pitchFamily="34" charset="0"/>
              </a:rPr>
              <a:t>a</a:t>
            </a:r>
            <a:r>
              <a:rPr lang="en-US" altLang="en-US" sz="2700" dirty="0" smtClean="0">
                <a:latin typeface="Tw Cen MT" panose="020B0602020104020603" pitchFamily="34" charset="0"/>
              </a:rPr>
              <a:t> deer – two deer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sl-SI" altLang="en-US" sz="2700" dirty="0" smtClean="0">
                <a:latin typeface="Tw Cen MT" panose="020B0602020104020603" pitchFamily="34" charset="0"/>
              </a:rPr>
              <a:t>a</a:t>
            </a:r>
            <a:r>
              <a:rPr lang="en-US" altLang="en-US" sz="2700" dirty="0" smtClean="0">
                <a:latin typeface="Tw Cen MT" panose="020B0602020104020603" pitchFamily="34" charset="0"/>
              </a:rPr>
              <a:t> fish – two fish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sl-SI" altLang="en-US" sz="2700" dirty="0" smtClean="0">
                <a:latin typeface="Tw Cen MT" panose="020B0602020104020603" pitchFamily="34" charset="0"/>
              </a:rPr>
              <a:t>a</a:t>
            </a:r>
            <a:r>
              <a:rPr lang="en-US" altLang="en-US" sz="2700" dirty="0" smtClean="0">
                <a:latin typeface="Tw Cen MT" panose="020B0602020104020603" pitchFamily="34" charset="0"/>
              </a:rPr>
              <a:t> dozen – two dozen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altLang="en-US" sz="2700" dirty="0" smtClean="0">
                <a:latin typeface="Tw Cen MT" panose="020B0602020104020603" pitchFamily="34" charset="0"/>
              </a:rPr>
              <a:t>means – means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altLang="en-US" sz="2700" dirty="0" smtClean="0">
                <a:latin typeface="Tw Cen MT" panose="020B0602020104020603" pitchFamily="34" charset="0"/>
              </a:rPr>
              <a:t>series – two series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altLang="en-US" sz="2700" dirty="0" smtClean="0">
                <a:latin typeface="Tw Cen MT" panose="020B0602020104020603" pitchFamily="34" charset="0"/>
              </a:rPr>
              <a:t>species – different species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altLang="en-US" sz="2700" dirty="0" smtClean="0">
                <a:latin typeface="Tw Cen MT" panose="020B0602020104020603" pitchFamily="34" charset="0"/>
              </a:rPr>
              <a:t>headquarters – headquarters</a:t>
            </a:r>
          </a:p>
          <a:p>
            <a:pPr eaLnBrk="1" fontAlgn="t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/>
            </a:pPr>
            <a:r>
              <a:rPr lang="en-US" altLang="en-US" sz="2700" dirty="0" smtClean="0">
                <a:latin typeface="Tw Cen MT" panose="020B0602020104020603" pitchFamily="34" charset="0"/>
              </a:rPr>
              <a:t>crossroads – crossroads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73038" y="5907088"/>
            <a:ext cx="3571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buFontTx/>
              <a:buNone/>
            </a:pPr>
            <a:r>
              <a:rPr lang="en-US" altLang="en-US">
                <a:latin typeface="Tw Cen MT" panose="020B0602020104020603" pitchFamily="34" charset="0"/>
              </a:rPr>
              <a:t>       </a:t>
            </a:r>
            <a:r>
              <a:rPr lang="sl-SI" altLang="en-US">
                <a:latin typeface="Tw Cen MT" panose="020B0602020104020603" pitchFamily="34" charset="0"/>
              </a:rPr>
              <a:t>a</a:t>
            </a:r>
            <a:r>
              <a:rPr lang="en-US" altLang="en-US">
                <a:latin typeface="Tw Cen MT" panose="020B0602020104020603" pitchFamily="34" charset="0"/>
              </a:rPr>
              <a:t> person - people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796009"/>
            <a:ext cx="71438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+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www.stupid.com/assets/images/graphics/00000001/chatter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884238"/>
            <a:ext cx="127000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http://preview.turbosquid.com/Preview/2010/12/26__04_11_22/Feet_1.jpg42a6cdbf-0392-4bb1-a33d-408cea4add18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1206500"/>
            <a:ext cx="96837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foto.rambler.ru/public/karma_kar/2/mice/mice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84413"/>
            <a:ext cx="115093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4.bp.blogspot.com/-RIPpCvjOkLs/UAZHE5_cJ2I/AAAAAAAAAdU/Yw-s-Gh_ebg/s1600/Oxen-Yoke-C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664075"/>
            <a:ext cx="14049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strong-families.org/wp-content/uploads/2011/12/happy-childr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2435225"/>
            <a:ext cx="14382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s://cdn2.content.compendiumblog.com/uploads/user/d0acc5ee-5d24-48b9-a55a-f862314bfebd/15df7b0b-9345-4a92-bc2a-bf6cc3505f2c/Image/9d2376ae906f596fbacd1ad5e88ea0eb/ist2_6100529_women_shopp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998788"/>
            <a:ext cx="11318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en in bl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5908675"/>
            <a:ext cx="10874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ttp://www.clipart.dk.co.uk/DKImages/farm/image_farm0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4987925"/>
            <a:ext cx="1146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1950" y="215900"/>
            <a:ext cx="1919288" cy="5238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l-SI" sz="2800" dirty="0">
                <a:latin typeface="Aharoni" panose="02010803020104030203" pitchFamily="2" charset="-79"/>
                <a:cs typeface="Aharoni" panose="02010803020104030203" pitchFamily="2" charset="-79"/>
              </a:rPr>
              <a:t>Examples: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850" y="2252663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t3.gstatic.com/images?q=tbn:ANd9GcQyaQyikdzM9U2P-NivontOdqeH1eapeb_NIg885RM39KotE0Hj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915988"/>
            <a:ext cx="9302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9400" y="2327275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tooth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 descr="Previe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90500"/>
            <a:ext cx="1219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Previe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71450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84538" y="1506538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sheep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9913" y="3679825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child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8463" y="522288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foot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4975" y="1595438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7788" y="1595438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</a:t>
            </a: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8" descr="Previ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76213"/>
            <a:ext cx="12192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29513" y="3552825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" descr="Previe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95525"/>
            <a:ext cx="1219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61938" y="4406900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5888" y="3565525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mice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6" descr="Previ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914650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3363" y="5949950"/>
            <a:ext cx="108743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goose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51038" y="4079875"/>
            <a:ext cx="128428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woman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2" name="Picture 4" descr="https://encrypted-tbn2.gstatic.com/images?q=tbn:ANd9GcThNsYguqUQpOaaNWH8uJtveDlufVbQAtGibhrGT_NeRG5HrHmYAMz1-cr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81575"/>
            <a:ext cx="8270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779963" y="5607050"/>
            <a:ext cx="97313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0413" y="5945188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l-SI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5" descr="Previe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137150"/>
            <a:ext cx="104616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614738" y="6145213"/>
            <a:ext cx="957262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0125" y="6115050"/>
            <a:ext cx="1008063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oxen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6" descr="http://images.clipartpanda.com/ox-clipart-bull3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359275"/>
            <a:ext cx="140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367463" y="5226050"/>
            <a:ext cx="1008062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ox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6" name="Picture 8" descr="https://encrypted-tbn0.gstatic.com/images?q=tbn:ANd9GcTeKCJm5lLmuXypKUKN15EEaH4bto0YaduT1q7-fupQi6s8JKXaPA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4275138"/>
            <a:ext cx="941388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721100" y="4530725"/>
            <a:ext cx="10890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mouse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555875" y="1196975"/>
            <a:ext cx="4802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these </a:t>
            </a:r>
            <a:r>
              <a:rPr lang="sl-SI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plural.</a:t>
            </a:r>
            <a:endParaRPr lang="en-GB" altLang="en-US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2" descr="http://www.clker.com/cliparts/O/N/i/E/b/S/practic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8002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8763" y="2133600"/>
          <a:ext cx="8604250" cy="403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194"/>
                <a:gridCol w="1434211"/>
                <a:gridCol w="1434211"/>
                <a:gridCol w="1434211"/>
                <a:gridCol w="1530279"/>
                <a:gridCol w="1338143"/>
              </a:tblGrid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l-SI" sz="24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man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mouse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foot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person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ox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aircraft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fish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child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dozen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deer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sheep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crossroads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goose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woman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louse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tooth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n-US" altLang="en-US" b="1" smtClean="0"/>
              <a:t>Make plurals:</a:t>
            </a:r>
            <a:endParaRPr lang="ru-RU" altLang="en-US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2673350" cy="52578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lower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oat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oman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ity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mbrella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ddress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nife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andwich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amily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oot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otato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oliday</a:t>
            </a:r>
            <a:r>
              <a:rPr lang="en-US" dirty="0" smtClean="0"/>
              <a:t>	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43313" y="1571625"/>
            <a:ext cx="2571750" cy="528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f</a:t>
            </a:r>
            <a:r>
              <a:rPr lang="en-US" sz="2900" dirty="0">
                <a:latin typeface="+mn-lt"/>
                <a:cs typeface="+mn-cs"/>
              </a:rPr>
              <a:t>lower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s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b</a:t>
            </a:r>
            <a:r>
              <a:rPr lang="en-US" sz="2900" dirty="0">
                <a:latin typeface="+mn-lt"/>
                <a:cs typeface="+mn-cs"/>
              </a:rPr>
              <a:t>oat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s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w</a:t>
            </a:r>
            <a:r>
              <a:rPr lang="en-US" sz="2900" dirty="0">
                <a:latin typeface="+mn-lt"/>
                <a:cs typeface="+mn-cs"/>
              </a:rPr>
              <a:t>om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e</a:t>
            </a:r>
            <a:r>
              <a:rPr lang="en-US" sz="2900" dirty="0">
                <a:latin typeface="+mn-lt"/>
                <a:cs typeface="+mn-cs"/>
              </a:rPr>
              <a:t>n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c</a:t>
            </a:r>
            <a:r>
              <a:rPr lang="en-US" sz="2900" dirty="0" err="1">
                <a:latin typeface="+mn-lt"/>
                <a:cs typeface="+mn-cs"/>
              </a:rPr>
              <a:t>it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ies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u</a:t>
            </a:r>
            <a:r>
              <a:rPr lang="en-US" sz="2900" dirty="0" err="1">
                <a:latin typeface="+mn-lt"/>
                <a:cs typeface="+mn-cs"/>
              </a:rPr>
              <a:t>mbrella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a</a:t>
            </a:r>
            <a:r>
              <a:rPr lang="en-US" sz="2900" dirty="0" err="1">
                <a:latin typeface="+mn-lt"/>
                <a:cs typeface="+mn-cs"/>
              </a:rPr>
              <a:t>ddress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es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k</a:t>
            </a:r>
            <a:r>
              <a:rPr lang="en-US" sz="2900" dirty="0" err="1">
                <a:latin typeface="+mn-lt"/>
                <a:cs typeface="+mn-cs"/>
              </a:rPr>
              <a:t>ni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ves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s</a:t>
            </a:r>
            <a:r>
              <a:rPr lang="en-US" sz="2900" dirty="0" err="1">
                <a:latin typeface="+mn-lt"/>
                <a:cs typeface="+mn-cs"/>
              </a:rPr>
              <a:t>andwich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es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f</a:t>
            </a:r>
            <a:r>
              <a:rPr lang="en-US" sz="2900" dirty="0" err="1">
                <a:latin typeface="+mn-lt"/>
                <a:cs typeface="+mn-cs"/>
              </a:rPr>
              <a:t>amil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ies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f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ee</a:t>
            </a:r>
            <a:r>
              <a:rPr lang="en-US" sz="2900" dirty="0" err="1">
                <a:latin typeface="+mn-lt"/>
                <a:cs typeface="+mn-cs"/>
              </a:rPr>
              <a:t>t</a:t>
            </a:r>
            <a:endParaRPr lang="en-US" sz="2900" dirty="0"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p</a:t>
            </a:r>
            <a:r>
              <a:rPr lang="en-US" sz="2900" dirty="0" err="1">
                <a:latin typeface="+mn-lt"/>
                <a:cs typeface="+mn-cs"/>
              </a:rPr>
              <a:t>otato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es</a:t>
            </a:r>
            <a:endParaRPr lang="en-US" sz="29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h</a:t>
            </a:r>
            <a:r>
              <a:rPr lang="en-US" sz="2900" dirty="0" err="1">
                <a:latin typeface="+mn-lt"/>
                <a:cs typeface="+mn-cs"/>
              </a:rPr>
              <a:t>oliday</a:t>
            </a:r>
            <a:r>
              <a:rPr lang="en-US" sz="2900" b="1" dirty="0" err="1">
                <a:solidFill>
                  <a:srgbClr val="FF0000"/>
                </a:solidFill>
                <a:latin typeface="+mn-lt"/>
                <a:cs typeface="+mn-cs"/>
              </a:rPr>
              <a:t>s</a:t>
            </a:r>
            <a:endParaRPr lang="ru-RU" sz="29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1284288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Some nouns are always plural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28775"/>
            <a:ext cx="3814763" cy="44672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sl-SI" b="1" dirty="0" smtClean="0"/>
              <a:t>t</a:t>
            </a:r>
            <a:r>
              <a:rPr lang="en-US" b="1" dirty="0" smtClean="0"/>
              <a:t>rousers</a:t>
            </a:r>
          </a:p>
          <a:p>
            <a:pPr eaLnBrk="1" hangingPunct="1">
              <a:defRPr/>
            </a:pPr>
            <a:r>
              <a:rPr lang="sl-SI" b="1" dirty="0" smtClean="0"/>
              <a:t>s</a:t>
            </a:r>
            <a:r>
              <a:rPr lang="en-US" b="1" dirty="0" err="1" smtClean="0"/>
              <a:t>horts</a:t>
            </a:r>
            <a:endParaRPr lang="en-US" b="1" dirty="0" smtClean="0"/>
          </a:p>
          <a:p>
            <a:pPr eaLnBrk="1" hangingPunct="1">
              <a:defRPr/>
            </a:pPr>
            <a:r>
              <a:rPr lang="sl-SI" b="1" dirty="0" smtClean="0"/>
              <a:t>j</a:t>
            </a:r>
            <a:r>
              <a:rPr lang="en-US" b="1" dirty="0" err="1" smtClean="0"/>
              <a:t>eans</a:t>
            </a:r>
            <a:endParaRPr lang="en-US" b="1" dirty="0" smtClean="0"/>
          </a:p>
          <a:p>
            <a:pPr eaLnBrk="1" hangingPunct="1">
              <a:defRPr/>
            </a:pPr>
            <a:r>
              <a:rPr lang="sl-SI" b="1" dirty="0" smtClean="0"/>
              <a:t>p</a:t>
            </a:r>
            <a:r>
              <a:rPr lang="en-US" b="1" dirty="0" smtClean="0"/>
              <a:t>ants							</a:t>
            </a:r>
            <a:endParaRPr lang="sl-SI" b="1" dirty="0" smtClean="0"/>
          </a:p>
          <a:p>
            <a:pPr eaLnBrk="1" hangingPunct="1">
              <a:defRPr/>
            </a:pPr>
            <a:r>
              <a:rPr lang="sl-SI" b="1" dirty="0"/>
              <a:t>t</a:t>
            </a:r>
            <a:r>
              <a:rPr lang="en-US" b="1" dirty="0" err="1" smtClean="0"/>
              <a:t>ights</a:t>
            </a:r>
            <a:endParaRPr lang="sl-SI" b="1" dirty="0" smtClean="0"/>
          </a:p>
          <a:p>
            <a:pPr eaLnBrk="1" hangingPunct="1">
              <a:defRPr/>
            </a:pPr>
            <a:r>
              <a:rPr lang="sl-SI" b="1" dirty="0" smtClean="0"/>
              <a:t>py</a:t>
            </a:r>
            <a:r>
              <a:rPr lang="en-US" b="1" dirty="0" err="1" smtClean="0"/>
              <a:t>jamas</a:t>
            </a:r>
            <a:endParaRPr lang="sl-SI" b="1" dirty="0" smtClean="0"/>
          </a:p>
          <a:p>
            <a:pPr eaLnBrk="1" hangingPunct="1">
              <a:defRPr/>
            </a:pPr>
            <a:r>
              <a:rPr lang="sl-SI" b="1" dirty="0" smtClean="0"/>
              <a:t>g</a:t>
            </a:r>
            <a:r>
              <a:rPr lang="en-US" b="1" dirty="0" smtClean="0"/>
              <a:t>lasses</a:t>
            </a:r>
          </a:p>
          <a:p>
            <a:pPr eaLnBrk="1" hangingPunct="1">
              <a:defRPr/>
            </a:pPr>
            <a:r>
              <a:rPr lang="en-US" b="1" dirty="0" smtClean="0"/>
              <a:t>scissors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16463" y="3213100"/>
            <a:ext cx="3887787" cy="954088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800" b="1" dirty="0"/>
              <a:t>You can use </a:t>
            </a:r>
            <a:r>
              <a:rPr lang="sl-SI" sz="2800" b="1" dirty="0">
                <a:solidFill>
                  <a:srgbClr val="FF0000"/>
                </a:solidFill>
              </a:rPr>
              <a:t>A PAIR OF </a:t>
            </a:r>
            <a:r>
              <a:rPr lang="sl-SI" sz="2800" b="1" dirty="0"/>
              <a:t>with these nouns.</a:t>
            </a:r>
            <a:endParaRPr lang="en-GB" sz="2800" b="1" dirty="0"/>
          </a:p>
        </p:txBody>
      </p:sp>
      <p:pic>
        <p:nvPicPr>
          <p:cNvPr id="46082" name="Picture 2" descr="http://i.wearpants.org/media/images/trous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08500"/>
            <a:ext cx="10128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images.clipartpanda.com/shorts-clipart-royalty-free-shorts-clipart-illustration-1133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095500"/>
            <a:ext cx="901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encrypted-tbn3.gstatic.com/images?q=tbn:ANd9GcTtzSZXLPcyhNGRbf1TEfawwYHNHAkBiGInrqalpfmz6cfFQq5VRG-Vc68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709738"/>
            <a:ext cx="190341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https://encrypted-tbn0.gstatic.com/images?q=tbn:ANd9GcQqcvIoAEl6S7hyFf_C1AIk9LBryOIC3eRl9m3yg7ZchaY3ij4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473575"/>
            <a:ext cx="17668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http://www.bijonsaantafelblog.nl/wp-content/uploads/2013/06/pyjama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5113338"/>
            <a:ext cx="120808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15875"/>
            <a:ext cx="9144000" cy="1284288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en-US" altLang="en-US" smtClean="0">
                <a:solidFill>
                  <a:srgbClr val="FF0000"/>
                </a:solidFill>
              </a:rPr>
              <a:t>Some nouns are </a:t>
            </a:r>
            <a:r>
              <a:rPr lang="sl-SI" altLang="en-US" smtClean="0">
                <a:solidFill>
                  <a:srgbClr val="FF0000"/>
                </a:solidFill>
              </a:rPr>
              <a:t>usually</a:t>
            </a:r>
            <a:r>
              <a:rPr lang="en-US" altLang="en-US" smtClean="0">
                <a:solidFill>
                  <a:srgbClr val="FF0000"/>
                </a:solidFill>
              </a:rPr>
              <a:t> plural</a:t>
            </a:r>
            <a:endParaRPr lang="en-GB" altLang="en-US" smtClean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31963"/>
            <a:ext cx="4032250" cy="47926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sl-SI" sz="3800" b="1" dirty="0" smtClean="0"/>
              <a:t>s</a:t>
            </a:r>
            <a:r>
              <a:rPr lang="en-US" sz="3800" b="1" dirty="0" smtClean="0"/>
              <a:t>hoes</a:t>
            </a:r>
          </a:p>
          <a:p>
            <a:pPr eaLnBrk="1" hangingPunct="1">
              <a:defRPr/>
            </a:pPr>
            <a:r>
              <a:rPr lang="sl-SI" sz="3800" b="1" dirty="0" smtClean="0"/>
              <a:t>s</a:t>
            </a:r>
            <a:r>
              <a:rPr lang="en-US" sz="3800" b="1" dirty="0" err="1" smtClean="0"/>
              <a:t>andals</a:t>
            </a:r>
            <a:endParaRPr lang="en-US" sz="3800" b="1" dirty="0" smtClean="0"/>
          </a:p>
          <a:p>
            <a:pPr eaLnBrk="1" hangingPunct="1">
              <a:defRPr/>
            </a:pPr>
            <a:r>
              <a:rPr lang="sl-SI" sz="3800" b="1" dirty="0" smtClean="0"/>
              <a:t>b</a:t>
            </a:r>
            <a:r>
              <a:rPr lang="en-US" sz="3800" b="1" dirty="0" err="1" smtClean="0"/>
              <a:t>oots</a:t>
            </a:r>
            <a:endParaRPr lang="en-US" sz="3800" b="1" dirty="0" smtClean="0"/>
          </a:p>
          <a:p>
            <a:pPr eaLnBrk="1" hangingPunct="1">
              <a:defRPr/>
            </a:pPr>
            <a:r>
              <a:rPr lang="sl-SI" sz="3800" b="1" dirty="0" smtClean="0"/>
              <a:t>s</a:t>
            </a:r>
            <a:r>
              <a:rPr lang="en-US" sz="3800" b="1" dirty="0" err="1" smtClean="0"/>
              <a:t>lippers</a:t>
            </a:r>
            <a:endParaRPr lang="en-US" sz="3800" b="1" dirty="0" smtClean="0"/>
          </a:p>
          <a:p>
            <a:pPr eaLnBrk="1" hangingPunct="1">
              <a:defRPr/>
            </a:pPr>
            <a:r>
              <a:rPr lang="sl-SI" sz="3800" b="1" dirty="0" smtClean="0"/>
              <a:t>c</a:t>
            </a:r>
            <a:r>
              <a:rPr lang="en-US" sz="3800" b="1" dirty="0" err="1" smtClean="0"/>
              <a:t>hopsticks</a:t>
            </a:r>
            <a:endParaRPr lang="en-US" sz="3800" b="1" dirty="0" smtClean="0"/>
          </a:p>
          <a:p>
            <a:pPr eaLnBrk="1" hangingPunct="1">
              <a:defRPr/>
            </a:pPr>
            <a:r>
              <a:rPr lang="sl-SI" sz="3800" b="1" dirty="0" smtClean="0"/>
              <a:t>g</a:t>
            </a:r>
            <a:r>
              <a:rPr lang="en-US" sz="3800" b="1" dirty="0" smtClean="0"/>
              <a:t>loves</a:t>
            </a:r>
          </a:p>
          <a:p>
            <a:pPr eaLnBrk="1" hangingPunct="1">
              <a:defRPr/>
            </a:pPr>
            <a:r>
              <a:rPr lang="sl-SI" sz="3800" b="1" dirty="0" smtClean="0"/>
              <a:t>s</a:t>
            </a:r>
            <a:r>
              <a:rPr lang="en-US" sz="3800" b="1" dirty="0" err="1" smtClean="0"/>
              <a:t>ocks</a:t>
            </a:r>
            <a:endParaRPr lang="sl-SI" sz="3800" b="1" dirty="0" smtClean="0"/>
          </a:p>
          <a:p>
            <a:pPr eaLnBrk="1" hangingPunct="1">
              <a:defRPr/>
            </a:pPr>
            <a:r>
              <a:rPr lang="sl-SI" sz="3800" b="1" dirty="0" smtClean="0"/>
              <a:t>mittens</a:t>
            </a:r>
          </a:p>
          <a:p>
            <a:pPr eaLnBrk="1" hangingPunct="1">
              <a:defRPr/>
            </a:pPr>
            <a:r>
              <a:rPr lang="sl-SI" sz="3800" b="1" dirty="0" smtClean="0"/>
              <a:t>flip-flops</a:t>
            </a:r>
          </a:p>
          <a:p>
            <a:pPr eaLnBrk="1" hangingPunct="1">
              <a:defRPr/>
            </a:pPr>
            <a:r>
              <a:rPr lang="sl-SI" sz="3800" b="1" dirty="0" smtClean="0"/>
              <a:t>trainers</a:t>
            </a:r>
            <a:endParaRPr lang="en-US" sz="3800" b="1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/>
              <a:t>							</a:t>
            </a:r>
            <a:endParaRPr lang="sl-SI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48130" name="Picture 2" descr="http://www.esquire.com/cm/esquire/images/ni/ESQ-edward-green-derby-shoes-042313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700213"/>
            <a:ext cx="21177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maddydream.weebly.com/uploads/2/6/7/8/26789082/3160843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89138"/>
            <a:ext cx="16351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https://encrypted-tbn0.gstatic.com/images?q=tbn:ANd9GcREIsBXueSuDe9V3Ybe4Hv8bwXLVo3SLsiaCNcoc3FmDejQI635w8-5lHY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3690938"/>
            <a:ext cx="15319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https://encrypted-tbn0.gstatic.com/images?q=tbn:ANd9GcSEAzFi4lxE36fqS1TwHd1pAO1MH5Uz45FD9Jd4xaD7ANReYLkw9rbVyEP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98850"/>
            <a:ext cx="13223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https://encrypted-tbn0.gstatic.com/images?q=tbn:ANd9GcRGp8cAcKGFqoNaeafV2g2Nk6_zDCqOTmdLUTdybFMPZXQ362YKGOEHYw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5373688"/>
            <a:ext cx="1249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https://encrypted-tbn1.gstatic.com/images?q=tbn:ANd9GcS3-b96rnu32bG3nxBN__hoSyIqNgMQOjqReLF9KOk3XI576uBYdKzoik5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013325"/>
            <a:ext cx="12874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288" y="260350"/>
            <a:ext cx="6769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GB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the sentences into the plural form.</a:t>
            </a:r>
            <a:endParaRPr lang="en-GB" altLang="en-US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908050"/>
            <a:ext cx="828040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baby </a:t>
            </a:r>
            <a:r>
              <a:rPr lang="sl-SI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sleeps</a:t>
            </a: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</a:t>
            </a:r>
            <a:r>
              <a:rPr lang="sl-SI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animal is an ox.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foot is very big.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woman is beautiful.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 has got a white tooth.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country has many inhabitants.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</a:t>
            </a:r>
            <a:endParaRPr lang="sl-SI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toy is educational.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  <a:endParaRPr lang="en-GB" alt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bench in the park. </a:t>
            </a:r>
            <a:r>
              <a:rPr lang="en-GB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</a:t>
            </a:r>
            <a:endParaRPr lang="sl-SI" altLang="en-US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sl-SI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man eats a berry. </a:t>
            </a:r>
            <a:r>
              <a:rPr lang="sl-SI" altLang="en-US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sl-SI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calf is eating a leaf. </a:t>
            </a:r>
            <a:r>
              <a:rPr lang="sl-SI" altLang="en-US"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sl-SI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wife cooks a lunch. </a:t>
            </a:r>
            <a:r>
              <a:rPr lang="sl-SI" altLang="en-US"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lang="sl-SI" altLang="en-US" sz="2000"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scarf on the shelf. </a:t>
            </a:r>
            <a:r>
              <a:rPr lang="sl-SI" altLang="en-US"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</a:t>
            </a:r>
            <a:endParaRPr lang="en-GB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2" descr="http://www.clker.com/cliparts/O/N/i/E/b/S/practic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3813"/>
            <a:ext cx="14763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1.bp.blogspot.com/-aZRGsw6V1Bw/T6R7bkm5JTI/AAAAAAAAFTw/ZZgkqLB6rUw/s1600/English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8"/>
            <a:ext cx="912653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s://encrypted-tbn0.gstatic.com/images?q=tbn:ANd9GcQDUV4gGFWClVT2e41KCLzCq3nZNykdXzugWpCYUzbVrfO4M24lexQArQ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3455988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s://encrypted-tbn0.gstatic.com/images?q=tbn:ANd9GcTWQtNs6PrZkzfyUXuS-8levcT2-_7Z3I_gTaJR9kwWXno-JHJd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4450"/>
            <a:ext cx="6697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sl-SI" altLang="en-US" b="1" smtClean="0"/>
              <a:t>NOUN</a:t>
            </a:r>
            <a:r>
              <a:rPr lang="sl-SI" altLang="en-US" smtClean="0"/>
              <a:t> </a:t>
            </a:r>
            <a:r>
              <a:rPr lang="en-US" altLang="en-US" smtClean="0"/>
              <a:t>+ </a:t>
            </a:r>
            <a:endParaRPr lang="ru-RU" altLang="en-US" smtClean="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640762" cy="49974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i="1" dirty="0" smtClean="0"/>
              <a:t>Singular = 1 (one)                                                           Plural = 2 + (two or more)</a:t>
            </a:r>
          </a:p>
          <a:p>
            <a:pPr eaLnBrk="1" hangingPunct="1">
              <a:defRPr/>
            </a:pPr>
            <a:r>
              <a:rPr lang="sl-SI" altLang="en-US" dirty="0" smtClean="0"/>
              <a:t>a</a:t>
            </a:r>
            <a:r>
              <a:rPr lang="en-US" altLang="en-US" dirty="0" smtClean="0"/>
              <a:t> flower                  </a:t>
            </a:r>
            <a:r>
              <a:rPr lang="sl-SI" altLang="en-US" dirty="0" smtClean="0"/>
              <a:t>  </a:t>
            </a:r>
            <a:r>
              <a:rPr lang="en-US" altLang="en-US" dirty="0" smtClean="0"/>
              <a:t>flower</a:t>
            </a:r>
          </a:p>
          <a:p>
            <a:pPr eaLnBrk="1" hangingPunct="1">
              <a:defRPr/>
            </a:pPr>
            <a:r>
              <a:rPr lang="sl-SI" altLang="en-US" dirty="0" smtClean="0"/>
              <a:t>a</a:t>
            </a:r>
            <a:r>
              <a:rPr lang="en-US" altLang="en-US" dirty="0" smtClean="0"/>
              <a:t> week                    </a:t>
            </a:r>
            <a:r>
              <a:rPr lang="sl-SI" altLang="en-US" dirty="0" smtClean="0"/>
              <a:t>  </a:t>
            </a:r>
            <a:r>
              <a:rPr lang="en-US" altLang="en-US" dirty="0" smtClean="0"/>
              <a:t>week</a:t>
            </a:r>
          </a:p>
          <a:p>
            <a:pPr eaLnBrk="1" hangingPunct="1">
              <a:defRPr/>
            </a:pPr>
            <a:r>
              <a:rPr lang="sl-SI" altLang="en-US" dirty="0" smtClean="0"/>
              <a:t>a</a:t>
            </a:r>
            <a:r>
              <a:rPr lang="en-US" altLang="en-US" dirty="0" smtClean="0"/>
              <a:t> nice place             </a:t>
            </a:r>
            <a:r>
              <a:rPr lang="sl-SI" altLang="en-US" dirty="0" smtClean="0"/>
              <a:t>  </a:t>
            </a:r>
            <a:r>
              <a:rPr lang="en-US" altLang="en-US" dirty="0" smtClean="0"/>
              <a:t>nice place</a:t>
            </a:r>
          </a:p>
          <a:p>
            <a:pPr eaLnBrk="1" hangingPunct="1">
              <a:defRPr/>
            </a:pPr>
            <a:r>
              <a:rPr lang="sl-SI" altLang="en-US" dirty="0" smtClean="0"/>
              <a:t>t</a:t>
            </a:r>
            <a:r>
              <a:rPr lang="en-US" altLang="en-US" dirty="0" smtClean="0"/>
              <a:t>his hat                    </a:t>
            </a:r>
            <a:r>
              <a:rPr lang="sl-SI" altLang="en-US" dirty="0" smtClean="0"/>
              <a:t>  </a:t>
            </a:r>
            <a:r>
              <a:rPr lang="en-US" altLang="en-US" dirty="0" smtClean="0"/>
              <a:t>these hat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214688" y="2143125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14688" y="2714625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14688" y="3214688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14688" y="3714750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8" name="Рисунок 9" descr="7212854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357688"/>
            <a:ext cx="15001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 descr="http://aux4.iconpedia.net/uploads/721285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357688"/>
            <a:ext cx="1509712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1" descr="20769592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91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1285875" y="5857875"/>
            <a:ext cx="15716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900" b="1">
                <a:latin typeface="Tw Cen MT" panose="020B0602020104020603" pitchFamily="34" charset="0"/>
              </a:rPr>
              <a:t>a</a:t>
            </a:r>
            <a:r>
              <a:rPr lang="en-US" altLang="en-US" sz="2900" b="1">
                <a:latin typeface="Tw Cen MT" panose="020B0602020104020603" pitchFamily="34" charset="0"/>
              </a:rPr>
              <a:t> flower</a:t>
            </a:r>
            <a:endParaRPr lang="ru-RU" altLang="en-US" sz="2900" b="1">
              <a:latin typeface="Calibri" panose="020F0502020204030204" pitchFamily="34" charset="0"/>
            </a:endParaRP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6215063" y="5857875"/>
            <a:ext cx="1525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en-US" sz="2900" b="1">
                <a:latin typeface="Tw Cen MT" panose="020B0602020104020603" pitchFamily="34" charset="0"/>
              </a:rPr>
              <a:t>f</a:t>
            </a:r>
            <a:r>
              <a:rPr lang="en-US" altLang="en-US" sz="2900" b="1">
                <a:latin typeface="Tw Cen MT" panose="020B0602020104020603" pitchFamily="34" charset="0"/>
              </a:rPr>
              <a:t>lower</a:t>
            </a:r>
            <a:r>
              <a:rPr lang="sl-SI" altLang="en-US" sz="2900" b="1">
                <a:solidFill>
                  <a:srgbClr val="FF0000"/>
                </a:solidFill>
                <a:latin typeface="Tw Cen MT" panose="020B0602020104020603" pitchFamily="34" charset="0"/>
              </a:rPr>
              <a:t>S</a:t>
            </a:r>
            <a:endParaRPr lang="ru-RU" altLang="en-US" sz="29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928802"/>
            <a:ext cx="571503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3751" y="228600"/>
            <a:ext cx="785818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2428868"/>
            <a:ext cx="571503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0694" y="3000372"/>
            <a:ext cx="571503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3500438"/>
            <a:ext cx="571503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260350"/>
            <a:ext cx="1919287" cy="5238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l-SI" sz="2800" dirty="0">
                <a:latin typeface="Aharoni" panose="02010803020104030203" pitchFamily="2" charset="-79"/>
                <a:cs typeface="Aharoni" panose="02010803020104030203" pitchFamily="2" charset="-79"/>
              </a:rPr>
              <a:t>Examples: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http://t0.gstatic.com/images?q=tbn:a3AQ9B8639C6bM:http://4.bp.blogspot.com/_Lwh8l5Iu9ts/SyBrCCQpweI/AAAAAAAAA7I/WnnPtAmytfE/s400/c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22263"/>
            <a:ext cx="11858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2.gstatic.com/images?q=tbn:7n-y8xfPqdPjkM:http://mauoscar.files.wordpress.com/2010/02/truck-transporting-cars-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1763"/>
            <a:ext cx="16383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t1.gstatic.com/images?q=tbn:vgvtk_YJBVGhwM:http://xiaopingdesign.com/yahoo_site_admin/assets/images/red_Round_Table.371647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247650"/>
            <a:ext cx="877888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t2.gstatic.com/images?q=tbn:QRLyXqN26Ob53M:http://www.voltex.me.uk/images/products/cheap%2520tabl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085975"/>
            <a:ext cx="1600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592263"/>
            <a:ext cx="1139825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9400" y="3128963"/>
            <a:ext cx="1366838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husband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5088" y="6083300"/>
            <a:ext cx="779462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3663" y="3409950"/>
            <a:ext cx="1166812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13663" y="1460500"/>
            <a:ext cx="1063625" cy="40163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table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38738" y="1576388"/>
            <a:ext cx="758825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68513" y="1093788"/>
            <a:ext cx="83978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7900" y="3829050"/>
            <a:ext cx="8477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7775" y="3349625"/>
            <a:ext cx="1368425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1766888"/>
            <a:ext cx="12557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766888"/>
            <a:ext cx="12573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://www.clker.com/cliparts/2/P/O/Y/F/S/baseball-cap-h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2728913"/>
            <a:ext cx="11953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www.mixupper.com/wp-content/uploads/2010/03/New-Era-Messenger-Cap-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822700"/>
            <a:ext cx="1460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09563" y="5183188"/>
            <a:ext cx="1192212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house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13663" y="4524375"/>
            <a:ext cx="762000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6" name="Picture 6" descr="http://www.clker.com/cliparts/8/9/9/d/11949855741697952186small_house_01.svg.m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917950"/>
            <a:ext cx="1042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155950" y="5988050"/>
            <a:ext cx="111125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pen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4688" y="5270500"/>
            <a:ext cx="1049337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8" name="Picture 8" descr="http://images.clipartpanda.com/clipart-house-row-houses-clip-art-house-226898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975100"/>
            <a:ext cx="18716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http://www.birthday-party-magician.com/images/p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4456113"/>
            <a:ext cx="11811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0" descr="http://www.birthday-party-magician.com/images/p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270500"/>
            <a:ext cx="11811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 descr="http://www.birthday-party-magician.com/images/p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5178425"/>
            <a:ext cx="1181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555875" y="1196975"/>
            <a:ext cx="4802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these </a:t>
            </a:r>
            <a:r>
              <a:rPr lang="sl-SI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nouns</a:t>
            </a:r>
            <a:r>
              <a:rPr lang="en-US" altLang="en-US" sz="2400" b="1">
                <a:solidFill>
                  <a:srgbClr val="FF0000"/>
                </a:solidFill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plural.</a:t>
            </a:r>
            <a:endParaRPr lang="en-GB" altLang="en-US" sz="24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2" descr="http://www.clker.com/cliparts/O/N/i/E/b/S/practice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18002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8763" y="2133600"/>
          <a:ext cx="8604249" cy="4032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194"/>
                <a:gridCol w="1434211"/>
                <a:gridCol w="1434211"/>
                <a:gridCol w="1434211"/>
                <a:gridCol w="1434211"/>
                <a:gridCol w="1434211"/>
              </a:tblGrid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</a:rPr>
                        <a:t>car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flat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village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 balloon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duck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pencil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</a:rPr>
                        <a:t>chair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goat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mother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</a:rPr>
                        <a:t>b</a:t>
                      </a: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ag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ball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stamp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</a:rPr>
                        <a:t>river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town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nose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  <a:tr h="672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a 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</a:rPr>
                        <a:t>be</a:t>
                      </a:r>
                      <a:r>
                        <a:rPr lang="sl-SI" sz="2400" dirty="0" smtClean="0">
                          <a:solidFill>
                            <a:srgbClr val="002060"/>
                          </a:solidFill>
                          <a:effectLst/>
                        </a:rPr>
                        <a:t>lt</a:t>
                      </a:r>
                      <a:endParaRPr lang="en-GB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an a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pple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400" b="1" dirty="0" smtClean="0">
                          <a:solidFill>
                            <a:srgbClr val="002060"/>
                          </a:solidFill>
                          <a:effectLst/>
                        </a:rPr>
                        <a:t>a leg</a:t>
                      </a:r>
                      <a:endParaRPr lang="en-GB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9525"/>
          </a:xfrm>
          <a:solidFill>
            <a:srgbClr val="FFFF99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 smtClean="0"/>
              <a:t>Spelling</a:t>
            </a:r>
            <a:endParaRPr lang="ru-RU" altLang="en-US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891088" cy="4972050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-s/-</a:t>
            </a:r>
            <a:r>
              <a:rPr lang="en-US" altLang="en-US" dirty="0" err="1" smtClean="0"/>
              <a:t>sh</a:t>
            </a:r>
            <a:r>
              <a:rPr lang="en-US" altLang="en-US" dirty="0" smtClean="0"/>
              <a:t>/-</a:t>
            </a:r>
            <a:r>
              <a:rPr lang="en-US" altLang="en-US" dirty="0" err="1" smtClean="0"/>
              <a:t>ch</a:t>
            </a:r>
            <a:r>
              <a:rPr lang="en-US" altLang="en-US" dirty="0" smtClean="0"/>
              <a:t>/-x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-o</a:t>
            </a:r>
          </a:p>
          <a:p>
            <a:pPr eaLnBrk="1" hangingPunct="1">
              <a:defRPr/>
            </a:pPr>
            <a:r>
              <a:rPr lang="en-US" altLang="en-US" dirty="0" smtClean="0"/>
              <a:t>-y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 </a:t>
            </a:r>
          </a:p>
          <a:p>
            <a:pPr eaLnBrk="1" hangingPunct="1">
              <a:defRPr/>
            </a:pPr>
            <a:r>
              <a:rPr lang="en-US" altLang="en-US" dirty="0" smtClean="0"/>
              <a:t> -ay/-</a:t>
            </a:r>
            <a:r>
              <a:rPr lang="en-US" altLang="en-US" dirty="0" err="1" smtClean="0"/>
              <a:t>ey</a:t>
            </a:r>
            <a:r>
              <a:rPr lang="en-US" altLang="en-US" dirty="0" smtClean="0"/>
              <a:t>/-</a:t>
            </a:r>
            <a:r>
              <a:rPr lang="en-US" altLang="en-US" dirty="0" err="1" smtClean="0"/>
              <a:t>oy</a:t>
            </a: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-f/ -</a:t>
            </a:r>
            <a:r>
              <a:rPr lang="en-US" altLang="en-US" dirty="0" err="1" smtClean="0"/>
              <a:t>fe</a:t>
            </a:r>
            <a:r>
              <a:rPr lang="en-US" altLang="en-US" dirty="0" smtClean="0"/>
              <a:t>                   </a:t>
            </a:r>
            <a:endParaRPr lang="ru-RU" altLang="en-US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3500438" y="1785938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500306"/>
            <a:ext cx="928694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00438" y="3357563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3071810"/>
            <a:ext cx="1143008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ies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29000" y="5000625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3" y="4712913"/>
            <a:ext cx="357190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4714884"/>
            <a:ext cx="1143008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57563" y="6072188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786454"/>
            <a:ext cx="1143008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ves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5357813" y="1571625"/>
            <a:ext cx="3500437" cy="5072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b</a:t>
            </a:r>
            <a:r>
              <a:rPr lang="en-US" sz="2900" dirty="0">
                <a:latin typeface="+mn-lt"/>
                <a:cs typeface="+mn-cs"/>
              </a:rPr>
              <a:t>us – bus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es</a:t>
            </a:r>
            <a:r>
              <a:rPr lang="en-US" sz="2900" dirty="0">
                <a:latin typeface="+mn-lt"/>
                <a:cs typeface="+mn-cs"/>
              </a:rPr>
              <a:t>, dish – dish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es</a:t>
            </a:r>
            <a:r>
              <a:rPr lang="en-US" sz="2900" dirty="0">
                <a:latin typeface="+mn-lt"/>
                <a:cs typeface="+mn-cs"/>
              </a:rPr>
              <a:t>, church – church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es</a:t>
            </a:r>
            <a:r>
              <a:rPr lang="en-US" sz="2900" dirty="0">
                <a:latin typeface="+mn-lt"/>
                <a:cs typeface="+mn-cs"/>
              </a:rPr>
              <a:t>, box - box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es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p</a:t>
            </a:r>
            <a:r>
              <a:rPr lang="en-US" sz="2900" dirty="0" err="1">
                <a:latin typeface="+mn-lt"/>
                <a:cs typeface="+mn-cs"/>
              </a:rPr>
              <a:t>otato</a:t>
            </a:r>
            <a:r>
              <a:rPr lang="en-US" sz="2900" dirty="0">
                <a:latin typeface="+mn-lt"/>
                <a:cs typeface="+mn-cs"/>
              </a:rPr>
              <a:t> - potato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es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b</a:t>
            </a:r>
            <a:r>
              <a:rPr lang="en-US" sz="2900" dirty="0">
                <a:latin typeface="+mn-lt"/>
                <a:cs typeface="+mn-cs"/>
              </a:rPr>
              <a:t>aby – bab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ies</a:t>
            </a:r>
            <a:r>
              <a:rPr lang="en-US" sz="2900" dirty="0">
                <a:latin typeface="+mn-lt"/>
                <a:cs typeface="+mn-cs"/>
              </a:rPr>
              <a:t>, dictionary – dictionar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ies</a:t>
            </a:r>
            <a:r>
              <a:rPr lang="en-US" sz="2900" dirty="0">
                <a:latin typeface="+mn-lt"/>
                <a:cs typeface="+mn-cs"/>
              </a:rPr>
              <a:t>, party – part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ies</a:t>
            </a:r>
            <a:endParaRPr lang="en-US" sz="2900" dirty="0"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2900" dirty="0">
              <a:latin typeface="+mn-lt"/>
              <a:cs typeface="+mn-cs"/>
            </a:endParaRP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d</a:t>
            </a:r>
            <a:r>
              <a:rPr lang="en-US" sz="2900" dirty="0">
                <a:latin typeface="+mn-lt"/>
                <a:cs typeface="+mn-cs"/>
              </a:rPr>
              <a:t>ay – da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ys</a:t>
            </a:r>
            <a:r>
              <a:rPr lang="en-US" sz="2900" dirty="0">
                <a:latin typeface="+mn-lt"/>
                <a:cs typeface="+mn-cs"/>
              </a:rPr>
              <a:t>, monkey – monke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ys</a:t>
            </a:r>
            <a:r>
              <a:rPr lang="en-US" sz="2900" dirty="0">
                <a:latin typeface="+mn-lt"/>
                <a:cs typeface="+mn-cs"/>
              </a:rPr>
              <a:t>, boy - bo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ys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sl-SI" sz="2900" dirty="0">
                <a:latin typeface="+mn-lt"/>
                <a:cs typeface="+mn-cs"/>
              </a:rPr>
              <a:t>s</a:t>
            </a:r>
            <a:r>
              <a:rPr lang="en-US" sz="2900" dirty="0" err="1">
                <a:latin typeface="+mn-lt"/>
                <a:cs typeface="+mn-cs"/>
              </a:rPr>
              <a:t>helf</a:t>
            </a:r>
            <a:r>
              <a:rPr lang="en-US" sz="2900" dirty="0">
                <a:latin typeface="+mn-lt"/>
                <a:cs typeface="+mn-cs"/>
              </a:rPr>
              <a:t> – shel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ves</a:t>
            </a:r>
            <a:r>
              <a:rPr lang="en-US" sz="2900" dirty="0">
                <a:latin typeface="+mn-lt"/>
                <a:cs typeface="+mn-cs"/>
              </a:rPr>
              <a:t>, leaf – lea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ves</a:t>
            </a:r>
            <a:r>
              <a:rPr lang="en-US" sz="2900" dirty="0">
                <a:latin typeface="+mn-lt"/>
                <a:cs typeface="+mn-cs"/>
              </a:rPr>
              <a:t>, wife - wi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+mn-cs"/>
              </a:rPr>
              <a:t>ves</a:t>
            </a:r>
            <a:endParaRPr lang="ru-RU" sz="29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500438" y="2786063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500174"/>
            <a:ext cx="928694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4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es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260350"/>
            <a:ext cx="1919287" cy="5238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l-SI" sz="2800" dirty="0">
                <a:latin typeface="Aharoni" panose="02010803020104030203" pitchFamily="2" charset="-79"/>
                <a:cs typeface="Aharoni" panose="02010803020104030203" pitchFamily="2" charset="-79"/>
              </a:rPr>
              <a:t>Examples: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6" descr="http://t3.gstatic.com/images?q=tbn:vNivSBagsyW3FM:http://www3.sympatico.ca/awachner/mm/stationery/_H_Master/bab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5850"/>
            <a:ext cx="12382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4438" y="5086350"/>
            <a:ext cx="933450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7250" y="3281363"/>
            <a:ext cx="1325563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613" y="1431925"/>
            <a:ext cx="136683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church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3588" y="2163763"/>
            <a:ext cx="1182687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113" y="2349500"/>
            <a:ext cx="1223962" cy="401638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baby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8" descr="Ver imagem em tamanho r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968375"/>
            <a:ext cx="13906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51475" y="1401763"/>
            <a:ext cx="1312863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tomato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6663" y="1389063"/>
            <a:ext cx="123507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tomato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 descr="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00038"/>
            <a:ext cx="9366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412750"/>
            <a:ext cx="11509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998663"/>
            <a:ext cx="1150937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949450"/>
            <a:ext cx="11525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127000"/>
            <a:ext cx="11525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816850" y="4999038"/>
            <a:ext cx="715963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4325" y="3375025"/>
            <a:ext cx="1179513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7950" y="2551113"/>
            <a:ext cx="1033463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fox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6" descr="http://t1.gstatic.com/images?q=tbn:aZNxUnXysIrcuM:http://www.animalpicturesarchive.com/animal/clipart/FoxClipart/Clipart-Fox-Drawing_0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2298700"/>
            <a:ext cx="12922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http://s3.amazonaws.com/l.thumbs.canstockphoto.com/canstock07996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084513"/>
            <a:ext cx="11969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900" y="4086225"/>
            <a:ext cx="11779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wolf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1313" y="4794250"/>
            <a:ext cx="1184275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094038"/>
            <a:ext cx="13303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3881438"/>
            <a:ext cx="13303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027363"/>
            <a:ext cx="13303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954463"/>
            <a:ext cx="12128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060825"/>
            <a:ext cx="121443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124325"/>
            <a:ext cx="121443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724400"/>
            <a:ext cx="9715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530475" y="5597525"/>
            <a:ext cx="1001713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300" y="5826125"/>
            <a:ext cx="89535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bus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757863"/>
            <a:ext cx="9715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767263"/>
            <a:ext cx="9715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5789613"/>
            <a:ext cx="11366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075238" y="5949950"/>
            <a:ext cx="108108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scarf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548313"/>
            <a:ext cx="11366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5322888"/>
            <a:ext cx="113665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80163" y="6175375"/>
            <a:ext cx="1185862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33" grpId="0" animBg="1"/>
      <p:bldP spid="34" grpId="0" animBg="1"/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19838" y="3062288"/>
            <a:ext cx="1131887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7025" y="3127375"/>
            <a:ext cx="1125538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piano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763" y="2741613"/>
            <a:ext cx="1184275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600" y="2662238"/>
            <a:ext cx="1062038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radio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s://encrypted-tbn2.gstatic.com/images?q=tbn:ANd9GcS_rmeHUuCkKIxl6kb_Ezq8Gewb2YVjdY8wlr5dnV0ru4scwC95AG7h5y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2888"/>
            <a:ext cx="10048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6508" y="307395"/>
            <a:ext cx="5627779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NOUNS OF FOREIGN ORIGIN 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ending in</a:t>
            </a:r>
            <a:r>
              <a:rPr lang="sl-SI" sz="3200" b="1" dirty="0">
                <a:ln/>
                <a:solidFill>
                  <a:schemeClr val="accent4"/>
                </a:solidFill>
              </a:rPr>
              <a:t> </a:t>
            </a:r>
            <a:r>
              <a:rPr lang="sl-SI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– O</a:t>
            </a:r>
            <a:r>
              <a:rPr lang="sl-SI" sz="3200" b="1" dirty="0">
                <a:ln/>
                <a:solidFill>
                  <a:schemeClr val="accent4"/>
                </a:solidFill>
              </a:rPr>
              <a:t> 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add </a:t>
            </a:r>
            <a:r>
              <a:rPr lang="sl-SI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S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771650"/>
            <a:ext cx="9271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533525"/>
            <a:ext cx="9699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65275"/>
            <a:ext cx="9223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868488"/>
            <a:ext cx="1171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5867400" y="1843088"/>
            <a:ext cx="2132013" cy="1016000"/>
            <a:chOff x="108131775" y="111168150"/>
            <a:chExt cx="2136150" cy="1219200"/>
          </a:xfrm>
        </p:grpSpPr>
        <p:pic>
          <p:nvPicPr>
            <p:cNvPr id="15388" name="Picture 4" descr="Previ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31775" y="111168150"/>
              <a:ext cx="9048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9" name="Picture 5" descr="Previe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7775" y="111168150"/>
              <a:ext cx="120015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151063" y="5640388"/>
            <a:ext cx="981075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125" y="5416550"/>
            <a:ext cx="105727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video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4340225"/>
            <a:ext cx="9969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952875"/>
            <a:ext cx="9906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829050"/>
            <a:ext cx="9604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3890963"/>
            <a:ext cx="7207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3673475"/>
            <a:ext cx="107791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346575"/>
            <a:ext cx="12525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527675" y="4892675"/>
            <a:ext cx="1131888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3700" y="5700713"/>
            <a:ext cx="1131888" cy="401637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ZOO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6163" y="6140450"/>
            <a:ext cx="1350962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avocado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45388" y="3762375"/>
            <a:ext cx="1471612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avocado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78438"/>
            <a:ext cx="7604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5754688"/>
            <a:ext cx="825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238625"/>
            <a:ext cx="9525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63" y="3703638"/>
            <a:ext cx="122555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photo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563" y="1473200"/>
            <a:ext cx="1368425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kangaroo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38" y="1628775"/>
            <a:ext cx="152400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kangaroo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15888"/>
            <a:ext cx="1049337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49238"/>
            <a:ext cx="12207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88925"/>
            <a:ext cx="11969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8050" y="4752975"/>
            <a:ext cx="733425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7750" y="792163"/>
            <a:ext cx="1260475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838" y="1628775"/>
            <a:ext cx="12033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studio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123825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712788"/>
            <a:ext cx="10795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61963"/>
            <a:ext cx="10795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00788" y="3086100"/>
            <a:ext cx="1117600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2250" y="2759075"/>
            <a:ext cx="1185863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expo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2035175"/>
            <a:ext cx="12160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12975"/>
            <a:ext cx="113188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1751013"/>
            <a:ext cx="935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2670175"/>
            <a:ext cx="13858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2595563"/>
            <a:ext cx="12525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2509838"/>
            <a:ext cx="14700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22600" y="5813425"/>
            <a:ext cx="95567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kilo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3025" y="3751263"/>
            <a:ext cx="1243013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3644900"/>
            <a:ext cx="7461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8738"/>
            <a:ext cx="7461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722688"/>
            <a:ext cx="7461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802313" y="5078413"/>
            <a:ext cx="1112837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7538" y="4983163"/>
            <a:ext cx="85090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solo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http://www.abc.es/Media/201101/24/kilogram--644x3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962525"/>
            <a:ext cx="1374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http://www.perceptions.couk.com/uef/imgs/wt7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5348288"/>
            <a:ext cx="13477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http://banjoblogger.com/wp-content/uploads/2007/12/lifestyles-cultures-43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4010025"/>
            <a:ext cx="11255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http://banjoblogger.com/wp-content/uploads/2007/12/lifestyles-cultures-43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5953125"/>
            <a:ext cx="11255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http://banjoblogger.com/wp-content/uploads/2007/12/lifestyles-cultures-43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703888"/>
            <a:ext cx="11255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631113" y="5783263"/>
            <a:ext cx="1241425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banjo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00950" y="4914900"/>
            <a:ext cx="122555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banjo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5" grpId="0" animBg="1"/>
      <p:bldP spid="16" grpId="0" animBg="1"/>
      <p:bldP spid="23" grpId="0" animBg="1"/>
      <p:bldP spid="24" grpId="0" animBg="1"/>
      <p:bldP spid="28" grpId="0" animBg="1"/>
      <p:bldP spid="29" grpId="0" animBg="1"/>
      <p:bldP spid="3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BF7"/>
            </a:gs>
            <a:gs pos="74001">
              <a:srgbClr val="EDDCB6"/>
            </a:gs>
            <a:gs pos="83000">
              <a:srgbClr val="EDDCB6"/>
            </a:gs>
            <a:gs pos="100000">
              <a:srgbClr val="F3E8C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5113" y="2160588"/>
            <a:ext cx="1131887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7950" y="3176588"/>
            <a:ext cx="120015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donkey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3288" y="3328988"/>
            <a:ext cx="1182687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8" y="3259138"/>
            <a:ext cx="10636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s://encrypted-tbn2.gstatic.com/images?q=tbn:ANd9GcS_rmeHUuCkKIxl6kb_Ezq8Gewb2YVjdY8wlr5dnV0ru4scwC95AG7h5y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2888"/>
            <a:ext cx="100488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16508" y="307394"/>
            <a:ext cx="6615932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singular 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nouns ending in </a:t>
            </a:r>
            <a:r>
              <a:rPr lang="sl-SI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VOWEL + -Y</a:t>
            </a:r>
            <a:r>
              <a:rPr lang="sl-SI" sz="3200" b="1" dirty="0">
                <a:ln/>
                <a:solidFill>
                  <a:schemeClr val="accent4"/>
                </a:solidFill>
              </a:rPr>
              <a:t> </a:t>
            </a:r>
            <a:r>
              <a:rPr lang="sl-SI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add </a:t>
            </a:r>
            <a:r>
              <a:rPr lang="sl-SI" sz="4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S</a:t>
            </a:r>
            <a:endParaRPr lang="en-US" sz="4000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1850" y="5087938"/>
            <a:ext cx="908050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toy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8" y="5083175"/>
            <a:ext cx="949325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0425" y="4079875"/>
            <a:ext cx="1131888" cy="461963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08888" y="5491163"/>
            <a:ext cx="113188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5650" y="5922963"/>
            <a:ext cx="1136650" cy="461962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85113" y="3187700"/>
            <a:ext cx="935037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key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2" descr="http://t3.gstatic.com/images?q=tbn:ze6P3GwRP_AQ0M:http://www.freeclipartnow.com/d/34046-1/all-about-me-b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24038"/>
            <a:ext cx="1060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Ver imagem em tamanho re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1933575"/>
            <a:ext cx="13446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914525"/>
            <a:ext cx="11382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743075"/>
            <a:ext cx="817563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1809750"/>
            <a:ext cx="8858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75088"/>
            <a:ext cx="11779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4156075"/>
            <a:ext cx="10509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4094163"/>
            <a:ext cx="10255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3560763"/>
            <a:ext cx="849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940050"/>
            <a:ext cx="8493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927350"/>
            <a:ext cx="11318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053013"/>
            <a:ext cx="8001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4819650"/>
            <a:ext cx="8001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4025900"/>
            <a:ext cx="1090613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4311650"/>
            <a:ext cx="930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5999163"/>
            <a:ext cx="930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5832475"/>
            <a:ext cx="9302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4017963" y="5253038"/>
            <a:ext cx="1200150" cy="40005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turkey</a:t>
            </a:r>
            <a:endParaRPr lang="en-GB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9375" y="6194425"/>
            <a:ext cx="1136650" cy="460375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l-SI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turkey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58" grpId="0" animBg="1"/>
      <p:bldP spid="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1494</TotalTime>
  <Words>740</Words>
  <Application>Microsoft Office PowerPoint</Application>
  <PresentationFormat>On-screen Show (4:3)</PresentationFormat>
  <Paragraphs>328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Tw Cen MT</vt:lpstr>
      <vt:lpstr>Aharoni</vt:lpstr>
      <vt:lpstr>Berlin Sans FB</vt:lpstr>
      <vt:lpstr>Times New Roman</vt:lpstr>
      <vt:lpstr>Обычная</vt:lpstr>
      <vt:lpstr>PLURAL OF NOUNS</vt:lpstr>
      <vt:lpstr>NOUN + </vt:lpstr>
      <vt:lpstr>PowerPoint Presentation</vt:lpstr>
      <vt:lpstr>PowerPoint Presentation</vt:lpstr>
      <vt:lpstr>Spelling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Irregular plural forms</vt:lpstr>
      <vt:lpstr>PowerPoint Presentation</vt:lpstr>
      <vt:lpstr>PowerPoint Presentation</vt:lpstr>
      <vt:lpstr>Make plurals:</vt:lpstr>
      <vt:lpstr>Some nouns are always plural</vt:lpstr>
      <vt:lpstr>Some nouns are usually plural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and plural</dc:title>
  <dc:creator>Bashlaks</dc:creator>
  <cp:lastModifiedBy>pptforschool.ru</cp:lastModifiedBy>
  <cp:revision>70</cp:revision>
  <dcterms:created xsi:type="dcterms:W3CDTF">2012-08-27T17:52:18Z</dcterms:created>
  <dcterms:modified xsi:type="dcterms:W3CDTF">2018-02-20T12:40:21Z</dcterms:modified>
</cp:coreProperties>
</file>