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2"/>
  </p:notesMasterIdLst>
  <p:sldIdLst>
    <p:sldId id="256" r:id="rId2"/>
    <p:sldId id="263" r:id="rId3"/>
    <p:sldId id="264" r:id="rId4"/>
    <p:sldId id="258" r:id="rId5"/>
    <p:sldId id="259" r:id="rId6"/>
    <p:sldId id="265" r:id="rId7"/>
    <p:sldId id="267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33300"/>
    <a:srgbClr val="0D010B"/>
    <a:srgbClr val="000000"/>
    <a:srgbClr val="FF3300"/>
    <a:srgbClr val="00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9" autoAdjust="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FE43E2-ADB2-4FA4-9983-4456B510018F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816862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DE1D7F-6D14-4091-B674-D33493B7BEEE}" type="slidenum">
              <a:rPr lang="en-US" altLang="uk-UA"/>
              <a:pPr eaLnBrk="1" hangingPunct="1"/>
              <a:t>4</a:t>
            </a:fld>
            <a:endParaRPr lang="en-US" altLang="uk-UA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4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uk-UA" smtClean="0">
                <a:latin typeface="Arial" panose="020B0604020202020204" pitchFamily="34" charset="0"/>
              </a:rPr>
              <a:t>http://www.englishgrammarsecrets.com/firstconditional/menu.php</a:t>
            </a:r>
          </a:p>
        </p:txBody>
      </p:sp>
    </p:spTree>
    <p:extLst>
      <p:ext uri="{BB962C8B-B14F-4D97-AF65-F5344CB8AC3E}">
        <p14:creationId xmlns:p14="http://schemas.microsoft.com/office/powerpoint/2010/main" val="39691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AA1F6-F579-487A-9377-FC810EDFF3EA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324016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1C181-77FF-4800-A143-42969C5A5D6D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32854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0255C-35DA-4CE9-AE01-2EFCBBDA0D31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47827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F8DC8-88FA-400E-AF7A-947F1A8E01E2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07924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72EED-31BD-4DD8-9963-6C42DA9A463E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380582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15629E-A7CB-4E23-85FB-E1E0E8381362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46579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3A7FB-7152-4DE1-A998-FBC7FDAB3324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050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30BBE-999A-4F66-9993-64833220D027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82611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D96C8-41D4-454A-97DC-4B0417B41D8C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44246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AC65B-1D45-469F-9C45-1B8166081441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29200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5EAEEF-2309-4F95-934A-0CF5A13FD643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11983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Haga clic para modificar el estilo de texto del patrón</a:t>
            </a:r>
          </a:p>
          <a:p>
            <a:pPr lvl="1"/>
            <a:r>
              <a:rPr lang="en-US" altLang="uk-UA" smtClean="0"/>
              <a:t>Segundo nivel</a:t>
            </a:r>
          </a:p>
          <a:p>
            <a:pPr lvl="2"/>
            <a:r>
              <a:rPr lang="en-US" altLang="uk-UA" smtClean="0"/>
              <a:t>Tercer nivel</a:t>
            </a:r>
          </a:p>
          <a:p>
            <a:pPr lvl="3"/>
            <a:r>
              <a:rPr lang="en-US" altLang="uk-UA" smtClean="0"/>
              <a:t>Cuarto nivel</a:t>
            </a:r>
          </a:p>
          <a:p>
            <a:pPr lvl="4"/>
            <a:r>
              <a:rPr lang="en-US" altLang="uk-UA" smtClean="0"/>
              <a:t>Quinto nivel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54F759-1AF9-4292-9BEB-3285D46BB102}" type="slidenum">
              <a:rPr lang="en-US" altLang="uk-UA"/>
              <a:pPr/>
              <a:t>‹#›</a:t>
            </a:fld>
            <a:endParaRPr lang="en-US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grammarsecrets.com/firstconditional/menu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  <a:solidFill>
            <a:srgbClr val="00CC00"/>
          </a:solidFill>
        </p:spPr>
        <p:txBody>
          <a:bodyPr/>
          <a:lstStyle/>
          <a:p>
            <a:pPr eaLnBrk="1" hangingPunct="1"/>
            <a:r>
              <a:rPr lang="en-US" altLang="uk-UA" sz="3200" b="1" smtClean="0">
                <a:solidFill>
                  <a:schemeClr val="tx1"/>
                </a:solidFill>
              </a:rPr>
              <a:t>CONDITIONALS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052513"/>
            <a:ext cx="8642350" cy="5399087"/>
          </a:xfrm>
          <a:solidFill>
            <a:schemeClr val="accent1"/>
          </a:solidFill>
        </p:spPr>
        <p:txBody>
          <a:bodyPr/>
          <a:lstStyle/>
          <a:p>
            <a:pPr marL="717550" indent="-547688" eaLnBrk="1" hangingPunct="1">
              <a:lnSpc>
                <a:spcPct val="90000"/>
              </a:lnSpc>
            </a:pPr>
            <a:r>
              <a:rPr lang="en-US" altLang="uk-UA" b="1" smtClean="0">
                <a:solidFill>
                  <a:srgbClr val="0033CC"/>
                </a:solidFill>
              </a:rPr>
              <a:t>Conditional Sentences Type 0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b="1" smtClean="0"/>
              <a:t>→ </a:t>
            </a:r>
            <a:r>
              <a:rPr lang="en-US" altLang="uk-UA" sz="2800" smtClean="0"/>
              <a:t>Used for scientific / general truth.</a:t>
            </a:r>
            <a:r>
              <a:rPr lang="en-US" altLang="uk-UA" sz="2800" b="1" smtClean="0"/>
              <a:t> 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b="1" smtClean="0"/>
              <a:t>→ Form:</a:t>
            </a:r>
            <a:r>
              <a:rPr lang="en-US" altLang="uk-UA" smtClean="0"/>
              <a:t> </a:t>
            </a:r>
            <a:r>
              <a:rPr lang="en-US" altLang="uk-UA" sz="2800" b="1" smtClean="0">
                <a:solidFill>
                  <a:srgbClr val="00CC00"/>
                </a:solidFill>
              </a:rPr>
              <a:t>if </a:t>
            </a:r>
            <a:r>
              <a:rPr lang="en-US" altLang="uk-UA" sz="2800" b="1" smtClean="0"/>
              <a:t>+ </a:t>
            </a:r>
            <a:r>
              <a:rPr lang="en-US" altLang="uk-UA" sz="2800" b="1" smtClean="0">
                <a:solidFill>
                  <a:schemeClr val="accent2"/>
                </a:solidFill>
              </a:rPr>
              <a:t>Simple Present</a:t>
            </a:r>
            <a:r>
              <a:rPr lang="en-US" altLang="uk-UA" sz="2800" b="1" smtClean="0"/>
              <a:t>, + </a:t>
            </a:r>
            <a:r>
              <a:rPr lang="en-US" altLang="uk-UA" sz="2800" b="1" smtClean="0">
                <a:solidFill>
                  <a:srgbClr val="FF3300"/>
                </a:solidFill>
              </a:rPr>
              <a:t>Simple Present</a:t>
            </a:r>
            <a:r>
              <a:rPr lang="en-US" altLang="uk-UA" smtClean="0"/>
              <a:t> 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mtClean="0"/>
              <a:t>			 </a:t>
            </a:r>
            <a:r>
              <a:rPr lang="en-US" altLang="uk-UA" sz="2800" smtClean="0"/>
              <a:t>(</a:t>
            </a:r>
            <a:r>
              <a:rPr lang="en-US" altLang="uk-UA" sz="2800" b="1" smtClean="0">
                <a:solidFill>
                  <a:srgbClr val="00CC00"/>
                </a:solidFill>
              </a:rPr>
              <a:t>if </a:t>
            </a:r>
            <a:r>
              <a:rPr lang="en-US" altLang="uk-UA" sz="2800" b="1" smtClean="0"/>
              <a:t>+ </a:t>
            </a:r>
            <a:r>
              <a:rPr lang="en-US" altLang="uk-UA" sz="2800" b="1" smtClean="0">
                <a:solidFill>
                  <a:schemeClr val="accent2"/>
                </a:solidFill>
              </a:rPr>
              <a:t>Past</a:t>
            </a:r>
            <a:r>
              <a:rPr lang="en-US" altLang="uk-UA" sz="2800" b="1" smtClean="0"/>
              <a:t> </a:t>
            </a:r>
            <a:r>
              <a:rPr lang="en-US" altLang="uk-UA" sz="2800" b="1" smtClean="0">
                <a:solidFill>
                  <a:schemeClr val="accent2"/>
                </a:solidFill>
              </a:rPr>
              <a:t>Simple</a:t>
            </a:r>
            <a:r>
              <a:rPr lang="en-US" altLang="uk-UA" sz="2800" b="1" smtClean="0"/>
              <a:t>, + </a:t>
            </a:r>
            <a:r>
              <a:rPr lang="en-US" altLang="uk-UA" sz="2800" b="1" smtClean="0">
                <a:solidFill>
                  <a:srgbClr val="FF3300"/>
                </a:solidFill>
              </a:rPr>
              <a:t>Past</a:t>
            </a:r>
            <a:r>
              <a:rPr lang="en-US" altLang="uk-UA" sz="2800" b="1" smtClean="0"/>
              <a:t> </a:t>
            </a:r>
            <a:r>
              <a:rPr lang="en-US" altLang="uk-UA" sz="2800" b="1" smtClean="0">
                <a:solidFill>
                  <a:srgbClr val="FF3300"/>
                </a:solidFill>
              </a:rPr>
              <a:t>Simple)</a:t>
            </a:r>
            <a:r>
              <a:rPr lang="en-US" altLang="uk-UA" smtClean="0"/>
              <a:t> 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b="1" smtClean="0"/>
              <a:t>→ </a:t>
            </a:r>
            <a:r>
              <a:rPr lang="en-US" altLang="uk-UA" sz="2000" smtClean="0"/>
              <a:t>Examples: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ru-RU" altLang="uk-UA" smtClean="0"/>
              <a:t> </a:t>
            </a:r>
            <a:r>
              <a:rPr lang="ru-RU" altLang="uk-UA" sz="2400" smtClean="0"/>
              <a:t>- 	</a:t>
            </a:r>
            <a:r>
              <a:rPr lang="en-US" altLang="uk-UA" sz="2800" b="1" smtClean="0">
                <a:solidFill>
                  <a:srgbClr val="00CC00"/>
                </a:solidFill>
              </a:rPr>
              <a:t>If</a:t>
            </a:r>
            <a:r>
              <a:rPr lang="en-US" altLang="uk-UA" sz="2800" b="1" smtClean="0"/>
              <a:t> you </a:t>
            </a:r>
            <a:r>
              <a:rPr lang="en-US" altLang="uk-UA" sz="2800" b="1" smtClean="0">
                <a:solidFill>
                  <a:srgbClr val="0033CC"/>
                </a:solidFill>
              </a:rPr>
              <a:t>heat</a:t>
            </a:r>
            <a:r>
              <a:rPr lang="en-US" altLang="uk-UA" sz="2800" b="1" smtClean="0"/>
              <a:t> butter, it </a:t>
            </a:r>
            <a:r>
              <a:rPr lang="en-US" altLang="uk-UA" sz="2800" b="1" smtClean="0">
                <a:solidFill>
                  <a:srgbClr val="FF3300"/>
                </a:solidFill>
              </a:rPr>
              <a:t>melts</a:t>
            </a:r>
            <a:r>
              <a:rPr lang="en-US" altLang="uk-UA" sz="2800" b="1" smtClean="0"/>
              <a:t>. </a:t>
            </a:r>
            <a:r>
              <a:rPr lang="en-US" altLang="uk-UA" sz="2800" smtClean="0"/>
              <a:t> 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ru-RU" altLang="uk-UA" sz="2400" smtClean="0"/>
              <a:t> - 	</a:t>
            </a:r>
            <a:r>
              <a:rPr lang="en-US" altLang="uk-UA" sz="2800" b="1" smtClean="0">
                <a:solidFill>
                  <a:srgbClr val="00CC00"/>
                </a:solidFill>
              </a:rPr>
              <a:t>If</a:t>
            </a:r>
            <a:r>
              <a:rPr lang="en-US" altLang="uk-UA" sz="2800" b="1" smtClean="0"/>
              <a:t> I </a:t>
            </a:r>
            <a:r>
              <a:rPr lang="en-US" altLang="uk-UA" sz="2800" b="1" smtClean="0">
                <a:solidFill>
                  <a:srgbClr val="0033CC"/>
                </a:solidFill>
              </a:rPr>
              <a:t>have </a:t>
            </a:r>
            <a:r>
              <a:rPr lang="en-US" altLang="uk-UA" sz="2800" b="1" smtClean="0"/>
              <a:t>time, I </a:t>
            </a:r>
            <a:r>
              <a:rPr lang="en-US" altLang="uk-UA" sz="2800" b="1" smtClean="0">
                <a:solidFill>
                  <a:srgbClr val="FF3300"/>
                </a:solidFill>
              </a:rPr>
              <a:t>study</a:t>
            </a:r>
            <a:r>
              <a:rPr lang="en-US" altLang="uk-UA" sz="2800" b="1" smtClean="0"/>
              <a:t> English. </a:t>
            </a:r>
            <a:endParaRPr lang="ru-RU" altLang="uk-UA" sz="2400" b="1" smtClean="0"/>
          </a:p>
          <a:p>
            <a:pPr marL="717550" indent="-547688" algn="l" eaLnBrk="1" hangingPunct="1">
              <a:lnSpc>
                <a:spcPct val="90000"/>
              </a:lnSpc>
            </a:pPr>
            <a:r>
              <a:rPr lang="ru-RU" altLang="uk-UA" sz="2400" b="1" smtClean="0"/>
              <a:t> - 	</a:t>
            </a:r>
            <a:r>
              <a:rPr lang="en-US" altLang="uk-UA" sz="2800" b="1" smtClean="0"/>
              <a:t>Years ago </a:t>
            </a:r>
            <a:r>
              <a:rPr lang="en-US" altLang="uk-UA" sz="2800" b="1" smtClean="0">
                <a:solidFill>
                  <a:srgbClr val="00CC00"/>
                </a:solidFill>
              </a:rPr>
              <a:t>if</a:t>
            </a:r>
            <a:r>
              <a:rPr lang="en-US" altLang="uk-UA" sz="2800" b="1" smtClean="0"/>
              <a:t> people </a:t>
            </a:r>
            <a:r>
              <a:rPr lang="en-US" altLang="uk-UA" sz="2800" b="1" smtClean="0">
                <a:solidFill>
                  <a:srgbClr val="0033CC"/>
                </a:solidFill>
              </a:rPr>
              <a:t>travelled</a:t>
            </a:r>
            <a:r>
              <a:rPr lang="en-US" altLang="uk-UA" sz="2800" b="1" smtClean="0"/>
              <a:t> a long distance, the journey </a:t>
            </a:r>
            <a:r>
              <a:rPr lang="en-US" altLang="uk-UA" sz="2800" b="1" smtClean="0">
                <a:solidFill>
                  <a:srgbClr val="FF3300"/>
                </a:solidFill>
              </a:rPr>
              <a:t>took</a:t>
            </a:r>
            <a:r>
              <a:rPr lang="en-US" altLang="uk-UA" sz="2800" b="1" smtClean="0"/>
              <a:t> days.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z="2800" b="1" smtClean="0"/>
              <a:t>	“</a:t>
            </a:r>
            <a:r>
              <a:rPr lang="en-US" altLang="uk-UA" sz="2800" b="1" smtClean="0">
                <a:solidFill>
                  <a:srgbClr val="00CC00"/>
                </a:solidFill>
              </a:rPr>
              <a:t>If</a:t>
            </a:r>
            <a:r>
              <a:rPr lang="en-US" altLang="uk-UA" sz="2800" b="1" smtClean="0"/>
              <a:t>” may be replaced by “</a:t>
            </a:r>
            <a:r>
              <a:rPr lang="en-US" altLang="uk-UA" sz="2800" b="1" smtClean="0">
                <a:solidFill>
                  <a:srgbClr val="00CC00"/>
                </a:solidFill>
              </a:rPr>
              <a:t>when</a:t>
            </a:r>
            <a:r>
              <a:rPr lang="en-US" altLang="uk-UA" sz="2800" b="1" smtClean="0"/>
              <a:t>”.</a:t>
            </a:r>
          </a:p>
        </p:txBody>
      </p:sp>
      <p:sp>
        <p:nvSpPr>
          <p:cNvPr id="492549" name="AutoShape 5"/>
          <p:cNvSpPr>
            <a:spLocks noChangeArrowheads="1"/>
          </p:cNvSpPr>
          <p:nvPr/>
        </p:nvSpPr>
        <p:spPr bwMode="auto">
          <a:xfrm>
            <a:off x="323850" y="5589588"/>
            <a:ext cx="647700" cy="412750"/>
          </a:xfrm>
          <a:prstGeom prst="rightArrow">
            <a:avLst>
              <a:gd name="adj1" fmla="val 50000"/>
              <a:gd name="adj2" fmla="val 392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925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925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4925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6" grpId="0" animBg="1"/>
      <p:bldP spid="492549" grpId="0" animBg="1"/>
      <p:bldP spid="49254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  <a:solidFill>
            <a:srgbClr val="00CC00"/>
          </a:solidFill>
        </p:spPr>
        <p:txBody>
          <a:bodyPr/>
          <a:lstStyle/>
          <a:p>
            <a:pPr eaLnBrk="1" hangingPunct="1"/>
            <a:r>
              <a:rPr lang="en-US" altLang="uk-UA" sz="3200" b="1" smtClean="0"/>
              <a:t>CONDITIONALS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25538"/>
            <a:ext cx="8642350" cy="5399087"/>
          </a:xfrm>
          <a:solidFill>
            <a:schemeClr val="accent1"/>
          </a:solidFill>
        </p:spPr>
        <p:txBody>
          <a:bodyPr/>
          <a:lstStyle/>
          <a:p>
            <a:pPr marL="627063" indent="-457200" eaLnBrk="1" hangingPunct="1">
              <a:lnSpc>
                <a:spcPct val="80000"/>
              </a:lnSpc>
            </a:pPr>
            <a:r>
              <a:rPr lang="en-US" altLang="uk-UA" sz="2800" b="1" smtClean="0">
                <a:solidFill>
                  <a:srgbClr val="0033CC"/>
                </a:solidFill>
              </a:rPr>
              <a:t>Mixed Conditionals</a:t>
            </a:r>
          </a:p>
          <a:p>
            <a:pPr marL="627063" indent="-457200" algn="l" eaLnBrk="1" hangingPunct="1">
              <a:lnSpc>
                <a:spcPct val="80000"/>
              </a:lnSpc>
            </a:pPr>
            <a:r>
              <a:rPr lang="en-US" altLang="uk-UA" sz="2800" b="1" smtClean="0"/>
              <a:t>→ </a:t>
            </a:r>
            <a:r>
              <a:rPr lang="en-US" altLang="uk-UA" sz="2400" smtClean="0"/>
              <a:t>If-clauses can be mixed provided that they make sense within a context.</a:t>
            </a:r>
          </a:p>
          <a:p>
            <a:pPr marL="627063" indent="-457200" algn="l" eaLnBrk="1" hangingPunct="1">
              <a:lnSpc>
                <a:spcPct val="80000"/>
              </a:lnSpc>
            </a:pPr>
            <a:r>
              <a:rPr lang="en-US" altLang="uk-UA" sz="2800" b="1" smtClean="0"/>
              <a:t>→ </a:t>
            </a:r>
            <a:r>
              <a:rPr lang="en-US" altLang="uk-UA" sz="1800" smtClean="0"/>
              <a:t>Examples:</a:t>
            </a:r>
          </a:p>
          <a:p>
            <a:pPr marL="627063" indent="-457200" algn="l" eaLnBrk="1" hangingPunct="1">
              <a:lnSpc>
                <a:spcPct val="80000"/>
              </a:lnSpc>
            </a:pPr>
            <a:endParaRPr lang="en-US" altLang="uk-UA" sz="1800" smtClean="0"/>
          </a:p>
          <a:p>
            <a:pPr marL="627063" indent="-457200" algn="l" eaLnBrk="1" hangingPunct="1">
              <a:lnSpc>
                <a:spcPct val="80000"/>
              </a:lnSpc>
              <a:buFontTx/>
              <a:buChar char="-"/>
            </a:pPr>
            <a:r>
              <a:rPr lang="en-US" altLang="uk-UA" sz="2400" b="1" smtClean="0">
                <a:solidFill>
                  <a:srgbClr val="00CC00"/>
                </a:solidFill>
              </a:rPr>
              <a:t>If</a:t>
            </a:r>
            <a:r>
              <a:rPr lang="en-US" altLang="uk-UA" sz="2400" b="1" smtClean="0"/>
              <a:t> they </a:t>
            </a:r>
            <a:r>
              <a:rPr lang="en-US" altLang="uk-UA" sz="2400" b="1" smtClean="0">
                <a:solidFill>
                  <a:srgbClr val="0033CC"/>
                </a:solidFill>
              </a:rPr>
              <a:t>were studying</a:t>
            </a:r>
            <a:r>
              <a:rPr lang="en-US" altLang="uk-UA" sz="2400" b="1" smtClean="0"/>
              <a:t> all morning, they </a:t>
            </a:r>
            <a:r>
              <a:rPr lang="en-US" altLang="uk-UA" sz="2400" b="1" smtClean="0">
                <a:solidFill>
                  <a:srgbClr val="FF3300"/>
                </a:solidFill>
              </a:rPr>
              <a:t>will be</a:t>
            </a:r>
            <a:r>
              <a:rPr lang="en-US" altLang="uk-UA" sz="2400" b="1" smtClean="0"/>
              <a:t> tired now. </a:t>
            </a:r>
          </a:p>
          <a:p>
            <a:pPr marL="627063" indent="-457200" eaLnBrk="1" hangingPunct="1">
              <a:lnSpc>
                <a:spcPct val="80000"/>
              </a:lnSpc>
            </a:pPr>
            <a:r>
              <a:rPr lang="en-US" altLang="uk-UA" sz="2400" smtClean="0"/>
              <a:t>(they were studying so they are tired now.)</a:t>
            </a:r>
          </a:p>
          <a:p>
            <a:pPr marL="627063" indent="-457200" eaLnBrk="1" hangingPunct="1">
              <a:lnSpc>
                <a:spcPct val="80000"/>
              </a:lnSpc>
            </a:pPr>
            <a:endParaRPr lang="en-US" altLang="uk-UA" sz="2400" smtClean="0"/>
          </a:p>
          <a:p>
            <a:pPr marL="627063" indent="-457200" algn="l" eaLnBrk="1" hangingPunct="1">
              <a:lnSpc>
                <a:spcPct val="80000"/>
              </a:lnSpc>
              <a:buFontTx/>
              <a:buChar char="-"/>
            </a:pPr>
            <a:r>
              <a:rPr lang="en-US" altLang="uk-UA" sz="2400" b="1" smtClean="0">
                <a:solidFill>
                  <a:srgbClr val="00CC00"/>
                </a:solidFill>
              </a:rPr>
              <a:t>If</a:t>
            </a:r>
            <a:r>
              <a:rPr lang="en-US" altLang="uk-UA" sz="2400" b="1" smtClean="0"/>
              <a:t> I </a:t>
            </a:r>
            <a:r>
              <a:rPr lang="en-US" altLang="uk-UA" sz="2400" b="1" smtClean="0">
                <a:solidFill>
                  <a:srgbClr val="0033CC"/>
                </a:solidFill>
              </a:rPr>
              <a:t>were</a:t>
            </a:r>
            <a:r>
              <a:rPr lang="en-US" altLang="uk-UA" sz="2400" b="1" smtClean="0"/>
              <a:t> faster, I </a:t>
            </a:r>
            <a:r>
              <a:rPr lang="en-US" altLang="uk-UA" sz="2400" b="1" smtClean="0">
                <a:solidFill>
                  <a:srgbClr val="FF3300"/>
                </a:solidFill>
              </a:rPr>
              <a:t>would have won</a:t>
            </a:r>
            <a:r>
              <a:rPr lang="en-US" altLang="uk-UA" sz="2400" b="1" smtClean="0"/>
              <a:t> the race.</a:t>
            </a:r>
          </a:p>
          <a:p>
            <a:pPr marL="627063" indent="-457200" eaLnBrk="1" hangingPunct="1">
              <a:lnSpc>
                <a:spcPct val="80000"/>
              </a:lnSpc>
            </a:pPr>
            <a:r>
              <a:rPr lang="en-US" altLang="uk-UA" sz="2400" smtClean="0"/>
              <a:t>	(I´m not fast so I didn´t win the race.)</a:t>
            </a:r>
          </a:p>
          <a:p>
            <a:pPr marL="627063" indent="-457200" algn="l" eaLnBrk="1" hangingPunct="1">
              <a:lnSpc>
                <a:spcPct val="80000"/>
              </a:lnSpc>
            </a:pPr>
            <a:endParaRPr lang="en-US" altLang="uk-UA" sz="2400" smtClean="0"/>
          </a:p>
          <a:p>
            <a:pPr marL="627063" indent="-457200" algn="l" eaLnBrk="1" hangingPunct="1">
              <a:lnSpc>
                <a:spcPct val="80000"/>
              </a:lnSpc>
              <a:buFontTx/>
              <a:buChar char="-"/>
            </a:pPr>
            <a:r>
              <a:rPr lang="en-US" altLang="uk-UA" sz="2400" b="1" smtClean="0">
                <a:solidFill>
                  <a:srgbClr val="00CC00"/>
                </a:solidFill>
              </a:rPr>
              <a:t>If </a:t>
            </a:r>
            <a:r>
              <a:rPr lang="en-US" altLang="uk-UA" sz="2400" b="1" smtClean="0"/>
              <a:t>she </a:t>
            </a:r>
            <a:r>
              <a:rPr lang="en-US" altLang="uk-UA" sz="2400" b="1" smtClean="0">
                <a:solidFill>
                  <a:srgbClr val="0033CC"/>
                </a:solidFill>
              </a:rPr>
              <a:t>had saved</a:t>
            </a:r>
            <a:r>
              <a:rPr lang="en-US" altLang="uk-UA" sz="2400" b="1" smtClean="0"/>
              <a:t> her money, she </a:t>
            </a:r>
            <a:r>
              <a:rPr lang="en-US" altLang="uk-UA" sz="2400" b="1" smtClean="0">
                <a:solidFill>
                  <a:srgbClr val="FF3300"/>
                </a:solidFill>
              </a:rPr>
              <a:t>would go</a:t>
            </a:r>
            <a:r>
              <a:rPr lang="en-US" altLang="uk-UA" sz="2400" b="1" smtClean="0"/>
              <a:t> on holiday </a:t>
            </a:r>
          </a:p>
          <a:p>
            <a:pPr marL="627063" indent="-457200" eaLnBrk="1" hangingPunct="1">
              <a:lnSpc>
                <a:spcPct val="80000"/>
              </a:lnSpc>
            </a:pPr>
            <a:r>
              <a:rPr lang="en-US" altLang="uk-UA" sz="2400" smtClean="0"/>
              <a:t>  (she didn´t save her money so she won´t go on holiday.)</a:t>
            </a:r>
          </a:p>
          <a:p>
            <a:pPr marL="627063" indent="-457200" algn="l" eaLnBrk="1" hangingPunct="1">
              <a:lnSpc>
                <a:spcPct val="80000"/>
              </a:lnSpc>
              <a:buFontTx/>
              <a:buChar char="-"/>
            </a:pPr>
            <a:endParaRPr lang="en-US" altLang="uk-UA" sz="2400" b="1" smtClean="0"/>
          </a:p>
          <a:p>
            <a:pPr marL="627063" indent="-457200" eaLnBrk="1" hangingPunct="1">
              <a:lnSpc>
                <a:spcPct val="80000"/>
              </a:lnSpc>
            </a:pPr>
            <a:endParaRPr lang="en-US" altLang="uk-UA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017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017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501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01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2363" y="109538"/>
            <a:ext cx="4498975" cy="946150"/>
          </a:xfrm>
          <a:solidFill>
            <a:srgbClr val="0000FF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en-US" altLang="uk-UA" sz="2800" b="1" smtClean="0">
                <a:solidFill>
                  <a:schemeClr val="bg1"/>
                </a:solidFill>
              </a:rPr>
              <a:t>The structure of a </a:t>
            </a:r>
            <a:br>
              <a:rPr lang="en-US" altLang="uk-UA" sz="2800" b="1" smtClean="0">
                <a:solidFill>
                  <a:schemeClr val="bg1"/>
                </a:solidFill>
              </a:rPr>
            </a:br>
            <a:r>
              <a:rPr lang="en-US" altLang="uk-UA" sz="2800" b="1" smtClean="0">
                <a:solidFill>
                  <a:schemeClr val="bg1"/>
                </a:solidFill>
              </a:rPr>
              <a:t>first conditional sentence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557338"/>
            <a:ext cx="8353425" cy="3603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uk-UA" sz="1600" smtClean="0"/>
              <a:t>A first conditional sentence consists of two clauses, an "if" clause and a main clause: </a:t>
            </a:r>
          </a:p>
        </p:txBody>
      </p:sp>
      <p:graphicFrame>
        <p:nvGraphicFramePr>
          <p:cNvPr id="503812" name="Group 4"/>
          <p:cNvGraphicFramePr>
            <a:graphicFrameLocks noGrp="1"/>
          </p:cNvGraphicFramePr>
          <p:nvPr/>
        </p:nvGraphicFramePr>
        <p:xfrm>
          <a:off x="1331913" y="2133600"/>
          <a:ext cx="6481762" cy="1295400"/>
        </p:xfrm>
        <a:graphic>
          <a:graphicData uri="http://schemas.openxmlformats.org/drawingml/2006/table">
            <a:tbl>
              <a:tblPr/>
              <a:tblGrid>
                <a:gridCol w="2981325"/>
                <a:gridCol w="3500437"/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if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main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Arial" charset="0"/>
                        </a:rPr>
                        <a:t>If you study hard,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you will pass the test.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81" name="Rectangle 13"/>
          <p:cNvSpPr>
            <a:spLocks noChangeArrowheads="1"/>
          </p:cNvSpPr>
          <p:nvPr/>
        </p:nvSpPr>
        <p:spPr bwMode="auto">
          <a:xfrm>
            <a:off x="539750" y="3860800"/>
            <a:ext cx="83534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uk-UA" sz="1600"/>
              <a:t>If the "if" clause comes first, a comma is usually used. If the "if" clause comes second, there is no need for a comma:</a:t>
            </a:r>
          </a:p>
        </p:txBody>
      </p:sp>
      <p:graphicFrame>
        <p:nvGraphicFramePr>
          <p:cNvPr id="503822" name="Group 14"/>
          <p:cNvGraphicFramePr>
            <a:graphicFrameLocks noGrp="1"/>
          </p:cNvGraphicFramePr>
          <p:nvPr/>
        </p:nvGraphicFramePr>
        <p:xfrm>
          <a:off x="1116013" y="4724400"/>
          <a:ext cx="6840537" cy="1512888"/>
        </p:xfrm>
        <a:graphic>
          <a:graphicData uri="http://schemas.openxmlformats.org/drawingml/2006/table">
            <a:tbl>
              <a:tblPr/>
              <a:tblGrid>
                <a:gridCol w="3786187"/>
                <a:gridCol w="3054350"/>
              </a:tblGrid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main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if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0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You will pass the test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Arial" charset="0"/>
                        </a:rPr>
                        <a:t>if you study hard.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3300" y="109538"/>
            <a:ext cx="4735513" cy="946150"/>
          </a:xfrm>
          <a:solidFill>
            <a:srgbClr val="0000FF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en-US" altLang="uk-UA" sz="2800" b="1" smtClean="0">
                <a:solidFill>
                  <a:schemeClr val="bg1"/>
                </a:solidFill>
              </a:rPr>
              <a:t>The structure and use of a </a:t>
            </a:r>
            <a:br>
              <a:rPr lang="en-US" altLang="uk-UA" sz="2800" b="1" smtClean="0">
                <a:solidFill>
                  <a:schemeClr val="bg1"/>
                </a:solidFill>
              </a:rPr>
            </a:br>
            <a:r>
              <a:rPr lang="en-US" altLang="uk-UA" sz="2800" b="1" smtClean="0">
                <a:solidFill>
                  <a:schemeClr val="bg1"/>
                </a:solidFill>
              </a:rPr>
              <a:t>first conditional sentence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557338"/>
            <a:ext cx="8353425" cy="3603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uk-UA" sz="1600" smtClean="0"/>
              <a:t>We use different verb forms in each part of a first conditional: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3860800"/>
            <a:ext cx="83534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uk-UA" sz="1600"/>
              <a:t>The first conditional is used to talk about things which are possible in the present or the future -- things which </a:t>
            </a:r>
            <a:r>
              <a:rPr lang="en-US" altLang="uk-UA" sz="1600" i="1"/>
              <a:t>may happen</a:t>
            </a:r>
            <a:r>
              <a:rPr lang="en-US" altLang="uk-UA" sz="1600"/>
              <a:t>: </a:t>
            </a:r>
          </a:p>
        </p:txBody>
      </p:sp>
      <p:graphicFrame>
        <p:nvGraphicFramePr>
          <p:cNvPr id="504837" name="Group 5"/>
          <p:cNvGraphicFramePr>
            <a:graphicFrameLocks noGrp="1"/>
          </p:cNvGraphicFramePr>
          <p:nvPr/>
        </p:nvGraphicFramePr>
        <p:xfrm>
          <a:off x="1187450" y="2349500"/>
          <a:ext cx="5832475" cy="1079500"/>
        </p:xfrm>
        <a:graphic>
          <a:graphicData uri="http://schemas.openxmlformats.org/drawingml/2006/table">
            <a:tbl>
              <a:tblPr/>
              <a:tblGrid>
                <a:gridCol w="1824038"/>
                <a:gridCol w="40084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if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Arial" charset="0"/>
                        </a:rPr>
                        <a:t>if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Arial" charset="0"/>
                        </a:rPr>
                        <a:t> + subject + simple present verb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main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subject +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will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+ verb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846" name="Group 14"/>
          <p:cNvGraphicFramePr>
            <a:graphicFrameLocks noGrp="1"/>
          </p:cNvGraphicFramePr>
          <p:nvPr/>
        </p:nvGraphicFramePr>
        <p:xfrm>
          <a:off x="827088" y="4581525"/>
          <a:ext cx="7597775" cy="1871663"/>
        </p:xfrm>
        <a:graphic>
          <a:graphicData uri="http://schemas.openxmlformats.org/drawingml/2006/table">
            <a:tbl>
              <a:tblPr/>
              <a:tblGrid>
                <a:gridCol w="3557587"/>
                <a:gridCol w="40401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Example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Explanation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Arial" charset="0"/>
                        </a:rPr>
                        <a:t>If it's sunny, we'll go to the park.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Maybe it will be sunny -- that's possible.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Arial" charset="0"/>
                        </a:rPr>
                        <a:t>Paula will be sad if Juan leaves.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Maybe Juan will leave -- that's possible.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Arial" charset="0"/>
                        </a:rPr>
                        <a:t>If you cook the supper, I'll wash the dishes.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Maybe you will cook the supper -- that's possible.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  <a:solidFill>
            <a:srgbClr val="00CC00"/>
          </a:solidFill>
          <a:ln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uk-UA" sz="3200" b="1" smtClean="0"/>
              <a:t>CONDITIONALS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25538"/>
            <a:ext cx="8642350" cy="5399087"/>
          </a:xfrm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717550" indent="-547688" eaLnBrk="1" hangingPunct="1">
              <a:lnSpc>
                <a:spcPct val="80000"/>
              </a:lnSpc>
            </a:pPr>
            <a:r>
              <a:rPr lang="en-US" altLang="uk-UA" sz="2800" b="1" smtClean="0">
                <a:solidFill>
                  <a:srgbClr val="0033CC"/>
                </a:solidFill>
              </a:rPr>
              <a:t>Conditional Sentences Type 1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800" b="1" smtClean="0"/>
              <a:t>→ </a:t>
            </a:r>
            <a:r>
              <a:rPr lang="en-US" altLang="uk-UA" sz="2400" b="1" smtClean="0"/>
              <a:t>It is possible and also </a:t>
            </a:r>
            <a:r>
              <a:rPr lang="en-US" altLang="uk-UA" sz="2400" b="1" i="1" smtClean="0"/>
              <a:t>very likely</a:t>
            </a:r>
            <a:r>
              <a:rPr lang="en-US" altLang="uk-UA" sz="2400" b="1" smtClean="0"/>
              <a:t> that the condition will be fulfilled.	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800" b="1" smtClean="0"/>
              <a:t>→ </a:t>
            </a:r>
            <a:r>
              <a:rPr lang="en-US" altLang="uk-UA" sz="2400" b="1" smtClean="0"/>
              <a:t>Form</a:t>
            </a:r>
            <a:r>
              <a:rPr lang="en-US" altLang="uk-UA" sz="2800" b="1" smtClean="0"/>
              <a:t>:</a:t>
            </a:r>
            <a:r>
              <a:rPr lang="en-US" altLang="uk-UA" sz="2800" smtClean="0"/>
              <a:t> </a:t>
            </a:r>
            <a:r>
              <a:rPr lang="en-US" altLang="uk-UA" sz="2400" smtClean="0">
                <a:solidFill>
                  <a:srgbClr val="00CC00"/>
                </a:solidFill>
              </a:rPr>
              <a:t>if </a:t>
            </a:r>
            <a:r>
              <a:rPr lang="en-US" altLang="uk-UA" sz="2400" smtClean="0"/>
              <a:t>+ </a:t>
            </a:r>
            <a:r>
              <a:rPr lang="en-US" altLang="uk-UA" sz="2400" b="1" smtClean="0">
                <a:solidFill>
                  <a:srgbClr val="0033CC"/>
                </a:solidFill>
              </a:rPr>
              <a:t>Simple Present</a:t>
            </a:r>
            <a:r>
              <a:rPr lang="en-US" altLang="uk-UA" sz="2400" smtClean="0"/>
              <a:t>, 			</a:t>
            </a:r>
            <a:r>
              <a:rPr lang="en-US" altLang="uk-UA" sz="2400" smtClean="0">
                <a:solidFill>
                  <a:srgbClr val="FF3300"/>
                </a:solidFill>
              </a:rPr>
              <a:t>will (</a:t>
            </a:r>
            <a:r>
              <a:rPr lang="en-US" altLang="uk-UA" sz="2400" i="1" smtClean="0">
                <a:solidFill>
                  <a:srgbClr val="FF3300"/>
                </a:solidFill>
              </a:rPr>
              <a:t>Future</a:t>
            </a:r>
            <a:r>
              <a:rPr lang="en-US" altLang="uk-UA" sz="2400" smtClean="0">
                <a:solidFill>
                  <a:srgbClr val="FF3300"/>
                </a:solidFill>
              </a:rPr>
              <a:t>)</a:t>
            </a:r>
            <a:endParaRPr lang="en-US" altLang="uk-UA" sz="2400" smtClean="0"/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400" smtClean="0"/>
              <a:t>								</a:t>
            </a:r>
            <a:r>
              <a:rPr lang="en-US" altLang="uk-UA" sz="2400" smtClean="0">
                <a:solidFill>
                  <a:srgbClr val="FF3300"/>
                </a:solidFill>
              </a:rPr>
              <a:t>can</a:t>
            </a:r>
            <a:r>
              <a:rPr lang="en-US" altLang="uk-UA" sz="2400" smtClean="0"/>
              <a:t>/</a:t>
            </a:r>
            <a:r>
              <a:rPr lang="en-US" altLang="uk-UA" sz="2400" smtClean="0">
                <a:solidFill>
                  <a:srgbClr val="FF3300"/>
                </a:solidFill>
              </a:rPr>
              <a:t>must</a:t>
            </a:r>
            <a:r>
              <a:rPr lang="en-US" altLang="uk-UA" sz="2400" smtClean="0"/>
              <a:t>/</a:t>
            </a:r>
            <a:r>
              <a:rPr lang="en-US" altLang="uk-UA" sz="2400" smtClean="0">
                <a:solidFill>
                  <a:srgbClr val="FF3300"/>
                </a:solidFill>
              </a:rPr>
              <a:t>may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400" smtClean="0">
                <a:solidFill>
                  <a:srgbClr val="FF3300"/>
                </a:solidFill>
              </a:rPr>
              <a:t>		        </a:t>
            </a:r>
            <a:r>
              <a:rPr lang="en-US" altLang="uk-UA" sz="2400" smtClean="0"/>
              <a:t>(</a:t>
            </a:r>
            <a:r>
              <a:rPr lang="en-US" altLang="uk-UA" sz="2400" smtClean="0">
                <a:solidFill>
                  <a:srgbClr val="00CC00"/>
                </a:solidFill>
              </a:rPr>
              <a:t>if </a:t>
            </a:r>
            <a:r>
              <a:rPr lang="en-US" altLang="uk-UA" sz="2400" smtClean="0"/>
              <a:t>+ </a:t>
            </a:r>
            <a:r>
              <a:rPr lang="en-US" altLang="uk-UA" sz="2400" smtClean="0">
                <a:solidFill>
                  <a:srgbClr val="0033CC"/>
                </a:solidFill>
              </a:rPr>
              <a:t>Present Perfect</a:t>
            </a:r>
            <a:r>
              <a:rPr lang="en-US" altLang="uk-UA" sz="2000" smtClean="0"/>
              <a:t>,</a:t>
            </a:r>
            <a:r>
              <a:rPr lang="en-US" altLang="uk-UA" sz="2000" smtClean="0">
                <a:solidFill>
                  <a:srgbClr val="FF3300"/>
                </a:solidFill>
              </a:rPr>
              <a:t> </a:t>
            </a:r>
            <a:r>
              <a:rPr lang="en-US" altLang="uk-UA" sz="2000" b="1" smtClean="0"/>
              <a:t>)</a:t>
            </a:r>
            <a:r>
              <a:rPr lang="en-US" altLang="uk-UA" sz="2000" b="1" smtClean="0">
                <a:solidFill>
                  <a:srgbClr val="FF3300"/>
                </a:solidFill>
              </a:rPr>
              <a:t>	</a:t>
            </a:r>
            <a:r>
              <a:rPr lang="en-US" altLang="uk-UA" sz="2000" smtClean="0">
                <a:solidFill>
                  <a:srgbClr val="FF3300"/>
                </a:solidFill>
              </a:rPr>
              <a:t>		</a:t>
            </a:r>
            <a:r>
              <a:rPr lang="en-US" altLang="uk-UA" sz="2400" b="1" i="1" smtClean="0">
                <a:solidFill>
                  <a:srgbClr val="FF3300"/>
                </a:solidFill>
              </a:rPr>
              <a:t>imperatives</a:t>
            </a:r>
            <a:r>
              <a:rPr lang="en-US" altLang="uk-UA" sz="2400" b="1" smtClean="0">
                <a:solidFill>
                  <a:srgbClr val="FF3300"/>
                </a:solidFill>
              </a:rPr>
              <a:t>	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800" b="1" smtClean="0"/>
              <a:t>→ </a:t>
            </a:r>
            <a:r>
              <a:rPr lang="en-US" altLang="uk-UA" sz="1800" smtClean="0"/>
              <a:t>Examples: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ru-RU" altLang="uk-UA" sz="2800" smtClean="0"/>
              <a:t> </a:t>
            </a:r>
            <a:r>
              <a:rPr lang="ru-RU" altLang="uk-UA" sz="2400" b="1" smtClean="0"/>
              <a:t>- 	</a:t>
            </a:r>
            <a:r>
              <a:rPr lang="ru-RU" altLang="uk-UA" sz="2400" b="1" smtClean="0">
                <a:solidFill>
                  <a:srgbClr val="00CC00"/>
                </a:solidFill>
              </a:rPr>
              <a:t>If </a:t>
            </a:r>
            <a:r>
              <a:rPr lang="ru-RU" altLang="uk-UA" sz="2400" b="1" smtClean="0"/>
              <a:t>I </a:t>
            </a:r>
            <a:r>
              <a:rPr lang="ru-RU" altLang="uk-UA" sz="2400" b="1" smtClean="0">
                <a:solidFill>
                  <a:schemeClr val="accent2"/>
                </a:solidFill>
              </a:rPr>
              <a:t>find</a:t>
            </a:r>
            <a:r>
              <a:rPr lang="ru-RU" altLang="uk-UA" sz="2400" b="1" smtClean="0"/>
              <a:t> her address, </a:t>
            </a:r>
            <a:r>
              <a:rPr lang="ru-RU" altLang="uk-UA" sz="2400" b="1" smtClean="0">
                <a:solidFill>
                  <a:srgbClr val="FF3300"/>
                </a:solidFill>
              </a:rPr>
              <a:t>I’ll send</a:t>
            </a:r>
            <a:r>
              <a:rPr lang="ru-RU" altLang="uk-UA" sz="2400" b="1" smtClean="0"/>
              <a:t> her an invitation.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ru-RU" altLang="uk-UA" sz="2400" b="1" smtClean="0"/>
              <a:t> - 	</a:t>
            </a:r>
            <a:r>
              <a:rPr lang="en-US" altLang="uk-UA" sz="2400" b="1" smtClean="0">
                <a:solidFill>
                  <a:srgbClr val="00CC00"/>
                </a:solidFill>
              </a:rPr>
              <a:t>If</a:t>
            </a:r>
            <a:r>
              <a:rPr lang="en-US" altLang="uk-UA" sz="2400" b="1" smtClean="0"/>
              <a:t> you </a:t>
            </a:r>
            <a:r>
              <a:rPr lang="en-US" altLang="uk-UA" sz="2400" b="1" smtClean="0">
                <a:solidFill>
                  <a:srgbClr val="0033CC"/>
                </a:solidFill>
              </a:rPr>
              <a:t>have studied</a:t>
            </a:r>
            <a:r>
              <a:rPr lang="en-US" altLang="uk-UA" sz="2400" b="1" smtClean="0"/>
              <a:t> for this exam, you </a:t>
            </a:r>
            <a:r>
              <a:rPr lang="en-US" altLang="uk-UA" sz="2400" b="1" smtClean="0">
                <a:solidFill>
                  <a:srgbClr val="FF3300"/>
                </a:solidFill>
              </a:rPr>
              <a:t>will pass</a:t>
            </a:r>
            <a:r>
              <a:rPr lang="en-US" altLang="uk-UA" sz="2400" b="1" smtClean="0"/>
              <a:t> it. 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400" b="1" smtClean="0"/>
              <a:t> -	</a:t>
            </a:r>
            <a:r>
              <a:rPr lang="en-US" altLang="uk-UA" sz="2400" b="1" smtClean="0">
                <a:solidFill>
                  <a:srgbClr val="00CC00"/>
                </a:solidFill>
              </a:rPr>
              <a:t>If</a:t>
            </a:r>
            <a:r>
              <a:rPr lang="en-US" altLang="uk-UA" sz="2400" b="1" smtClean="0"/>
              <a:t> it </a:t>
            </a:r>
            <a:r>
              <a:rPr lang="en-US" altLang="uk-UA" sz="2400" b="1" smtClean="0">
                <a:solidFill>
                  <a:srgbClr val="0033CC"/>
                </a:solidFill>
              </a:rPr>
              <a:t>is </a:t>
            </a:r>
            <a:r>
              <a:rPr lang="en-US" altLang="uk-UA" sz="2400" b="1" smtClean="0"/>
              <a:t>hot today, we </a:t>
            </a:r>
            <a:r>
              <a:rPr lang="en-US" altLang="uk-UA" sz="2400" b="1" smtClean="0">
                <a:solidFill>
                  <a:srgbClr val="FF3300"/>
                </a:solidFill>
              </a:rPr>
              <a:t>may</a:t>
            </a:r>
            <a:r>
              <a:rPr lang="en-US" altLang="uk-UA" sz="2400" b="1" smtClean="0"/>
              <a:t> go swimming. 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400" b="1" smtClean="0"/>
              <a:t> -	</a:t>
            </a:r>
            <a:r>
              <a:rPr lang="en-US" altLang="uk-UA" sz="2400" b="1" smtClean="0">
                <a:solidFill>
                  <a:srgbClr val="00CC00"/>
                </a:solidFill>
              </a:rPr>
              <a:t>If</a:t>
            </a:r>
            <a:r>
              <a:rPr lang="en-US" altLang="uk-UA" sz="2400" b="1" smtClean="0"/>
              <a:t> you </a:t>
            </a:r>
            <a:r>
              <a:rPr lang="en-US" altLang="uk-UA" sz="2400" b="1" smtClean="0">
                <a:solidFill>
                  <a:srgbClr val="0033CC"/>
                </a:solidFill>
              </a:rPr>
              <a:t>see</a:t>
            </a:r>
            <a:r>
              <a:rPr lang="en-US" altLang="uk-UA" sz="2400" b="1" smtClean="0"/>
              <a:t> her, </a:t>
            </a:r>
            <a:r>
              <a:rPr lang="en-US" altLang="uk-UA" sz="2400" b="1" smtClean="0">
                <a:solidFill>
                  <a:srgbClr val="FF3300"/>
                </a:solidFill>
              </a:rPr>
              <a:t>don’t tell</a:t>
            </a:r>
            <a:r>
              <a:rPr lang="en-US" altLang="uk-UA" sz="2400" b="1" smtClean="0"/>
              <a:t> her I was here.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400" b="1" smtClean="0"/>
              <a:t> - 	</a:t>
            </a:r>
            <a:r>
              <a:rPr lang="en-US" altLang="uk-UA" sz="2400" b="1" smtClean="0">
                <a:solidFill>
                  <a:srgbClr val="00CC00"/>
                </a:solidFill>
              </a:rPr>
              <a:t>If</a:t>
            </a:r>
            <a:r>
              <a:rPr lang="en-US" altLang="uk-UA" sz="2400" b="1" smtClean="0"/>
              <a:t> you </a:t>
            </a:r>
            <a:r>
              <a:rPr lang="en-US" altLang="uk-UA" sz="2400" b="1" smtClean="0">
                <a:solidFill>
                  <a:srgbClr val="0033CC"/>
                </a:solidFill>
              </a:rPr>
              <a:t>go</a:t>
            </a:r>
            <a:r>
              <a:rPr lang="en-US" altLang="uk-UA" sz="2400" b="1" smtClean="0"/>
              <a:t> to the supermarket, you </a:t>
            </a:r>
            <a:r>
              <a:rPr lang="en-US" altLang="uk-UA" sz="2400" b="1" smtClean="0">
                <a:solidFill>
                  <a:srgbClr val="FF3300"/>
                </a:solidFill>
              </a:rPr>
              <a:t>can</a:t>
            </a:r>
            <a:r>
              <a:rPr lang="en-US" altLang="uk-UA" sz="2400" b="1" smtClean="0"/>
              <a:t> buy some bread</a:t>
            </a:r>
          </a:p>
        </p:txBody>
      </p:sp>
      <p:sp>
        <p:nvSpPr>
          <p:cNvPr id="497700" name="Line 36"/>
          <p:cNvSpPr>
            <a:spLocks noChangeShapeType="1"/>
          </p:cNvSpPr>
          <p:nvPr/>
        </p:nvSpPr>
        <p:spPr bwMode="auto">
          <a:xfrm flipV="1">
            <a:off x="4859338" y="2492375"/>
            <a:ext cx="17287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701" name="Line 37"/>
          <p:cNvSpPr>
            <a:spLocks noChangeShapeType="1"/>
          </p:cNvSpPr>
          <p:nvPr/>
        </p:nvSpPr>
        <p:spPr bwMode="auto">
          <a:xfrm flipV="1">
            <a:off x="4859338" y="285273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702" name="Line 38"/>
          <p:cNvSpPr>
            <a:spLocks noChangeShapeType="1"/>
          </p:cNvSpPr>
          <p:nvPr/>
        </p:nvSpPr>
        <p:spPr bwMode="auto">
          <a:xfrm>
            <a:off x="4859338" y="2852738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AutoShape 47">
            <a:hlinkClick r:id="rId3"/>
          </p:cNvPr>
          <p:cNvSpPr>
            <a:spLocks noChangeArrowheads="1"/>
          </p:cNvSpPr>
          <p:nvPr/>
        </p:nvSpPr>
        <p:spPr bwMode="auto">
          <a:xfrm>
            <a:off x="8101013" y="5815013"/>
            <a:ext cx="682625" cy="638175"/>
          </a:xfrm>
          <a:prstGeom prst="actionButtonBlank">
            <a:avLst/>
          </a:prstGeom>
          <a:solidFill>
            <a:srgbClr val="FFFF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uk-UA" b="1"/>
              <a:t>URL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976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976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9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9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9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97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497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  <p:bldP spid="497700" grpId="0" animBg="1"/>
      <p:bldP spid="497701" grpId="0" animBg="1"/>
      <p:bldP spid="4977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  <a:solidFill>
            <a:srgbClr val="00CC00"/>
          </a:solidFill>
        </p:spPr>
        <p:txBody>
          <a:bodyPr/>
          <a:lstStyle/>
          <a:p>
            <a:pPr eaLnBrk="1" hangingPunct="1"/>
            <a:r>
              <a:rPr lang="en-US" altLang="uk-UA" sz="3200" b="1" smtClean="0"/>
              <a:t>CONDITIONALS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25538"/>
            <a:ext cx="8642350" cy="5399087"/>
          </a:xfrm>
          <a:solidFill>
            <a:schemeClr val="accent1"/>
          </a:solidFill>
        </p:spPr>
        <p:txBody>
          <a:bodyPr/>
          <a:lstStyle/>
          <a:p>
            <a:pPr marL="717550" indent="-547688" eaLnBrk="1" hangingPunct="1">
              <a:lnSpc>
                <a:spcPct val="90000"/>
              </a:lnSpc>
            </a:pPr>
            <a:r>
              <a:rPr lang="en-US" altLang="uk-UA" sz="2800" b="1" smtClean="0">
                <a:solidFill>
                  <a:srgbClr val="0033CC"/>
                </a:solidFill>
              </a:rPr>
              <a:t>Conditional Sentences Type 2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z="2800" b="1" smtClean="0"/>
              <a:t>→ T</a:t>
            </a:r>
            <a:r>
              <a:rPr lang="en-US" altLang="uk-UA" sz="2400" b="1" smtClean="0"/>
              <a:t>here is an unreal possibility that the condition will happen.</a:t>
            </a:r>
            <a:r>
              <a:rPr lang="en-US" altLang="uk-UA" sz="2400" smtClean="0"/>
              <a:t> </a:t>
            </a:r>
            <a:r>
              <a:rPr lang="en-US" altLang="uk-UA" sz="2400" b="1" smtClean="0"/>
              <a:t>	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z="2800" b="1" smtClean="0"/>
              <a:t>→ </a:t>
            </a:r>
            <a:r>
              <a:rPr lang="en-US" altLang="uk-UA" sz="2400" b="1" smtClean="0"/>
              <a:t>Form</a:t>
            </a:r>
            <a:r>
              <a:rPr lang="en-US" altLang="uk-UA" sz="2800" b="1" smtClean="0"/>
              <a:t>:</a:t>
            </a:r>
            <a:r>
              <a:rPr lang="en-US" altLang="uk-UA" sz="2800" smtClean="0"/>
              <a:t> </a:t>
            </a:r>
            <a:r>
              <a:rPr lang="en-US" altLang="uk-UA" sz="2400" smtClean="0">
                <a:solidFill>
                  <a:srgbClr val="00CC00"/>
                </a:solidFill>
              </a:rPr>
              <a:t>if </a:t>
            </a:r>
            <a:r>
              <a:rPr lang="en-US" altLang="uk-UA" sz="2400" smtClean="0"/>
              <a:t>+ </a:t>
            </a:r>
            <a:r>
              <a:rPr lang="en-US" altLang="uk-UA" sz="2400" b="1" smtClean="0">
                <a:solidFill>
                  <a:srgbClr val="0033CC"/>
                </a:solidFill>
              </a:rPr>
              <a:t>Past</a:t>
            </a:r>
            <a:r>
              <a:rPr lang="en-US" altLang="uk-UA" sz="2400" smtClean="0"/>
              <a:t> </a:t>
            </a:r>
            <a:r>
              <a:rPr lang="en-US" altLang="uk-UA" sz="2400" b="1" smtClean="0">
                <a:solidFill>
                  <a:srgbClr val="0033CC"/>
                </a:solidFill>
              </a:rPr>
              <a:t>Simple</a:t>
            </a:r>
            <a:r>
              <a:rPr lang="en-US" altLang="uk-UA" sz="2400" smtClean="0"/>
              <a:t>, 		    </a:t>
            </a:r>
            <a:r>
              <a:rPr lang="en-US" altLang="uk-UA" sz="2400" smtClean="0">
                <a:solidFill>
                  <a:srgbClr val="FF3300"/>
                </a:solidFill>
              </a:rPr>
              <a:t>would (</a:t>
            </a:r>
            <a:r>
              <a:rPr lang="en-US" altLang="uk-UA" sz="2400" i="1" smtClean="0">
                <a:solidFill>
                  <a:srgbClr val="FF3300"/>
                </a:solidFill>
              </a:rPr>
              <a:t>Conditional</a:t>
            </a:r>
            <a:r>
              <a:rPr lang="en-US" altLang="uk-UA" sz="2400" smtClean="0">
                <a:solidFill>
                  <a:srgbClr val="FF3300"/>
                </a:solidFill>
              </a:rPr>
              <a:t>)</a:t>
            </a:r>
            <a:endParaRPr lang="en-US" altLang="uk-UA" sz="2400" smtClean="0"/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z="2400" smtClean="0"/>
              <a:t>							    </a:t>
            </a:r>
            <a:r>
              <a:rPr lang="en-US" altLang="uk-UA" sz="2400" smtClean="0">
                <a:solidFill>
                  <a:srgbClr val="FF3300"/>
                </a:solidFill>
              </a:rPr>
              <a:t>could</a:t>
            </a:r>
            <a:r>
              <a:rPr lang="en-US" altLang="uk-UA" sz="2400" smtClean="0"/>
              <a:t>/</a:t>
            </a:r>
            <a:r>
              <a:rPr lang="en-US" altLang="uk-UA" sz="2400" smtClean="0">
                <a:solidFill>
                  <a:srgbClr val="FF3300"/>
                </a:solidFill>
              </a:rPr>
              <a:t>might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z="2400" smtClean="0">
                <a:solidFill>
                  <a:srgbClr val="FF3300"/>
                </a:solidFill>
              </a:rPr>
              <a:t>		        </a:t>
            </a:r>
            <a:r>
              <a:rPr lang="en-US" altLang="uk-UA" sz="2000" smtClean="0">
                <a:solidFill>
                  <a:srgbClr val="FF3300"/>
                </a:solidFill>
              </a:rPr>
              <a:t>		</a:t>
            </a:r>
            <a:endParaRPr lang="en-US" altLang="uk-UA" sz="2400" b="1" smtClean="0">
              <a:solidFill>
                <a:srgbClr val="FF3300"/>
              </a:solidFill>
            </a:endParaRPr>
          </a:p>
          <a:p>
            <a:pPr marL="717550" indent="-547688" algn="l" eaLnBrk="1" hangingPunct="1">
              <a:lnSpc>
                <a:spcPct val="90000"/>
              </a:lnSpc>
            </a:pPr>
            <a:endParaRPr lang="en-US" altLang="uk-UA" sz="2400" smtClean="0">
              <a:solidFill>
                <a:srgbClr val="FF3300"/>
              </a:solidFill>
            </a:endParaRP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z="2800" b="1" smtClean="0"/>
              <a:t>→ </a:t>
            </a:r>
            <a:r>
              <a:rPr lang="en-US" altLang="uk-UA" sz="1800" smtClean="0"/>
              <a:t>Examples: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ru-RU" altLang="uk-UA" sz="2400" smtClean="0"/>
              <a:t>- 	</a:t>
            </a:r>
            <a:r>
              <a:rPr lang="en-US" altLang="uk-UA" sz="2400" smtClean="0">
                <a:solidFill>
                  <a:srgbClr val="00CC00"/>
                </a:solidFill>
              </a:rPr>
              <a:t>If </a:t>
            </a:r>
            <a:r>
              <a:rPr lang="en-US" altLang="uk-UA" sz="2400" smtClean="0"/>
              <a:t>you </a:t>
            </a:r>
            <a:r>
              <a:rPr lang="en-US" altLang="uk-UA" sz="2400" smtClean="0">
                <a:solidFill>
                  <a:srgbClr val="0033CC"/>
                </a:solidFill>
              </a:rPr>
              <a:t>did</a:t>
            </a:r>
            <a:r>
              <a:rPr lang="en-US" altLang="uk-UA" sz="2400" smtClean="0"/>
              <a:t> your homework more often, your teacher </a:t>
            </a:r>
            <a:r>
              <a:rPr lang="en-US" altLang="uk-UA" sz="2400" smtClean="0">
                <a:solidFill>
                  <a:srgbClr val="FF3300"/>
                </a:solidFill>
              </a:rPr>
              <a:t>wouldn´t get</a:t>
            </a:r>
            <a:r>
              <a:rPr lang="en-US" altLang="uk-UA" sz="2400" smtClean="0"/>
              <a:t> angry with you. 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z="2400" smtClean="0"/>
              <a:t>-	</a:t>
            </a:r>
            <a:r>
              <a:rPr lang="en-US" altLang="uk-UA" sz="2400" smtClean="0">
                <a:solidFill>
                  <a:srgbClr val="00CC00"/>
                </a:solidFill>
              </a:rPr>
              <a:t>If</a:t>
            </a:r>
            <a:r>
              <a:rPr lang="en-US" altLang="uk-UA" sz="2400" smtClean="0"/>
              <a:t> they </a:t>
            </a:r>
            <a:r>
              <a:rPr lang="en-US" altLang="uk-UA" sz="2400" smtClean="0">
                <a:solidFill>
                  <a:srgbClr val="0033CC"/>
                </a:solidFill>
              </a:rPr>
              <a:t>left</a:t>
            </a:r>
            <a:r>
              <a:rPr lang="en-US" altLang="uk-UA" sz="2400" smtClean="0"/>
              <a:t> early, they </a:t>
            </a:r>
            <a:r>
              <a:rPr lang="en-US" altLang="uk-UA" sz="2400" smtClean="0">
                <a:solidFill>
                  <a:srgbClr val="FF3300"/>
                </a:solidFill>
              </a:rPr>
              <a:t>might get</a:t>
            </a:r>
            <a:r>
              <a:rPr lang="en-US" altLang="uk-UA" sz="2400" smtClean="0"/>
              <a:t> to the theatre on time. 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z="2400" smtClean="0"/>
              <a:t>-</a:t>
            </a:r>
            <a:r>
              <a:rPr lang="en-US" altLang="uk-UA" sz="2400" smtClean="0">
                <a:solidFill>
                  <a:srgbClr val="00CC00"/>
                </a:solidFill>
              </a:rPr>
              <a:t>	If</a:t>
            </a:r>
            <a:r>
              <a:rPr lang="en-US" altLang="uk-UA" sz="2400" smtClean="0"/>
              <a:t> I </a:t>
            </a:r>
            <a:r>
              <a:rPr lang="en-US" altLang="uk-UA" sz="2400" smtClean="0">
                <a:solidFill>
                  <a:srgbClr val="0033CC"/>
                </a:solidFill>
              </a:rPr>
              <a:t>were</a:t>
            </a:r>
            <a:r>
              <a:rPr lang="en-US" altLang="uk-UA" sz="2400" smtClean="0"/>
              <a:t> you, I </a:t>
            </a:r>
            <a:r>
              <a:rPr lang="en-US" altLang="uk-UA" sz="2400" smtClean="0">
                <a:solidFill>
                  <a:srgbClr val="FF3300"/>
                </a:solidFill>
              </a:rPr>
              <a:t>wouldn´t buy</a:t>
            </a:r>
            <a:r>
              <a:rPr lang="en-US" altLang="uk-UA" sz="2400" smtClean="0"/>
              <a:t> that expensive coat.</a:t>
            </a:r>
          </a:p>
          <a:p>
            <a:pPr marL="717550" indent="-547688" algn="l" eaLnBrk="1" hangingPunct="1">
              <a:lnSpc>
                <a:spcPct val="90000"/>
              </a:lnSpc>
            </a:pPr>
            <a:r>
              <a:rPr lang="en-US" altLang="uk-UA" sz="2400" smtClean="0"/>
              <a:t>- 	</a:t>
            </a:r>
            <a:r>
              <a:rPr lang="en-US" altLang="uk-UA" sz="2400" smtClean="0">
                <a:solidFill>
                  <a:srgbClr val="00CC00"/>
                </a:solidFill>
              </a:rPr>
              <a:t>If</a:t>
            </a:r>
            <a:r>
              <a:rPr lang="en-US" altLang="uk-UA" sz="2400" smtClean="0"/>
              <a:t> I </a:t>
            </a:r>
            <a:r>
              <a:rPr lang="en-US" altLang="uk-UA" sz="2400" smtClean="0">
                <a:solidFill>
                  <a:srgbClr val="0033CC"/>
                </a:solidFill>
              </a:rPr>
              <a:t>went</a:t>
            </a:r>
            <a:r>
              <a:rPr lang="en-US" altLang="uk-UA" sz="2400" smtClean="0"/>
              <a:t> to the supermarket I </a:t>
            </a:r>
            <a:r>
              <a:rPr lang="en-US" altLang="uk-UA" sz="2400" smtClean="0">
                <a:solidFill>
                  <a:srgbClr val="FF3300"/>
                </a:solidFill>
              </a:rPr>
              <a:t>could get</a:t>
            </a:r>
            <a:r>
              <a:rPr lang="en-US" altLang="uk-UA" sz="2400" smtClean="0"/>
              <a:t> some bread.</a:t>
            </a:r>
          </a:p>
        </p:txBody>
      </p:sp>
      <p:sp>
        <p:nvSpPr>
          <p:cNvPr id="498694" name="Line 6"/>
          <p:cNvSpPr>
            <a:spLocks noChangeShapeType="1"/>
          </p:cNvSpPr>
          <p:nvPr/>
        </p:nvSpPr>
        <p:spPr bwMode="auto">
          <a:xfrm>
            <a:off x="4500563" y="2636838"/>
            <a:ext cx="14398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695" name="Line 7"/>
          <p:cNvSpPr>
            <a:spLocks noChangeShapeType="1"/>
          </p:cNvSpPr>
          <p:nvPr/>
        </p:nvSpPr>
        <p:spPr bwMode="auto">
          <a:xfrm flipV="1">
            <a:off x="4500563" y="263683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986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986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49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9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9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49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98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98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98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98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  <p:bldP spid="498694" grpId="0" animBg="1"/>
      <p:bldP spid="4986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777875"/>
          </a:xfrm>
        </p:spPr>
        <p:txBody>
          <a:bodyPr/>
          <a:lstStyle/>
          <a:p>
            <a:pPr algn="l" eaLnBrk="1" hangingPunct="1"/>
            <a:r>
              <a:rPr lang="en-GB" altLang="uk-UA" sz="3600" b="1" smtClean="0"/>
              <a:t>Second conditional: unreal situations</a:t>
            </a:r>
            <a:r>
              <a:rPr lang="en-GB" altLang="uk-UA" sz="4000" smtClean="0"/>
              <a:t> </a:t>
            </a:r>
            <a:endParaRPr lang="es-ES" altLang="uk-UA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uk-UA" b="1" smtClean="0"/>
              <a:t>Look at the following sentences. In the second sentence, what verb tense is used in each part?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uk-UA" smtClean="0"/>
              <a:t>The mountain-biker says: </a:t>
            </a:r>
            <a:r>
              <a:rPr lang="en-GB" altLang="uk-UA" i="1" smtClean="0"/>
              <a:t>Be prepared for some hard work. </a:t>
            </a:r>
            <a:r>
              <a:rPr lang="en-GB" altLang="uk-UA" i="1" smtClean="0">
                <a:solidFill>
                  <a:srgbClr val="0000FF"/>
                </a:solidFill>
              </a:rPr>
              <a:t>If </a:t>
            </a:r>
            <a:r>
              <a:rPr lang="en-GB" altLang="uk-UA" i="1" smtClean="0"/>
              <a:t>the training </a:t>
            </a:r>
            <a:r>
              <a:rPr lang="en-GB" altLang="uk-UA" b="1" i="1" smtClean="0">
                <a:solidFill>
                  <a:schemeClr val="hlink"/>
                </a:solidFill>
              </a:rPr>
              <a:t>was</a:t>
            </a:r>
            <a:r>
              <a:rPr lang="en-GB" altLang="uk-UA" i="1" smtClean="0"/>
              <a:t> easy, </a:t>
            </a:r>
            <a:r>
              <a:rPr lang="en-GB" altLang="uk-UA" b="1" i="1" smtClean="0">
                <a:solidFill>
                  <a:srgbClr val="FF3300"/>
                </a:solidFill>
              </a:rPr>
              <a:t>it wouldn't make</a:t>
            </a:r>
            <a:r>
              <a:rPr lang="en-GB" altLang="uk-UA" i="1" smtClean="0"/>
              <a:t> you faster.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uk-UA" smtClean="0"/>
              <a:t>We use the second conditional when we think something is unreal or unlikely. Does he think the training will ever be easy? </a:t>
            </a:r>
            <a:endParaRPr lang="es-ES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4500563" y="1628775"/>
            <a:ext cx="3816350" cy="4464050"/>
          </a:xfrm>
          <a:prstGeom prst="rect">
            <a:avLst/>
          </a:prstGeom>
          <a:solidFill>
            <a:srgbClr val="008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kumimoji="1" lang="es-ES" altLang="uk-UA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3816350" cy="4465637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kumimoji="1" lang="es-ES" altLang="uk-UA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uk-UA" b="1" smtClean="0"/>
              <a:t>Match the sentence halves.</a:t>
            </a:r>
            <a:r>
              <a:rPr lang="en-GB" altLang="uk-UA" smtClean="0"/>
              <a:t> </a:t>
            </a:r>
            <a:endParaRPr lang="es-ES" altLang="uk-UA" smtClean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65125" indent="-365125" eaLnBrk="1" hangingPunct="1">
              <a:lnSpc>
                <a:spcPct val="130000"/>
              </a:lnSpc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1</a:t>
            </a:r>
            <a:r>
              <a:rPr lang="en-GB" altLang="uk-UA" sz="2400" smtClean="0">
                <a:solidFill>
                  <a:schemeClr val="bg1"/>
                </a:solidFill>
              </a:rPr>
              <a:t> 	If I did more sport, 	</a:t>
            </a:r>
          </a:p>
          <a:p>
            <a:pPr marL="365125" indent="-365125" eaLnBrk="1" hangingPunct="1">
              <a:lnSpc>
                <a:spcPct val="130000"/>
              </a:lnSpc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2</a:t>
            </a:r>
            <a:r>
              <a:rPr lang="en-GB" altLang="uk-UA" sz="2400" smtClean="0">
                <a:solidFill>
                  <a:schemeClr val="bg1"/>
                </a:solidFill>
              </a:rPr>
              <a:t> 	I'd be really happy if 	</a:t>
            </a:r>
          </a:p>
          <a:p>
            <a:pPr marL="365125" indent="-365125" eaLnBrk="1" hangingPunct="1">
              <a:lnSpc>
                <a:spcPct val="130000"/>
              </a:lnSpc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3</a:t>
            </a:r>
            <a:r>
              <a:rPr lang="en-GB" altLang="uk-UA" sz="2400" smtClean="0">
                <a:solidFill>
                  <a:schemeClr val="bg1"/>
                </a:solidFill>
              </a:rPr>
              <a:t> 	If I could sing, 	 </a:t>
            </a:r>
          </a:p>
          <a:p>
            <a:pPr marL="365125" indent="-365125" eaLnBrk="1" hangingPunct="1">
              <a:lnSpc>
                <a:spcPct val="130000"/>
              </a:lnSpc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4</a:t>
            </a:r>
            <a:r>
              <a:rPr lang="en-GB" altLang="uk-UA" sz="2400" smtClean="0">
                <a:solidFill>
                  <a:schemeClr val="bg1"/>
                </a:solidFill>
              </a:rPr>
              <a:t> 	My parents would be really angry if 	</a:t>
            </a:r>
          </a:p>
          <a:p>
            <a:pPr marL="365125" indent="-365125" eaLnBrk="1" hangingPunct="1">
              <a:lnSpc>
                <a:spcPct val="130000"/>
              </a:lnSpc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5</a:t>
            </a:r>
            <a:r>
              <a:rPr lang="en-GB" altLang="uk-UA" sz="2400" smtClean="0">
                <a:solidFill>
                  <a:schemeClr val="bg1"/>
                </a:solidFill>
              </a:rPr>
              <a:t> 	If I studied harder, 	</a:t>
            </a:r>
          </a:p>
          <a:p>
            <a:pPr marL="365125" indent="-365125" eaLnBrk="1" hangingPunct="1">
              <a:lnSpc>
                <a:spcPct val="130000"/>
              </a:lnSpc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6</a:t>
            </a:r>
            <a:r>
              <a:rPr lang="en-GB" altLang="uk-UA" sz="2400" smtClean="0">
                <a:solidFill>
                  <a:schemeClr val="bg1"/>
                </a:solidFill>
              </a:rPr>
              <a:t> 	If I had a lot of money, 	</a:t>
            </a:r>
          </a:p>
          <a:p>
            <a:pPr marL="365125" indent="-365125" eaLnBrk="1" hangingPunct="1">
              <a:lnSpc>
                <a:spcPct val="130000"/>
              </a:lnSpc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7</a:t>
            </a:r>
            <a:r>
              <a:rPr lang="en-GB" altLang="uk-UA" sz="2400" smtClean="0">
                <a:solidFill>
                  <a:schemeClr val="bg1"/>
                </a:solidFill>
              </a:rPr>
              <a:t> 	If I could drive, </a:t>
            </a:r>
            <a:endParaRPr lang="es-ES" altLang="uk-UA" sz="2400" smtClean="0">
              <a:solidFill>
                <a:schemeClr val="bg1"/>
              </a:solidFill>
            </a:endParaRPr>
          </a:p>
        </p:txBody>
      </p:sp>
      <p:sp>
        <p:nvSpPr>
          <p:cNvPr id="509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00200"/>
            <a:ext cx="4043362" cy="4525963"/>
          </a:xfrm>
        </p:spPr>
        <p:txBody>
          <a:bodyPr/>
          <a:lstStyle/>
          <a:p>
            <a:pPr marL="365125" indent="-365125" eaLnBrk="1" hangingPunct="1"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A</a:t>
            </a:r>
            <a:r>
              <a:rPr lang="en-GB" altLang="uk-UA" sz="2400" smtClean="0">
                <a:solidFill>
                  <a:schemeClr val="bg1"/>
                </a:solidFill>
              </a:rPr>
              <a:t> 	I had a party without telling them . </a:t>
            </a:r>
          </a:p>
          <a:p>
            <a:pPr marL="365125" indent="-365125" eaLnBrk="1" hangingPunct="1"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B</a:t>
            </a:r>
            <a:r>
              <a:rPr lang="en-GB" altLang="uk-UA" sz="2400" smtClean="0">
                <a:solidFill>
                  <a:schemeClr val="bg1"/>
                </a:solidFill>
              </a:rPr>
              <a:t> 	I'd get much fitter. </a:t>
            </a:r>
          </a:p>
          <a:p>
            <a:pPr marL="365125" indent="-365125" eaLnBrk="1" hangingPunct="1"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C</a:t>
            </a:r>
            <a:r>
              <a:rPr lang="en-GB" altLang="uk-UA" sz="2400" smtClean="0">
                <a:solidFill>
                  <a:schemeClr val="bg1"/>
                </a:solidFill>
              </a:rPr>
              <a:t> 	I'd go to South America. </a:t>
            </a:r>
          </a:p>
          <a:p>
            <a:pPr marL="365125" indent="-365125" eaLnBrk="1" hangingPunct="1"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D</a:t>
            </a:r>
            <a:r>
              <a:rPr lang="en-GB" altLang="uk-UA" sz="2400" smtClean="0">
                <a:solidFill>
                  <a:schemeClr val="bg1"/>
                </a:solidFill>
              </a:rPr>
              <a:t> 	my father bought me a motorbike. </a:t>
            </a:r>
          </a:p>
          <a:p>
            <a:pPr marL="365125" indent="-365125" eaLnBrk="1" hangingPunct="1"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E</a:t>
            </a:r>
            <a:r>
              <a:rPr lang="en-GB" altLang="uk-UA" sz="2400" smtClean="0">
                <a:solidFill>
                  <a:schemeClr val="bg1"/>
                </a:solidFill>
              </a:rPr>
              <a:t> 	I'd be in a band. </a:t>
            </a:r>
          </a:p>
          <a:p>
            <a:pPr marL="365125" indent="-365125" eaLnBrk="1" hangingPunct="1"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F</a:t>
            </a:r>
            <a:r>
              <a:rPr lang="en-GB" altLang="uk-UA" sz="2400" smtClean="0">
                <a:solidFill>
                  <a:schemeClr val="bg1"/>
                </a:solidFill>
              </a:rPr>
              <a:t> 	I'd go to the coast more often. </a:t>
            </a:r>
          </a:p>
          <a:p>
            <a:pPr marL="365125" indent="-365125" eaLnBrk="1" hangingPunct="1">
              <a:buFontTx/>
              <a:buNone/>
            </a:pPr>
            <a:r>
              <a:rPr lang="en-GB" altLang="uk-UA" sz="2400" b="1" smtClean="0">
                <a:solidFill>
                  <a:schemeClr val="bg1"/>
                </a:solidFill>
              </a:rPr>
              <a:t>G</a:t>
            </a:r>
            <a:r>
              <a:rPr lang="en-GB" altLang="uk-UA" sz="2400" smtClean="0">
                <a:solidFill>
                  <a:schemeClr val="bg1"/>
                </a:solidFill>
              </a:rPr>
              <a:t> 	I'd speak better English. </a:t>
            </a:r>
            <a:endParaRPr lang="es-ES" altLang="uk-UA" sz="2400" smtClean="0">
              <a:solidFill>
                <a:schemeClr val="bg1"/>
              </a:solidFill>
            </a:endParaRPr>
          </a:p>
        </p:txBody>
      </p:sp>
      <p:sp>
        <p:nvSpPr>
          <p:cNvPr id="509959" name="Line 7"/>
          <p:cNvSpPr>
            <a:spLocks noChangeShapeType="1"/>
          </p:cNvSpPr>
          <p:nvPr/>
        </p:nvSpPr>
        <p:spPr bwMode="auto">
          <a:xfrm>
            <a:off x="3492500" y="1989138"/>
            <a:ext cx="1223963" cy="6477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0" name="Line 8"/>
          <p:cNvSpPr>
            <a:spLocks noChangeShapeType="1"/>
          </p:cNvSpPr>
          <p:nvPr/>
        </p:nvSpPr>
        <p:spPr bwMode="auto">
          <a:xfrm>
            <a:off x="3708400" y="2565400"/>
            <a:ext cx="1008063" cy="8636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1" name="Line 9"/>
          <p:cNvSpPr>
            <a:spLocks noChangeShapeType="1"/>
          </p:cNvSpPr>
          <p:nvPr/>
        </p:nvSpPr>
        <p:spPr bwMode="auto">
          <a:xfrm>
            <a:off x="2843213" y="3068638"/>
            <a:ext cx="1873250" cy="1223962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2" name="Line 10"/>
          <p:cNvSpPr>
            <a:spLocks noChangeShapeType="1"/>
          </p:cNvSpPr>
          <p:nvPr/>
        </p:nvSpPr>
        <p:spPr bwMode="auto">
          <a:xfrm flipV="1">
            <a:off x="2771775" y="1916113"/>
            <a:ext cx="1944688" cy="2160587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3" name="Line 11"/>
          <p:cNvSpPr>
            <a:spLocks noChangeShapeType="1"/>
          </p:cNvSpPr>
          <p:nvPr/>
        </p:nvSpPr>
        <p:spPr bwMode="auto">
          <a:xfrm>
            <a:off x="3419475" y="4652963"/>
            <a:ext cx="1296988" cy="792162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4" name="Line 12"/>
          <p:cNvSpPr>
            <a:spLocks noChangeShapeType="1"/>
          </p:cNvSpPr>
          <p:nvPr/>
        </p:nvSpPr>
        <p:spPr bwMode="auto">
          <a:xfrm flipV="1">
            <a:off x="3924300" y="3141663"/>
            <a:ext cx="792163" cy="19431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5" name="Line 13"/>
          <p:cNvSpPr>
            <a:spLocks noChangeShapeType="1"/>
          </p:cNvSpPr>
          <p:nvPr/>
        </p:nvSpPr>
        <p:spPr bwMode="auto">
          <a:xfrm flipV="1">
            <a:off x="2916238" y="4724400"/>
            <a:ext cx="1800225" cy="1081088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9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9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509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5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9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09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509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5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9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9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509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5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5099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5099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5099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509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5099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5099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509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8" grpId="0" animBg="1" autoUpdateAnimBg="0"/>
      <p:bldP spid="509957" grpId="0" animBg="1" autoUpdateAnimBg="0"/>
      <p:bldP spid="509954" grpId="0"/>
      <p:bldP spid="509959" grpId="0" animBg="1"/>
      <p:bldP spid="509960" grpId="0" animBg="1"/>
      <p:bldP spid="509961" grpId="0" animBg="1"/>
      <p:bldP spid="509962" grpId="0" animBg="1"/>
      <p:bldP spid="509963" grpId="0" animBg="1"/>
      <p:bldP spid="509964" grpId="0" animBg="1"/>
      <p:bldP spid="5099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  <a:solidFill>
            <a:srgbClr val="00CC00"/>
          </a:solidFill>
        </p:spPr>
        <p:txBody>
          <a:bodyPr/>
          <a:lstStyle/>
          <a:p>
            <a:pPr eaLnBrk="1" hangingPunct="1"/>
            <a:r>
              <a:rPr lang="en-US" altLang="uk-UA" sz="3200" smtClean="0"/>
              <a:t>CONDITIONALS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25538"/>
            <a:ext cx="8642350" cy="5399087"/>
          </a:xfrm>
          <a:solidFill>
            <a:schemeClr val="accent1"/>
          </a:solidFill>
        </p:spPr>
        <p:txBody>
          <a:bodyPr/>
          <a:lstStyle/>
          <a:p>
            <a:pPr marL="717550" indent="-547688" eaLnBrk="1" hangingPunct="1">
              <a:lnSpc>
                <a:spcPct val="80000"/>
              </a:lnSpc>
            </a:pPr>
            <a:r>
              <a:rPr lang="en-US" altLang="uk-UA" sz="2800" b="1" smtClean="0">
                <a:solidFill>
                  <a:srgbClr val="0033CC"/>
                </a:solidFill>
              </a:rPr>
              <a:t>Conditional Sentences Type 3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800" b="1" smtClean="0"/>
              <a:t>→ T</a:t>
            </a:r>
            <a:r>
              <a:rPr lang="en-US" altLang="uk-UA" sz="2400" b="1" smtClean="0"/>
              <a:t>he important thing about the third conditional is that both the condition and result are impossible now.</a:t>
            </a:r>
            <a:r>
              <a:rPr lang="en-US" altLang="uk-UA" sz="2400" smtClean="0"/>
              <a:t> </a:t>
            </a:r>
            <a:r>
              <a:rPr lang="en-US" altLang="uk-UA" sz="2400" b="1" smtClean="0"/>
              <a:t>	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800" b="1" smtClean="0"/>
              <a:t>→ </a:t>
            </a:r>
            <a:r>
              <a:rPr lang="en-US" altLang="uk-UA" sz="2400" b="1" smtClean="0"/>
              <a:t>Form</a:t>
            </a:r>
            <a:r>
              <a:rPr lang="en-US" altLang="uk-UA" sz="2800" b="1" smtClean="0"/>
              <a:t>:</a:t>
            </a:r>
            <a:r>
              <a:rPr lang="en-US" altLang="uk-UA" sz="2800" smtClean="0"/>
              <a:t> </a:t>
            </a:r>
            <a:r>
              <a:rPr lang="en-US" altLang="uk-UA" sz="2400" smtClean="0">
                <a:solidFill>
                  <a:srgbClr val="00CC00"/>
                </a:solidFill>
              </a:rPr>
              <a:t>if </a:t>
            </a:r>
            <a:r>
              <a:rPr lang="en-US" altLang="uk-UA" sz="2400" smtClean="0"/>
              <a:t>+ </a:t>
            </a:r>
            <a:r>
              <a:rPr lang="en-US" altLang="uk-UA" sz="2400" b="1" smtClean="0">
                <a:solidFill>
                  <a:srgbClr val="0033CC"/>
                </a:solidFill>
              </a:rPr>
              <a:t>Past</a:t>
            </a:r>
            <a:r>
              <a:rPr lang="en-US" altLang="uk-UA" sz="2400" smtClean="0"/>
              <a:t> </a:t>
            </a:r>
            <a:r>
              <a:rPr lang="en-US" altLang="uk-UA" sz="2400" b="1" smtClean="0">
                <a:solidFill>
                  <a:srgbClr val="0033CC"/>
                </a:solidFill>
              </a:rPr>
              <a:t>Perfect</a:t>
            </a:r>
            <a:r>
              <a:rPr lang="en-US" altLang="uk-UA" sz="2400" smtClean="0"/>
              <a:t>, 		    </a:t>
            </a:r>
            <a:r>
              <a:rPr lang="en-US" altLang="uk-UA" sz="2400" smtClean="0">
                <a:solidFill>
                  <a:srgbClr val="FF3300"/>
                </a:solidFill>
              </a:rPr>
              <a:t>would have + P.P.</a:t>
            </a:r>
            <a:endParaRPr lang="en-US" altLang="uk-UA" sz="2400" smtClean="0"/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400" smtClean="0"/>
              <a:t>							    </a:t>
            </a:r>
            <a:r>
              <a:rPr lang="en-US" altLang="uk-UA" sz="2400" smtClean="0">
                <a:solidFill>
                  <a:srgbClr val="FF3300"/>
                </a:solidFill>
              </a:rPr>
              <a:t>could</a:t>
            </a:r>
            <a:r>
              <a:rPr lang="en-US" altLang="uk-UA" sz="2400" smtClean="0"/>
              <a:t>/</a:t>
            </a:r>
            <a:r>
              <a:rPr lang="en-US" altLang="uk-UA" sz="2400" smtClean="0">
                <a:solidFill>
                  <a:srgbClr val="FF3300"/>
                </a:solidFill>
              </a:rPr>
              <a:t>might</a:t>
            </a:r>
            <a:r>
              <a:rPr lang="en-US" altLang="uk-UA" sz="2400" smtClean="0"/>
              <a:t>/</a:t>
            </a:r>
            <a:r>
              <a:rPr lang="en-US" altLang="uk-UA" sz="2400" smtClean="0">
                <a:solidFill>
                  <a:srgbClr val="FF3300"/>
                </a:solidFill>
              </a:rPr>
              <a:t>should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400" smtClean="0">
                <a:solidFill>
                  <a:srgbClr val="FF3300"/>
                </a:solidFill>
              </a:rPr>
              <a:t>		        </a:t>
            </a:r>
            <a:r>
              <a:rPr lang="en-US" altLang="uk-UA" sz="2000" smtClean="0">
                <a:solidFill>
                  <a:srgbClr val="FF3300"/>
                </a:solidFill>
              </a:rPr>
              <a:t>					     </a:t>
            </a:r>
            <a:r>
              <a:rPr lang="en-US" altLang="uk-UA" sz="2400" smtClean="0">
                <a:solidFill>
                  <a:srgbClr val="FF3300"/>
                </a:solidFill>
              </a:rPr>
              <a:t>have + P.P.	</a:t>
            </a:r>
            <a:endParaRPr lang="en-US" altLang="uk-UA" sz="2400" b="1" smtClean="0">
              <a:solidFill>
                <a:srgbClr val="FF3300"/>
              </a:solidFill>
            </a:endParaRPr>
          </a:p>
          <a:p>
            <a:pPr marL="717550" indent="-547688" algn="l" eaLnBrk="1" hangingPunct="1">
              <a:lnSpc>
                <a:spcPct val="80000"/>
              </a:lnSpc>
            </a:pPr>
            <a:endParaRPr lang="en-US" altLang="uk-UA" sz="2400" smtClean="0">
              <a:solidFill>
                <a:srgbClr val="FF3300"/>
              </a:solidFill>
            </a:endParaRP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800" b="1" smtClean="0"/>
              <a:t>→ </a:t>
            </a:r>
            <a:r>
              <a:rPr lang="en-US" altLang="uk-UA" sz="1800" smtClean="0"/>
              <a:t>Examples:</a:t>
            </a:r>
          </a:p>
          <a:p>
            <a:pPr marL="717550" indent="-547688" algn="l" eaLnBrk="1" hangingPunct="1">
              <a:lnSpc>
                <a:spcPct val="80000"/>
              </a:lnSpc>
              <a:buFontTx/>
              <a:buChar char="-"/>
            </a:pPr>
            <a:r>
              <a:rPr lang="en-US" altLang="uk-UA" sz="2400" smtClean="0"/>
              <a:t>We </a:t>
            </a:r>
            <a:r>
              <a:rPr lang="en-US" altLang="uk-UA" sz="2400" smtClean="0">
                <a:solidFill>
                  <a:srgbClr val="FF3300"/>
                </a:solidFill>
              </a:rPr>
              <a:t>would have come</a:t>
            </a:r>
            <a:r>
              <a:rPr lang="en-US" altLang="uk-UA" sz="2400" smtClean="0"/>
              <a:t> yesterday </a:t>
            </a:r>
            <a:r>
              <a:rPr lang="en-US" altLang="uk-UA" sz="2400" smtClean="0">
                <a:solidFill>
                  <a:srgbClr val="00CC00"/>
                </a:solidFill>
              </a:rPr>
              <a:t>if</a:t>
            </a:r>
            <a:r>
              <a:rPr lang="en-US" altLang="uk-UA" sz="2400" smtClean="0"/>
              <a:t> we </a:t>
            </a:r>
            <a:r>
              <a:rPr lang="en-US" altLang="uk-UA" sz="2400" smtClean="0">
                <a:solidFill>
                  <a:srgbClr val="0033CC"/>
                </a:solidFill>
              </a:rPr>
              <a:t>had known</a:t>
            </a:r>
            <a:r>
              <a:rPr lang="en-US" altLang="uk-UA" sz="2400" smtClean="0"/>
              <a:t> about it. </a:t>
            </a:r>
          </a:p>
          <a:p>
            <a:pPr marL="717550" indent="-547688" algn="l" eaLnBrk="1" hangingPunct="1">
              <a:lnSpc>
                <a:spcPct val="80000"/>
              </a:lnSpc>
              <a:buFontTx/>
              <a:buChar char="-"/>
            </a:pPr>
            <a:r>
              <a:rPr lang="en-US" altLang="uk-UA" sz="2400" smtClean="0">
                <a:solidFill>
                  <a:srgbClr val="00CC00"/>
                </a:solidFill>
              </a:rPr>
              <a:t>If</a:t>
            </a:r>
            <a:r>
              <a:rPr lang="en-US" altLang="uk-UA" sz="2400" smtClean="0"/>
              <a:t> I </a:t>
            </a:r>
            <a:r>
              <a:rPr lang="en-US" altLang="uk-UA" sz="2400" smtClean="0">
                <a:solidFill>
                  <a:srgbClr val="0033CC"/>
                </a:solidFill>
              </a:rPr>
              <a:t>had waited</a:t>
            </a:r>
            <a:r>
              <a:rPr lang="en-US" altLang="uk-UA" sz="2400" smtClean="0"/>
              <a:t> longer last night, I </a:t>
            </a:r>
            <a:r>
              <a:rPr lang="en-US" altLang="uk-UA" sz="2400" smtClean="0">
                <a:solidFill>
                  <a:srgbClr val="FF3300"/>
                </a:solidFill>
              </a:rPr>
              <a:t>might have found out</a:t>
            </a:r>
            <a:r>
              <a:rPr lang="en-US" altLang="uk-UA" sz="2400" smtClean="0"/>
              <a:t> about it.</a:t>
            </a:r>
          </a:p>
          <a:p>
            <a:pPr marL="717550" indent="-547688" algn="l" eaLnBrk="1" hangingPunct="1">
              <a:lnSpc>
                <a:spcPct val="80000"/>
              </a:lnSpc>
            </a:pPr>
            <a:r>
              <a:rPr lang="en-US" altLang="uk-UA" sz="2400" smtClean="0"/>
              <a:t>-	</a:t>
            </a:r>
            <a:r>
              <a:rPr lang="en-US" altLang="uk-UA" sz="2400" smtClean="0">
                <a:solidFill>
                  <a:srgbClr val="00CC00"/>
                </a:solidFill>
              </a:rPr>
              <a:t>If</a:t>
            </a:r>
            <a:r>
              <a:rPr lang="en-US" altLang="uk-UA" sz="2400" smtClean="0"/>
              <a:t> I </a:t>
            </a:r>
            <a:r>
              <a:rPr lang="en-US" altLang="uk-UA" sz="2400" smtClean="0">
                <a:solidFill>
                  <a:srgbClr val="0033CC"/>
                </a:solidFill>
              </a:rPr>
              <a:t>had gone</a:t>
            </a:r>
            <a:r>
              <a:rPr lang="en-US" altLang="uk-UA" sz="2400" smtClean="0"/>
              <a:t> to the supermarket I </a:t>
            </a:r>
            <a:r>
              <a:rPr lang="en-US" altLang="uk-UA" sz="2400" smtClean="0">
                <a:solidFill>
                  <a:srgbClr val="FF3300"/>
                </a:solidFill>
              </a:rPr>
              <a:t>could have bought</a:t>
            </a:r>
            <a:r>
              <a:rPr lang="en-US" altLang="uk-UA" sz="2400" smtClean="0"/>
              <a:t> some bread.</a:t>
            </a:r>
          </a:p>
          <a:p>
            <a:pPr marL="717550" indent="-547688" algn="l" eaLnBrk="1" hangingPunct="1">
              <a:lnSpc>
                <a:spcPct val="80000"/>
              </a:lnSpc>
              <a:buFontTx/>
              <a:buChar char="-"/>
            </a:pPr>
            <a:endParaRPr lang="en-US" altLang="uk-UA" sz="2400" smtClean="0"/>
          </a:p>
        </p:txBody>
      </p:sp>
      <p:sp>
        <p:nvSpPr>
          <p:cNvPr id="499716" name="Line 4"/>
          <p:cNvSpPr>
            <a:spLocks noChangeShapeType="1"/>
          </p:cNvSpPr>
          <p:nvPr/>
        </p:nvSpPr>
        <p:spPr bwMode="auto">
          <a:xfrm>
            <a:off x="4500563" y="2565400"/>
            <a:ext cx="15113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717" name="Line 5"/>
          <p:cNvSpPr>
            <a:spLocks noChangeShapeType="1"/>
          </p:cNvSpPr>
          <p:nvPr/>
        </p:nvSpPr>
        <p:spPr bwMode="auto">
          <a:xfrm>
            <a:off x="4500563" y="2565400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997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997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49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49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99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99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99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4" grpId="0" animBg="1"/>
      <p:bldP spid="499716" grpId="0" animBg="1"/>
      <p:bldP spid="4997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  <a:solidFill>
            <a:srgbClr val="00CC00"/>
          </a:solidFill>
        </p:spPr>
        <p:txBody>
          <a:bodyPr/>
          <a:lstStyle/>
          <a:p>
            <a:pPr eaLnBrk="1" hangingPunct="1"/>
            <a:r>
              <a:rPr lang="en-US" altLang="uk-UA" sz="3200" b="1" smtClean="0"/>
              <a:t>CONDITIONALS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25538"/>
            <a:ext cx="8642350" cy="5399087"/>
          </a:xfrm>
          <a:solidFill>
            <a:schemeClr val="accent1"/>
          </a:solidFill>
        </p:spPr>
        <p:txBody>
          <a:bodyPr/>
          <a:lstStyle/>
          <a:p>
            <a:pPr marL="717550" indent="-547688" eaLnBrk="1" hangingPunct="1"/>
            <a:r>
              <a:rPr lang="en-US" altLang="uk-UA" sz="3600" b="1" smtClean="0">
                <a:solidFill>
                  <a:srgbClr val="0033CC"/>
                </a:solidFill>
              </a:rPr>
              <a:t>Other Conditionals</a:t>
            </a:r>
          </a:p>
          <a:p>
            <a:pPr marL="717550" indent="-547688" algn="l" eaLnBrk="1" hangingPunct="1"/>
            <a:r>
              <a:rPr lang="en-US" altLang="uk-UA" b="1" smtClean="0"/>
              <a:t>→ </a:t>
            </a:r>
            <a:r>
              <a:rPr lang="en-US" altLang="uk-UA" sz="2800" b="1" smtClean="0">
                <a:solidFill>
                  <a:srgbClr val="00CC00"/>
                </a:solidFill>
              </a:rPr>
              <a:t>unless (if … not), in case, provided/providing (that), 	as/so long as.</a:t>
            </a:r>
          </a:p>
          <a:p>
            <a:pPr marL="717550" indent="-547688" algn="l" eaLnBrk="1" hangingPunct="1"/>
            <a:r>
              <a:rPr lang="en-US" altLang="uk-UA" b="1" smtClean="0"/>
              <a:t>→ </a:t>
            </a:r>
            <a:r>
              <a:rPr lang="en-US" altLang="uk-UA" sz="2000" smtClean="0"/>
              <a:t>Examples:</a:t>
            </a:r>
          </a:p>
          <a:p>
            <a:pPr marL="717550" indent="-547688" algn="l" eaLnBrk="1" hangingPunct="1"/>
            <a:r>
              <a:rPr lang="en-US" altLang="uk-UA" sz="2800" smtClean="0"/>
              <a:t>-	</a:t>
            </a:r>
            <a:r>
              <a:rPr lang="en-US" altLang="uk-UA" sz="2800" smtClean="0">
                <a:solidFill>
                  <a:srgbClr val="FF3300"/>
                </a:solidFill>
              </a:rPr>
              <a:t>I´ll go</a:t>
            </a:r>
            <a:r>
              <a:rPr lang="en-US" altLang="uk-UA" sz="2800" smtClean="0"/>
              <a:t> swimming tomorrow </a:t>
            </a:r>
            <a:r>
              <a:rPr lang="en-US" altLang="uk-UA" sz="2800" smtClean="0">
                <a:solidFill>
                  <a:srgbClr val="00CC00"/>
                </a:solidFill>
              </a:rPr>
              <a:t>unless</a:t>
            </a:r>
            <a:r>
              <a:rPr lang="en-US" altLang="uk-UA" sz="2800" smtClean="0"/>
              <a:t> it </a:t>
            </a:r>
            <a:r>
              <a:rPr lang="en-US" altLang="uk-UA" sz="2800" smtClean="0">
                <a:solidFill>
                  <a:srgbClr val="0033CC"/>
                </a:solidFill>
              </a:rPr>
              <a:t>rains</a:t>
            </a:r>
            <a:r>
              <a:rPr lang="en-US" altLang="uk-UA" sz="2800" smtClean="0"/>
              <a:t>. </a:t>
            </a:r>
          </a:p>
          <a:p>
            <a:pPr marL="717550" indent="-547688" algn="l" eaLnBrk="1" hangingPunct="1"/>
            <a:r>
              <a:rPr lang="en-US" altLang="uk-UA" sz="2800" smtClean="0"/>
              <a:t>-	You </a:t>
            </a:r>
            <a:r>
              <a:rPr lang="en-US" altLang="uk-UA" sz="2800" smtClean="0">
                <a:solidFill>
                  <a:srgbClr val="FF3300"/>
                </a:solidFill>
              </a:rPr>
              <a:t>can</a:t>
            </a:r>
            <a:r>
              <a:rPr lang="en-US" altLang="uk-UA" sz="2800" smtClean="0"/>
              <a:t> play with your friends in your room </a:t>
            </a:r>
            <a:r>
              <a:rPr lang="en-US" altLang="uk-UA" sz="2800" smtClean="0">
                <a:solidFill>
                  <a:srgbClr val="00CC00"/>
                </a:solidFill>
              </a:rPr>
              <a:t>provided that</a:t>
            </a:r>
            <a:r>
              <a:rPr lang="en-US" altLang="uk-UA" sz="2800" smtClean="0"/>
              <a:t> you </a:t>
            </a:r>
            <a:r>
              <a:rPr lang="en-US" altLang="uk-UA" sz="2800" smtClean="0">
                <a:solidFill>
                  <a:srgbClr val="0033CC"/>
                </a:solidFill>
              </a:rPr>
              <a:t>tidy up</a:t>
            </a:r>
            <a:r>
              <a:rPr lang="en-US" altLang="uk-UA" sz="2800" smtClean="0"/>
              <a:t> afterwards. </a:t>
            </a:r>
          </a:p>
          <a:p>
            <a:pPr marL="717550" indent="-547688" algn="l" eaLnBrk="1" hangingPunct="1"/>
            <a:r>
              <a:rPr lang="en-US" altLang="uk-UA" sz="2800" smtClean="0"/>
              <a:t>-	</a:t>
            </a:r>
            <a:r>
              <a:rPr lang="en-US" altLang="uk-UA" sz="2800" smtClean="0">
                <a:solidFill>
                  <a:srgbClr val="FF3300"/>
                </a:solidFill>
              </a:rPr>
              <a:t>I´ll help</a:t>
            </a:r>
            <a:r>
              <a:rPr lang="en-US" altLang="uk-UA" sz="2800" smtClean="0"/>
              <a:t> you </a:t>
            </a:r>
            <a:r>
              <a:rPr lang="en-US" altLang="uk-UA" sz="2800" smtClean="0">
                <a:solidFill>
                  <a:srgbClr val="00CC00"/>
                </a:solidFill>
              </a:rPr>
              <a:t>as long as</a:t>
            </a:r>
            <a:r>
              <a:rPr lang="en-US" altLang="uk-UA" sz="2800" smtClean="0"/>
              <a:t> you </a:t>
            </a:r>
            <a:r>
              <a:rPr lang="en-US" altLang="uk-UA" sz="2800" smtClean="0">
                <a:solidFill>
                  <a:srgbClr val="0033CC"/>
                </a:solidFill>
              </a:rPr>
              <a:t>come</a:t>
            </a:r>
            <a:r>
              <a:rPr lang="en-US" altLang="uk-UA" sz="2800" smtClean="0"/>
              <a:t> with me to the cinema. </a:t>
            </a:r>
          </a:p>
          <a:p>
            <a:pPr marL="717550" indent="-547688" algn="l" eaLnBrk="1" hangingPunct="1"/>
            <a:r>
              <a:rPr lang="en-US" altLang="uk-UA" sz="2800" smtClean="0"/>
              <a:t>-	</a:t>
            </a:r>
            <a:r>
              <a:rPr lang="en-US" altLang="uk-UA" sz="2800" smtClean="0">
                <a:solidFill>
                  <a:srgbClr val="FF3300"/>
                </a:solidFill>
              </a:rPr>
              <a:t>I´ll take</a:t>
            </a:r>
            <a:r>
              <a:rPr lang="en-US" altLang="uk-UA" sz="2800" smtClean="0"/>
              <a:t> my umbrella with me </a:t>
            </a:r>
            <a:r>
              <a:rPr lang="en-US" altLang="uk-UA" sz="2800" smtClean="0">
                <a:solidFill>
                  <a:srgbClr val="00CC00"/>
                </a:solidFill>
              </a:rPr>
              <a:t>in case</a:t>
            </a:r>
            <a:r>
              <a:rPr lang="en-US" altLang="uk-UA" sz="2800" smtClean="0"/>
              <a:t> it </a:t>
            </a:r>
            <a:r>
              <a:rPr lang="en-US" altLang="uk-UA" sz="2800" smtClean="0">
                <a:solidFill>
                  <a:srgbClr val="0033CC"/>
                </a:solidFill>
              </a:rPr>
              <a:t>rains</a:t>
            </a:r>
            <a:r>
              <a:rPr lang="en-US" altLang="uk-UA" sz="2800" smtClean="0"/>
              <a:t>.</a:t>
            </a:r>
          </a:p>
          <a:p>
            <a:pPr marL="717550" indent="-547688" algn="l" eaLnBrk="1" hangingPunct="1"/>
            <a:endParaRPr lang="en-US" altLang="uk-UA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00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007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8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442</Words>
  <Application>Microsoft Office PowerPoint</Application>
  <PresentationFormat>On-screen Show (4:3)</PresentationFormat>
  <Paragraphs>114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Diseño predeterminado</vt:lpstr>
      <vt:lpstr>CONDITIONALS</vt:lpstr>
      <vt:lpstr>The structure of a  first conditional sentence</vt:lpstr>
      <vt:lpstr>The structure and use of a  first conditional sentence</vt:lpstr>
      <vt:lpstr>CONDITIONALS</vt:lpstr>
      <vt:lpstr>CONDITIONALS</vt:lpstr>
      <vt:lpstr>Second conditional: unreal situations </vt:lpstr>
      <vt:lpstr>Match the sentence halves. </vt:lpstr>
      <vt:lpstr>CONDITIONALS</vt:lpstr>
      <vt:lpstr>CONDITIONALS</vt:lpstr>
      <vt:lpstr>CONDITIONALS</vt:lpstr>
    </vt:vector>
  </TitlesOfParts>
  <Company>PC 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ana</dc:creator>
  <cp:lastModifiedBy>Inna Manchak</cp:lastModifiedBy>
  <cp:revision>13</cp:revision>
  <cp:lastPrinted>1601-01-01T00:00:00Z</cp:lastPrinted>
  <dcterms:created xsi:type="dcterms:W3CDTF">2008-06-13T11:03:26Z</dcterms:created>
  <dcterms:modified xsi:type="dcterms:W3CDTF">2018-09-10T10:46:58Z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