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6" r:id="rId2"/>
    <p:sldId id="341" r:id="rId3"/>
    <p:sldId id="332" r:id="rId4"/>
    <p:sldId id="351" r:id="rId5"/>
    <p:sldId id="339" r:id="rId6"/>
    <p:sldId id="342" r:id="rId7"/>
    <p:sldId id="340" r:id="rId8"/>
    <p:sldId id="343" r:id="rId9"/>
    <p:sldId id="344" r:id="rId10"/>
    <p:sldId id="345" r:id="rId11"/>
    <p:sldId id="347" r:id="rId12"/>
    <p:sldId id="348" r:id="rId13"/>
    <p:sldId id="35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875"/>
    <a:srgbClr val="1D7571"/>
    <a:srgbClr val="22603A"/>
    <a:srgbClr val="29695A"/>
    <a:srgbClr val="440404"/>
    <a:srgbClr val="751515"/>
    <a:srgbClr val="DAA600"/>
    <a:srgbClr val="ED119E"/>
    <a:srgbClr val="FBB9ED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057" autoAdjust="0"/>
  </p:normalViewPr>
  <p:slideViewPr>
    <p:cSldViewPr>
      <p:cViewPr varScale="1">
        <p:scale>
          <a:sx n="68" d="100"/>
          <a:sy n="68" d="100"/>
        </p:scale>
        <p:origin x="4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2736-0D11-4136-9DF3-FAF79F0C5CF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4A50F-DD19-4026-8D9A-85DDD2255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9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8B0D-077E-4AD0-B5C1-BA797B1F78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6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A50F-DD19-4026-8D9A-85DDD2255DD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5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A50F-DD19-4026-8D9A-85DDD2255DD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1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A50F-DD19-4026-8D9A-85DDD2255DD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9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617" y="1302544"/>
            <a:ext cx="82296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0A56980-6D17-49BF-B751-F1E12B983686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E84689-D2A5-4BE4-BD32-A384FEC91F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goldentime.ru/im_articles/pic_8_20.gif" TargetMode="External"/><Relationship Id="rId5" Type="http://schemas.openxmlformats.org/officeDocument/2006/relationships/image" Target="../media/image38.gif"/><Relationship Id="rId4" Type="http://schemas.openxmlformats.org/officeDocument/2006/relationships/image" Target="http://dic.academic.ru/pictures/wiki/files/69/Eryops1DB.jpg" TargetMode="External"/><Relationship Id="rId9" Type="http://schemas.openxmlformats.org/officeDocument/2006/relationships/image" Target="http://dic.academic.ru/pictures/enc_biology/plants/ris._4_94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gpi.biysk.ru/encicl/articles/01/1000197/PH02472.jpg" TargetMode="External"/><Relationship Id="rId3" Type="http://schemas.openxmlformats.org/officeDocument/2006/relationships/image" Target="../media/image42.jpeg"/><Relationship Id="rId7" Type="http://schemas.openxmlformats.org/officeDocument/2006/relationships/image" Target="file:///E:\Setup\res\resC4EB87F5-0A01-022A-00BB-3F718087F835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6.jpeg"/><Relationship Id="rId5" Type="http://schemas.openxmlformats.org/officeDocument/2006/relationships/image" Target="../media/image43.png"/><Relationship Id="rId10" Type="http://schemas.openxmlformats.org/officeDocument/2006/relationships/hyperlink" Target="http://www.students.by/articles/02/1000259/1556_019.jpg" TargetMode="External"/><Relationship Id="rId4" Type="http://schemas.openxmlformats.org/officeDocument/2006/relationships/image" Target="http://dic.academic.ru/pictures/enc_biology/plants/ris._4_94.jpg" TargetMode="External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hyperlink" Target="http://www.mirf.ru/Articles/14/2821/gatt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park.ru/Gifs/PEOPLE/M/MANWALK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dic.academic.ru/pictures/wiki/files/69/Eryops1DB.jpg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alfawit.info/12.files/image002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www.alfawit.info/12.files/image00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1" y="140319"/>
            <a:ext cx="8680483" cy="6003325"/>
            <a:chOff x="-1" y="140319"/>
            <a:chExt cx="8680483" cy="600332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285719" y="140319"/>
              <a:ext cx="839476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Этапы </a:t>
              </a:r>
              <a:r>
                <a:rPr lang="ru-RU" sz="40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развития жизни на </a:t>
              </a:r>
              <a:r>
                <a:rPr lang="ru-RU" sz="40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Земле</a:t>
              </a:r>
              <a:endParaRPr lang="ru-RU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rot="16200000">
              <a:off x="2428876" y="1285876"/>
              <a:ext cx="357190" cy="5214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 rot="13032496">
              <a:off x="5849740" y="2448062"/>
              <a:ext cx="291672" cy="1050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12023662">
              <a:off x="6226657" y="2036655"/>
              <a:ext cx="304553" cy="531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13695327">
              <a:off x="5199160" y="3180900"/>
              <a:ext cx="440637" cy="781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0800000">
              <a:off x="-1" y="4357694"/>
              <a:ext cx="285719" cy="1785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2300"/>
          <a:stretch/>
        </p:blipFill>
        <p:spPr>
          <a:xfrm>
            <a:off x="1043608" y="1556792"/>
            <a:ext cx="7416824" cy="491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011939"/>
          <a:ext cx="8501121" cy="34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/>
                <a:gridCol w="2000264"/>
                <a:gridCol w="4357717"/>
              </a:tblGrid>
              <a:tr h="7566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события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74795">
                <a:tc>
                  <a:txBody>
                    <a:bodyPr/>
                    <a:lstStyle/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Палеозойская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</a:t>
                      </a: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142852"/>
            <a:ext cx="6858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1768" y="2035252"/>
            <a:ext cx="1928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534 до 248 млн. лет назад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00562" y="1772371"/>
            <a:ext cx="4357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Появились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мхи, хвощи, плауны, папоротники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 конце палеозоя они вымерли, образовав залежи каменного угля). В конце эры появляются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рептилии, насекомые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голосеменные растения.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3929066"/>
            <a:ext cx="8258511" cy="2928934"/>
            <a:chOff x="285720" y="3929066"/>
            <a:chExt cx="8258511" cy="292893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b="11439"/>
            <a:stretch>
              <a:fillRect/>
            </a:stretch>
          </p:blipFill>
          <p:spPr bwMode="auto">
            <a:xfrm flipH="1">
              <a:off x="3714744" y="5143512"/>
              <a:ext cx="3383245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8" name="Группа 17"/>
            <p:cNvGrpSpPr/>
            <p:nvPr/>
          </p:nvGrpSpPr>
          <p:grpSpPr>
            <a:xfrm>
              <a:off x="285720" y="3929066"/>
              <a:ext cx="4929222" cy="2695132"/>
              <a:chOff x="1714480" y="3879980"/>
              <a:chExt cx="4929222" cy="2695132"/>
            </a:xfrm>
          </p:grpSpPr>
          <p:pic>
            <p:nvPicPr>
              <p:cNvPr id="17" name="Picture 5" descr="http://dic.academic.ru/pictures/wiki/files/69/Eryops1DB.jpg"/>
              <p:cNvPicPr>
                <a:picLocks noChangeAspect="1" noChangeArrowheads="1"/>
              </p:cNvPicPr>
              <p:nvPr/>
            </p:nvPicPr>
            <p:blipFill>
              <a:blip r:embed="rId3" r:link="rId4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lum bright="-20000" contrast="20000"/>
              </a:blip>
              <a:srcRect/>
              <a:stretch>
                <a:fillRect/>
              </a:stretch>
            </p:blipFill>
            <p:spPr bwMode="auto">
              <a:xfrm>
                <a:off x="3714744" y="4665798"/>
                <a:ext cx="2928958" cy="1909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8" name="Picture 2" descr="http://www.goldentime.ru/im_articles/pic_8_20.gif"/>
              <p:cNvPicPr>
                <a:picLocks noChangeAspect="1" noChangeArrowheads="1"/>
              </p:cNvPicPr>
              <p:nvPr/>
            </p:nvPicPr>
            <p:blipFill>
              <a:blip r:embed="rId5" r:link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2159" t="2431" r="6300" b="3403"/>
              <a:stretch>
                <a:fillRect/>
              </a:stretch>
            </p:blipFill>
            <p:spPr bwMode="auto">
              <a:xfrm>
                <a:off x="1714480" y="3879980"/>
                <a:ext cx="2786082" cy="2549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/>
            <a:stretch>
              <a:fillRect/>
            </a:stretch>
          </p:blipFill>
          <p:spPr bwMode="auto">
            <a:xfrm flipH="1">
              <a:off x="5072066" y="4500570"/>
              <a:ext cx="1357322" cy="837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 descr="http://dic.academic.ru/pictures/enc_biology/plants/ris._4_94.jpg"/>
            <p:cNvPicPr>
              <a:picLocks noChangeAspect="1" noChangeArrowheads="1"/>
            </p:cNvPicPr>
            <p:nvPr/>
          </p:nvPicPr>
          <p:blipFill>
            <a:blip r:embed="rId8" r:link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b="28261"/>
            <a:stretch>
              <a:fillRect/>
            </a:stretch>
          </p:blipFill>
          <p:spPr bwMode="auto">
            <a:xfrm>
              <a:off x="6929454" y="4333374"/>
              <a:ext cx="1614777" cy="2524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5" grpId="0"/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011939"/>
          <a:ext cx="8501121" cy="3360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/>
                <a:gridCol w="2000264"/>
                <a:gridCol w="4357717"/>
              </a:tblGrid>
              <a:tr h="8084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события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7325">
                <a:tc>
                  <a:txBody>
                    <a:bodyPr/>
                    <a:lstStyle/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Мезозойская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</a:t>
                      </a: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142852"/>
            <a:ext cx="6858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1768" y="2035252"/>
            <a:ext cx="1928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248 до 65 млн. лет назад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00562" y="1857364"/>
            <a:ext cx="4357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Мезозой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эра рептилий и голосеменных растений. 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крокодилы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черепахи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первые млекопитающие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(яйцекладущие, сумчатые).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42876" y="3429000"/>
            <a:ext cx="7929586" cy="3214711"/>
            <a:chOff x="142876" y="3429000"/>
            <a:chExt cx="7929586" cy="321471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42876" y="3429000"/>
              <a:ext cx="7929586" cy="3214711"/>
              <a:chOff x="142876" y="3429000"/>
              <a:chExt cx="7929586" cy="3214711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142876" y="3541244"/>
                <a:ext cx="7929586" cy="3102467"/>
                <a:chOff x="0" y="3541244"/>
                <a:chExt cx="7929586" cy="3102467"/>
              </a:xfrm>
            </p:grpSpPr>
            <p:pic>
              <p:nvPicPr>
                <p:cNvPr id="3891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2083" b="10302"/>
                <a:stretch>
                  <a:fillRect/>
                </a:stretch>
              </p:blipFill>
              <p:spPr bwMode="auto">
                <a:xfrm flipH="1">
                  <a:off x="0" y="4933109"/>
                  <a:ext cx="3357554" cy="1496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" name="Picture 2" descr="http://dic.academic.ru/pictures/enc_biology/plants/ris._4_94.jpg"/>
                <p:cNvPicPr>
                  <a:picLocks noChangeAspect="1" noChangeArrowheads="1"/>
                </p:cNvPicPr>
                <p:nvPr/>
              </p:nvPicPr>
              <p:blipFill>
                <a:blip r:embed="rId3" r:link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20000" contrast="30000"/>
                </a:blip>
                <a:srcRect b="28261"/>
                <a:stretch>
                  <a:fillRect/>
                </a:stretch>
              </p:blipFill>
              <p:spPr bwMode="auto">
                <a:xfrm>
                  <a:off x="91708" y="3541244"/>
                  <a:ext cx="1908524" cy="29838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7" name="Группа 16"/>
                <p:cNvGrpSpPr/>
                <p:nvPr/>
              </p:nvGrpSpPr>
              <p:grpSpPr>
                <a:xfrm>
                  <a:off x="6000760" y="4457674"/>
                  <a:ext cx="1928826" cy="1543094"/>
                  <a:chOff x="380971" y="1362857"/>
                  <a:chExt cx="2571768" cy="2217398"/>
                </a:xfrm>
              </p:grpSpPr>
              <p:pic>
                <p:nvPicPr>
                  <p:cNvPr id="1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0971" y="1362857"/>
                    <a:ext cx="2571768" cy="17384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952475" y="3005304"/>
                    <a:ext cx="1383287" cy="5749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Ехидна</a:t>
                    </a:r>
                    <a:endParaRPr lang="ru-RU" sz="2000" dirty="0"/>
                  </a:p>
                </p:txBody>
              </p:sp>
            </p:grpSp>
            <p:grpSp>
              <p:nvGrpSpPr>
                <p:cNvPr id="20" name="Группа 19"/>
                <p:cNvGrpSpPr/>
                <p:nvPr/>
              </p:nvGrpSpPr>
              <p:grpSpPr>
                <a:xfrm>
                  <a:off x="3391538" y="5314905"/>
                  <a:ext cx="2609222" cy="1328806"/>
                  <a:chOff x="1362130" y="4005359"/>
                  <a:chExt cx="3537884" cy="1963874"/>
                </a:xfrm>
              </p:grpSpPr>
              <p:pic>
                <p:nvPicPr>
                  <p:cNvPr id="21" name="pictureRes" descr="E:\Setup\res\resC4EB87F5-0A01-022A-00BB-3F718087F835"/>
                  <p:cNvPicPr>
                    <a:picLocks noChangeAspect="1" noChangeArrowheads="1"/>
                  </p:cNvPicPr>
                  <p:nvPr/>
                </p:nvPicPr>
                <p:blipFill>
                  <a:blip r:embed="rId6" r:link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 bright="-2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2130" y="4005359"/>
                    <a:ext cx="3537884" cy="17144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2284689" y="5377901"/>
                    <a:ext cx="1660755" cy="591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Утконос </a:t>
                    </a:r>
                    <a:endParaRPr lang="ru-RU" sz="2000" dirty="0"/>
                  </a:p>
                </p:txBody>
              </p:sp>
            </p:grpSp>
          </p:grpSp>
          <p:pic>
            <p:nvPicPr>
              <p:cNvPr id="38915" name="i-main-pic" descr="Картинка 33 из 16991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71736" y="3429000"/>
                <a:ext cx="1741037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" name="Picture 4" descr="1556_019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CF5"/>
                </a:clrFrom>
                <a:clrTo>
                  <a:srgbClr val="FFFCF5">
                    <a:alpha val="0"/>
                  </a:srgbClr>
                </a:clrTo>
              </a:clrChange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4429124" y="4214818"/>
              <a:ext cx="1665031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5" grpId="0"/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011939"/>
          <a:ext cx="8501121" cy="3718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/>
                <a:gridCol w="2000264"/>
                <a:gridCol w="4357717"/>
              </a:tblGrid>
              <a:tr h="7470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события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84312">
                <a:tc>
                  <a:txBody>
                    <a:bodyPr/>
                    <a:lstStyle/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Мезозойская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</a:t>
                      </a: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142852"/>
            <a:ext cx="6858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1768" y="2035252"/>
            <a:ext cx="1928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248 до 65 млн. лет назад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00562" y="1857364"/>
            <a:ext cx="4357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археоптериксы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(предки птиц). В конце эры появляются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высшие млекопитающие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настоящие птицы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покрытосеменные растения.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Рептилии почти все в конце мезозоя вымирают.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7736" y="3357562"/>
            <a:ext cx="8841082" cy="3286148"/>
            <a:chOff x="67736" y="3357562"/>
            <a:chExt cx="8841082" cy="328614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7736" y="3500438"/>
              <a:ext cx="3500462" cy="3143272"/>
              <a:chOff x="285720" y="3500438"/>
              <a:chExt cx="3500462" cy="3143272"/>
            </a:xfrm>
          </p:grpSpPr>
          <p:pic>
            <p:nvPicPr>
              <p:cNvPr id="3993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285720" y="3500438"/>
                <a:ext cx="3500462" cy="285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928662" y="6243600"/>
                <a:ext cx="18678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Археоптерикс</a:t>
                </a:r>
                <a:r>
                  <a:rPr lang="ru-RU" i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2000232" y="3357562"/>
              <a:ext cx="2571768" cy="1500198"/>
              <a:chOff x="3789852" y="4929198"/>
              <a:chExt cx="2786082" cy="1714512"/>
            </a:xfrm>
          </p:grpSpPr>
          <p:pic>
            <p:nvPicPr>
              <p:cNvPr id="39939" name="Picture 3" descr="gatt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CF5"/>
                  </a:clrFrom>
                  <a:clrTo>
                    <a:srgbClr val="FFFCF5">
                      <a:alpha val="0"/>
                    </a:srgbClr>
                  </a:clrTo>
                </a:clrChange>
                <a:lum bright="-20000" contrast="20000"/>
              </a:blip>
              <a:srcRect/>
              <a:stretch>
                <a:fillRect/>
              </a:stretch>
            </p:blipFill>
            <p:spPr bwMode="auto">
              <a:xfrm>
                <a:off x="3789852" y="4929198"/>
                <a:ext cx="2786082" cy="1542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4844064" y="6243600"/>
                <a:ext cx="13032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err="1" smtClean="0">
                    <a:latin typeface="Times New Roman" pitchFamily="18" charset="0"/>
                    <a:cs typeface="Times New Roman" pitchFamily="18" charset="0"/>
                  </a:rPr>
                  <a:t>Геттерия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071802" y="4786322"/>
              <a:ext cx="3505191" cy="1757432"/>
              <a:chOff x="3071802" y="4786322"/>
              <a:chExt cx="3505191" cy="175743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286248" y="6143644"/>
                <a:ext cx="13955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err="1" smtClean="0">
                    <a:latin typeface="Times New Roman" pitchFamily="18" charset="0"/>
                    <a:cs typeface="Times New Roman" pitchFamily="18" charset="0"/>
                  </a:rPr>
                  <a:t>Цинодонт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071802" y="4786322"/>
                <a:ext cx="3505191" cy="1556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0" name="Группа 29"/>
            <p:cNvGrpSpPr/>
            <p:nvPr/>
          </p:nvGrpSpPr>
          <p:grpSpPr>
            <a:xfrm>
              <a:off x="6465313" y="4814840"/>
              <a:ext cx="2443505" cy="1685994"/>
              <a:chOff x="6465313" y="4814840"/>
              <a:chExt cx="2443505" cy="1685994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823" t="33644" r="36832" b="35460"/>
              <a:stretch>
                <a:fillRect/>
              </a:stretch>
            </p:blipFill>
            <p:spPr bwMode="auto">
              <a:xfrm>
                <a:off x="6465313" y="4814840"/>
                <a:ext cx="2443505" cy="1500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7001602" y="6100724"/>
                <a:ext cx="17138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err="1" smtClean="0">
                    <a:latin typeface="Times New Roman" pitchFamily="18" charset="0"/>
                    <a:cs typeface="Times New Roman" pitchFamily="18" charset="0"/>
                  </a:rPr>
                  <a:t>Горгонопсид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5" grpId="0"/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011939"/>
          <a:ext cx="8501121" cy="4693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/>
                <a:gridCol w="2000264"/>
                <a:gridCol w="4357717"/>
              </a:tblGrid>
              <a:tr h="7470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события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84312">
                <a:tc>
                  <a:txBody>
                    <a:bodyPr/>
                    <a:lstStyle/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Кайнозойская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</a:t>
                      </a: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142852"/>
            <a:ext cx="6858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1768" y="2035252"/>
            <a:ext cx="19287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65 млн. лет и до настоящего времени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00562" y="1857364"/>
            <a:ext cx="4357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Господствуют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млекопитающие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птицы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покрытосеменные растения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первые человекообразные обезьяны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формируются виды растений и животных, близкие к современным.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Конец эры – появление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Картинка 674 из 173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88234">
            <a:off x="3622031" y="4281417"/>
            <a:ext cx="1308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5" grpId="0"/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357554" y="1357298"/>
            <a:ext cx="2428892" cy="4524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Эоны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71604" y="2285992"/>
            <a:ext cx="2428892" cy="4286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3504" y="2285992"/>
            <a:ext cx="2428892" cy="4286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углом 27"/>
          <p:cNvSpPr/>
          <p:nvPr/>
        </p:nvSpPr>
        <p:spPr>
          <a:xfrm rot="5400000">
            <a:off x="5935669" y="1387433"/>
            <a:ext cx="714375" cy="987441"/>
          </a:xfrm>
          <a:prstGeom prst="ben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углом 33"/>
          <p:cNvSpPr/>
          <p:nvPr/>
        </p:nvSpPr>
        <p:spPr>
          <a:xfrm rot="5400000" flipV="1">
            <a:off x="2435205" y="1374746"/>
            <a:ext cx="714375" cy="1012816"/>
          </a:xfrm>
          <a:prstGeom prst="ben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54446" y="2285992"/>
            <a:ext cx="1688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Криптозой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19101" y="2285992"/>
            <a:ext cx="1696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Фанерозой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18155" y="2857496"/>
            <a:ext cx="28680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скрытая жизнь</a:t>
            </a:r>
            <a:endParaRPr lang="ru-RU" sz="2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14942" y="2834342"/>
            <a:ext cx="24336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явная жизнь</a:t>
            </a:r>
            <a:endParaRPr lang="ru-RU" sz="2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1714480" y="3500438"/>
            <a:ext cx="2143140" cy="42862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Архей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1714480" y="4071942"/>
            <a:ext cx="2143140" cy="42862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Протерозой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5286380" y="3500438"/>
            <a:ext cx="2143140" cy="42862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Палеозой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5286380" y="4071942"/>
            <a:ext cx="2143140" cy="42862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Мезозой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5286380" y="4643446"/>
            <a:ext cx="2143140" cy="42862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Кайнозой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14414" y="220784"/>
            <a:ext cx="6858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8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34009"/>
              </p:ext>
            </p:extLst>
          </p:nvPr>
        </p:nvGraphicFramePr>
        <p:xfrm>
          <a:off x="357158" y="1011939"/>
          <a:ext cx="8501121" cy="51369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/>
                <a:gridCol w="2000264"/>
                <a:gridCol w="4357717"/>
              </a:tblGrid>
              <a:tr h="767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события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503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2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Протерозой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577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Палеозой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577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Мезозой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48727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Кайнозой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80156" y="142852"/>
            <a:ext cx="75269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011939"/>
          <a:ext cx="8501121" cy="30025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/>
                <a:gridCol w="2000264"/>
                <a:gridCol w="4357717"/>
              </a:tblGrid>
              <a:tr h="8089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события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9639">
                <a:tc>
                  <a:txBody>
                    <a:bodyPr/>
                    <a:lstStyle/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Архейская эра</a:t>
                      </a: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142852"/>
            <a:ext cx="6858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1768" y="2035252"/>
            <a:ext cx="1928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3,5 до 2,5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млрд. лет назад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00562" y="1928802"/>
            <a:ext cx="4357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Эра прокариот: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бактерий</a:t>
            </a:r>
            <a:r>
              <a:rPr kumimoji="0" lang="ru-RU" sz="2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цианобактерий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Появляется фотосинтез, и как следствие этого в атмосфере начинает накапливаться кислород.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14991" y="4000504"/>
            <a:ext cx="6616463" cy="2502589"/>
            <a:chOff x="1214991" y="4000504"/>
            <a:chExt cx="6616463" cy="250258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214991" y="4000504"/>
              <a:ext cx="6616463" cy="2428877"/>
              <a:chOff x="1214991" y="4000504"/>
              <a:chExt cx="6616463" cy="2428877"/>
            </a:xfrm>
          </p:grpSpPr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14991" y="4000504"/>
                <a:ext cx="3071257" cy="20717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126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4357694"/>
                <a:ext cx="3259454" cy="207168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1622376" y="6072206"/>
              <a:ext cx="209236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Строматолиты</a:t>
              </a:r>
              <a:endParaRPr lang="ru-RU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302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5" grpId="0"/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011939"/>
          <a:ext cx="8501121" cy="5059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/>
                <a:gridCol w="2000264"/>
                <a:gridCol w="4357717"/>
              </a:tblGrid>
              <a:tr h="4061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события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8547">
                <a:tc>
                  <a:txBody>
                    <a:bodyPr/>
                    <a:lstStyle/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Протерозой-ская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</a:t>
                      </a: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142852"/>
            <a:ext cx="6858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1768" y="2035252"/>
            <a:ext cx="1928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2,5 млрд.  до 534 млн. лет назад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00562" y="1857364"/>
            <a:ext cx="43577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озонового слоя. Появляются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эукариоты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одноклеточные водоросли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4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простейшие.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Начался процесс почвообразования. Появился половой процесс и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многоклеточность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Конец эры –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разнообразие эукариот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(простейшие, медузы, водоросли, губки, кораллы, кольчатые черви.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5" grpId="0"/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28662" y="285728"/>
            <a:ext cx="7358114" cy="5786478"/>
            <a:chOff x="928662" y="285728"/>
            <a:chExt cx="7358114" cy="578647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952137" y="285728"/>
              <a:ext cx="333437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solidFill>
                    <a:srgbClr val="7030A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Протерозой </a:t>
              </a:r>
              <a:endParaRPr lang="ru-RU" sz="4000" b="1" cap="none" spc="0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1255986"/>
              <a:ext cx="7358114" cy="48162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011939"/>
          <a:ext cx="8501121" cy="28987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/>
                <a:gridCol w="2000264"/>
                <a:gridCol w="4357717"/>
              </a:tblGrid>
              <a:tr h="5556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события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5747">
                <a:tc>
                  <a:txBody>
                    <a:bodyPr/>
                    <a:lstStyle/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Палеозойская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</a:t>
                      </a: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142852"/>
            <a:ext cx="6858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1768" y="2035252"/>
            <a:ext cx="1928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534 до 248 млн. лет назад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00562" y="1857364"/>
            <a:ext cx="4357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Земле появились </a:t>
            </a:r>
            <a:r>
              <a:rPr lang="ru-RU" sz="24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трилобиты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организмы, обладающие минеральными скелетами (фораминиферы, моллюски).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85720" y="4000504"/>
            <a:ext cx="8247695" cy="2286016"/>
            <a:chOff x="785786" y="4857760"/>
            <a:chExt cx="6849780" cy="168599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785786" y="4857760"/>
              <a:ext cx="6849780" cy="1614556"/>
              <a:chOff x="714348" y="4857760"/>
              <a:chExt cx="6849780" cy="1614556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2850223" y="5143512"/>
                <a:ext cx="3286148" cy="1328804"/>
                <a:chOff x="564207" y="5143512"/>
                <a:chExt cx="3286148" cy="1328804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010101"/>
                    </a:clrFrom>
                    <a:clrTo>
                      <a:srgbClr val="010101">
                        <a:alpha val="0"/>
                      </a:srgbClr>
                    </a:clrTo>
                  </a:clrChange>
                  <a:lum bright="-1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564207" y="5143512"/>
                  <a:ext cx="3286148" cy="10136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" name="Прямоугольник 7"/>
                <p:cNvSpPr/>
                <p:nvPr/>
              </p:nvSpPr>
              <p:spPr>
                <a:xfrm>
                  <a:off x="1343861" y="6072206"/>
                  <a:ext cx="20136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фораминиферы</a:t>
                  </a:r>
                  <a:endParaRPr lang="ru-RU" sz="2000" b="1" dirty="0"/>
                </a:p>
              </p:txBody>
            </p:sp>
          </p:grpSp>
          <p:pic>
            <p:nvPicPr>
              <p:cNvPr id="1027" name="Picture 3" descr="trilobit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4348" y="4857760"/>
                <a:ext cx="1873250" cy="13716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028" name="Picture 4" descr="ammonite2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A1957D"/>
                  </a:clrFrom>
                  <a:clrTo>
                    <a:srgbClr val="A1957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10015" y="5000636"/>
                <a:ext cx="1154113" cy="116839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</p:grpSp>
        <p:sp>
          <p:nvSpPr>
            <p:cNvPr id="14" name="Прямоугольник 13"/>
            <p:cNvSpPr/>
            <p:nvPr/>
          </p:nvSpPr>
          <p:spPr>
            <a:xfrm>
              <a:off x="928662" y="6143644"/>
              <a:ext cx="14798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трилобиты</a:t>
              </a:r>
              <a:endParaRPr lang="ru-RU" sz="20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63827" y="6072206"/>
              <a:ext cx="12262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моллюск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5" grpId="0"/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011939"/>
          <a:ext cx="8501121" cy="30600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/>
                <a:gridCol w="2000264"/>
                <a:gridCol w="4357717"/>
              </a:tblGrid>
              <a:tr h="8520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события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7970">
                <a:tc>
                  <a:txBody>
                    <a:bodyPr/>
                    <a:lstStyle/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Палеозойская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</a:t>
                      </a: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142852"/>
            <a:ext cx="6858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1768" y="2035252"/>
            <a:ext cx="1928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534 до 248 млн. лет назад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00562" y="1785926"/>
            <a:ext cx="4357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ракоскорпионы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иглокожие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первые настоящие позвоночные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Важнейшее событие – выход растений, грибов и животных на сушу.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4269911"/>
            <a:ext cx="8215370" cy="1802295"/>
            <a:chOff x="214282" y="4214818"/>
            <a:chExt cx="8215370" cy="180229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14282" y="4357694"/>
              <a:ext cx="2763427" cy="1642806"/>
              <a:chOff x="928662" y="5143512"/>
              <a:chExt cx="2500330" cy="1471680"/>
            </a:xfrm>
          </p:grpSpPr>
          <p:pic>
            <p:nvPicPr>
              <p:cNvPr id="2050" name="Picture 2" descr="edfc4014fa2b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20000"/>
              </a:blip>
              <a:srcRect/>
              <a:stretch>
                <a:fillRect/>
              </a:stretch>
            </p:blipFill>
            <p:spPr bwMode="auto">
              <a:xfrm>
                <a:off x="928662" y="5143512"/>
                <a:ext cx="2500330" cy="1303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101566" y="6215082"/>
                <a:ext cx="18273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ракоскорпион</a:t>
                </a:r>
                <a:endParaRPr lang="ru-RU" sz="2000" b="1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5759954" y="4500570"/>
              <a:ext cx="2669698" cy="1483317"/>
              <a:chOff x="3714744" y="4695297"/>
              <a:chExt cx="2415525" cy="132880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14744" y="4695297"/>
                <a:ext cx="1043716" cy="1037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4929158" y="4695298"/>
                <a:ext cx="1201111" cy="1012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4221771" y="5623992"/>
                <a:ext cx="14217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иглокожие</a:t>
                </a:r>
                <a:endParaRPr lang="ru-RU" sz="2000" b="1" dirty="0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3107943" y="4214818"/>
              <a:ext cx="2535627" cy="1802295"/>
              <a:chOff x="4021664" y="4832459"/>
              <a:chExt cx="2294218" cy="1614556"/>
            </a:xfrm>
          </p:grpSpPr>
          <p:pic>
            <p:nvPicPr>
              <p:cNvPr id="2053" name="Picture 5" descr="есчел рыбы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20000" contrast="20000"/>
              </a:blip>
              <a:srcRect t="13165"/>
              <a:stretch>
                <a:fillRect/>
              </a:stretch>
            </p:blipFill>
            <p:spPr bwMode="auto">
              <a:xfrm>
                <a:off x="4043469" y="4832459"/>
                <a:ext cx="1967900" cy="128588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4021664" y="6046905"/>
                <a:ext cx="22942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панцирные рыбы</a:t>
                </a:r>
                <a:endParaRPr lang="ru-RU" sz="20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5" grpId="0"/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011939"/>
          <a:ext cx="8501121" cy="29893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/>
                <a:gridCol w="2000264"/>
                <a:gridCol w="4357717"/>
              </a:tblGrid>
              <a:tr h="7507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события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6388">
                <a:tc>
                  <a:txBody>
                    <a:bodyPr/>
                    <a:lstStyle/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Палеозойская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</a:t>
                      </a:r>
                    </a:p>
                    <a:p>
                      <a:pPr algn="ctr"/>
                      <a:endParaRPr lang="ru-RU" sz="32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142852"/>
            <a:ext cx="6858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жизни на Земле.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1768" y="2035252"/>
            <a:ext cx="1928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534 до 248 млн. лет назад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00562" y="1643050"/>
            <a:ext cx="4357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ru-RU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середине эры господствуют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хрящевые рыбы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(акулы, скаты), появляются первые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костные рыбы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двоякодышащие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давшие начало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земноводным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1406" y="3286124"/>
            <a:ext cx="8786842" cy="3214710"/>
            <a:chOff x="285720" y="3357562"/>
            <a:chExt cx="8786842" cy="321471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85720" y="3357562"/>
              <a:ext cx="6228224" cy="3214710"/>
              <a:chOff x="285720" y="3357562"/>
              <a:chExt cx="6228224" cy="321471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20000"/>
              </a:blip>
              <a:srcRect/>
              <a:stretch>
                <a:fillRect/>
              </a:stretch>
            </p:blipFill>
            <p:spPr bwMode="auto">
              <a:xfrm flipH="1">
                <a:off x="1857356" y="4826274"/>
                <a:ext cx="2311203" cy="1745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/>
              <a:stretch>
                <a:fillRect/>
              </a:stretch>
            </p:blipFill>
            <p:spPr bwMode="auto">
              <a:xfrm flipH="1">
                <a:off x="285720" y="3357562"/>
                <a:ext cx="2842415" cy="157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2" name="Группа 21"/>
              <p:cNvGrpSpPr/>
              <p:nvPr/>
            </p:nvGrpSpPr>
            <p:grpSpPr>
              <a:xfrm>
                <a:off x="4214810" y="4457650"/>
                <a:ext cx="2299134" cy="1900308"/>
                <a:chOff x="3929058" y="4600526"/>
                <a:chExt cx="2299134" cy="1900308"/>
              </a:xfrm>
            </p:grpSpPr>
            <p:pic>
              <p:nvPicPr>
                <p:cNvPr id="3076" name="i-main-pic" descr="Картинка 8 из 280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r:link="rId6" cstate="print"/>
                <a:srcRect/>
                <a:stretch>
                  <a:fillRect/>
                </a:stretch>
              </p:blipFill>
              <p:spPr bwMode="auto">
                <a:xfrm>
                  <a:off x="3929058" y="4600526"/>
                  <a:ext cx="2299134" cy="15811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Прямоугольник 20"/>
                <p:cNvSpPr/>
                <p:nvPr/>
              </p:nvSpPr>
              <p:spPr>
                <a:xfrm>
                  <a:off x="4370804" y="6100724"/>
                  <a:ext cx="15533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dirty="0" smtClean="0">
                      <a:latin typeface="Times New Roman" pitchFamily="18" charset="0"/>
                      <a:cs typeface="Times New Roman" pitchFamily="18" charset="0"/>
                    </a:rPr>
                    <a:t>Латимерия </a:t>
                  </a:r>
                  <a:endParaRPr lang="ru-RU" sz="2000" b="1" dirty="0"/>
                </a:p>
              </p:txBody>
            </p:sp>
          </p:grpSp>
        </p:grpSp>
        <p:grpSp>
          <p:nvGrpSpPr>
            <p:cNvPr id="25" name="Группа 24"/>
            <p:cNvGrpSpPr/>
            <p:nvPr/>
          </p:nvGrpSpPr>
          <p:grpSpPr>
            <a:xfrm>
              <a:off x="6572264" y="4151801"/>
              <a:ext cx="2500298" cy="1629881"/>
              <a:chOff x="6643702" y="4151801"/>
              <a:chExt cx="2500298" cy="1629881"/>
            </a:xfrm>
          </p:grpSpPr>
          <p:pic>
            <p:nvPicPr>
              <p:cNvPr id="3077" name="Picture 5" descr="http://dic.academic.ru/pictures/wiki/files/69/Eryops1DB.jpg"/>
              <p:cNvPicPr>
                <a:picLocks noChangeAspect="1" noChangeArrowheads="1"/>
              </p:cNvPicPr>
              <p:nvPr/>
            </p:nvPicPr>
            <p:blipFill>
              <a:blip r:embed="rId7" r:link="rId8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lum bright="-20000" contrast="20000"/>
              </a:blip>
              <a:srcRect/>
              <a:stretch>
                <a:fillRect/>
              </a:stretch>
            </p:blipFill>
            <p:spPr bwMode="auto">
              <a:xfrm>
                <a:off x="6643702" y="4151801"/>
                <a:ext cx="2500298" cy="1629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7159089" y="5214950"/>
                <a:ext cx="16277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Стегоцефал </a:t>
                </a:r>
                <a:endParaRPr lang="ru-RU" sz="20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5" grpId="0"/>
      <p:bldP spid="1126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7373</TotalTime>
  <Words>462</Words>
  <Application>Microsoft Office PowerPoint</Application>
  <PresentationFormat>On-screen Show (4:3)</PresentationFormat>
  <Paragraphs>135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pptforschool.ru</cp:lastModifiedBy>
  <cp:revision>769</cp:revision>
  <dcterms:created xsi:type="dcterms:W3CDTF">2010-03-26T10:56:01Z</dcterms:created>
  <dcterms:modified xsi:type="dcterms:W3CDTF">2018-05-28T08:20:19Z</dcterms:modified>
</cp:coreProperties>
</file>