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F32"/>
    <a:srgbClr val="663300"/>
    <a:srgbClr val="0D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6623EFD-7E45-4A88-914F-B78E32EB9B81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796809-0A7B-4EF8-9C84-0C9F66A395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5" y="445407"/>
            <a:ext cx="499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Нуклеиновые</a:t>
            </a:r>
            <a:r>
              <a:rPr lang="ru-RU" sz="32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кислоты</a:t>
            </a:r>
            <a:endParaRPr lang="ru-RU" sz="3200" b="1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10F32"/>
                </a:solidFill>
              </a:rPr>
              <a:t>Образование </a:t>
            </a:r>
            <a:r>
              <a:rPr lang="ru-RU" sz="2800" b="1" dirty="0" err="1" smtClean="0">
                <a:solidFill>
                  <a:srgbClr val="510F32"/>
                </a:solidFill>
              </a:rPr>
              <a:t>двухцепочечной</a:t>
            </a:r>
            <a:r>
              <a:rPr lang="ru-RU" sz="2800" b="1" dirty="0" smtClean="0">
                <a:solidFill>
                  <a:srgbClr val="510F32"/>
                </a:solidFill>
              </a:rPr>
              <a:t> молекулы ДНК</a:t>
            </a:r>
            <a:r>
              <a:rPr lang="ru-RU" sz="2800" dirty="0" smtClean="0">
                <a:solidFill>
                  <a:srgbClr val="510F32"/>
                </a:solidFill>
              </a:rPr>
              <a:t>.</a:t>
            </a:r>
            <a:endParaRPr lang="ru-RU" sz="2800" dirty="0">
              <a:solidFill>
                <a:srgbClr val="510F3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7" y="1204296"/>
            <a:ext cx="2023809" cy="5488294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0937" y="805138"/>
            <a:ext cx="6803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 1950 г. англ. физик </a:t>
            </a:r>
            <a:r>
              <a:rPr lang="ru-RU" sz="2400" dirty="0" smtClean="0">
                <a:solidFill>
                  <a:srgbClr val="C00000"/>
                </a:solidFill>
              </a:rPr>
              <a:t>Морис </a:t>
            </a:r>
            <a:r>
              <a:rPr lang="ru-RU" sz="2400" dirty="0" err="1" smtClean="0">
                <a:solidFill>
                  <a:srgbClr val="C00000"/>
                </a:solidFill>
              </a:rPr>
              <a:t>Уилкинс</a:t>
            </a:r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dirty="0" smtClean="0"/>
              <a:t>получил рентгенограмму ДНК.  </a:t>
            </a:r>
            <a:r>
              <a:rPr lang="ru-RU" sz="2400" dirty="0" err="1" smtClean="0">
                <a:solidFill>
                  <a:srgbClr val="C00000"/>
                </a:solidFill>
              </a:rPr>
              <a:t>Розалинда</a:t>
            </a:r>
            <a:r>
              <a:rPr lang="ru-RU" sz="2400" dirty="0" smtClean="0">
                <a:solidFill>
                  <a:srgbClr val="C00000"/>
                </a:solidFill>
              </a:rPr>
              <a:t> Франклин  </a:t>
            </a:r>
            <a:r>
              <a:rPr lang="ru-RU" sz="2400" dirty="0" smtClean="0"/>
              <a:t>и др. установили параметры молекулы ДНК:</a:t>
            </a:r>
          </a:p>
          <a:p>
            <a:pPr algn="ctr"/>
            <a:r>
              <a:rPr lang="ru-RU" sz="2400" dirty="0"/>
              <a:t>м</a:t>
            </a:r>
            <a:r>
              <a:rPr lang="ru-RU" sz="2400" dirty="0" smtClean="0"/>
              <a:t>ежду соседними нуклеотидами   -  0,34 </a:t>
            </a:r>
            <a:r>
              <a:rPr lang="ru-RU" sz="2400" dirty="0" err="1" smtClean="0"/>
              <a:t>нм</a:t>
            </a:r>
            <a:r>
              <a:rPr lang="ru-RU" sz="2400" dirty="0"/>
              <a:t>;</a:t>
            </a:r>
            <a:endParaRPr lang="ru-RU" sz="2400" dirty="0" smtClean="0"/>
          </a:p>
          <a:p>
            <a:pPr algn="ctr"/>
            <a:r>
              <a:rPr lang="ru-RU" sz="2400" dirty="0"/>
              <a:t>о</a:t>
            </a:r>
            <a:r>
              <a:rPr lang="ru-RU" sz="2400" dirty="0" smtClean="0"/>
              <a:t>дин виток содержит 10 пар нуклеотидов - 3,4 </a:t>
            </a:r>
            <a:r>
              <a:rPr lang="ru-RU" sz="2400" dirty="0" err="1" smtClean="0"/>
              <a:t>нм</a:t>
            </a:r>
            <a:r>
              <a:rPr lang="ru-RU" sz="2400" dirty="0"/>
              <a:t>;</a:t>
            </a:r>
            <a:endParaRPr lang="ru-RU" sz="2400" dirty="0" smtClean="0"/>
          </a:p>
          <a:p>
            <a:pPr algn="ctr"/>
            <a:r>
              <a:rPr lang="ru-RU" sz="2400" dirty="0" smtClean="0"/>
              <a:t>диаметр  ДНК – 2 </a:t>
            </a:r>
            <a:r>
              <a:rPr lang="ru-RU" sz="2400" dirty="0" err="1" smtClean="0"/>
              <a:t>нм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01262"/>
            <a:ext cx="1980000" cy="2371019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25" y="3901263"/>
            <a:ext cx="1728192" cy="2419469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0937" y="630198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10F32"/>
                </a:solidFill>
              </a:rPr>
              <a:t>    </a:t>
            </a:r>
            <a:r>
              <a:rPr lang="ru-RU" sz="2400" b="1" dirty="0" smtClean="0">
                <a:solidFill>
                  <a:srgbClr val="510F32"/>
                </a:solidFill>
              </a:rPr>
              <a:t>Р. Франклин   </a:t>
            </a:r>
            <a:r>
              <a:rPr lang="ru-RU" sz="2400" dirty="0" smtClean="0">
                <a:solidFill>
                  <a:srgbClr val="510F32"/>
                </a:solidFill>
              </a:rPr>
              <a:t>                          </a:t>
            </a:r>
            <a:r>
              <a:rPr lang="ru-RU" sz="2400" b="1" dirty="0" smtClean="0">
                <a:solidFill>
                  <a:srgbClr val="510F32"/>
                </a:solidFill>
              </a:rPr>
              <a:t>М. </a:t>
            </a:r>
            <a:r>
              <a:rPr lang="ru-RU" sz="2400" b="1" dirty="0" err="1" smtClean="0">
                <a:solidFill>
                  <a:srgbClr val="510F32"/>
                </a:solidFill>
              </a:rPr>
              <a:t>Уилкинс</a:t>
            </a:r>
            <a:endParaRPr lang="ru-RU" sz="2400" b="1" dirty="0">
              <a:solidFill>
                <a:srgbClr val="510F32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989804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19672" y="989804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8349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2 </a:t>
            </a:r>
            <a:r>
              <a:rPr lang="ru-RU" dirty="0" err="1" smtClean="0"/>
              <a:t>нм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4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10F32"/>
                </a:solidFill>
              </a:rPr>
              <a:t>Образование </a:t>
            </a:r>
            <a:r>
              <a:rPr lang="ru-RU" sz="3200" b="1" dirty="0" err="1" smtClean="0">
                <a:solidFill>
                  <a:srgbClr val="510F32"/>
                </a:solidFill>
              </a:rPr>
              <a:t>двухцепочечной</a:t>
            </a:r>
            <a:r>
              <a:rPr lang="ru-RU" sz="3200" b="1" dirty="0" smtClean="0">
                <a:solidFill>
                  <a:srgbClr val="510F32"/>
                </a:solidFill>
              </a:rPr>
              <a:t> молекулы ДНК.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2" b="35304"/>
          <a:stretch/>
        </p:blipFill>
        <p:spPr bwMode="auto">
          <a:xfrm>
            <a:off x="25268" y="769580"/>
            <a:ext cx="2458500" cy="154848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99" b="37335"/>
          <a:stretch/>
        </p:blipFill>
        <p:spPr bwMode="auto">
          <a:xfrm>
            <a:off x="25268" y="3604409"/>
            <a:ext cx="2458500" cy="15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2772" y="893200"/>
            <a:ext cx="6131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В 1953 г</a:t>
            </a:r>
            <a:r>
              <a:rPr lang="ru-RU" sz="2400" dirty="0" smtClean="0">
                <a:solidFill>
                  <a:srgbClr val="510F32"/>
                </a:solidFill>
              </a:rPr>
              <a:t>. Д. Уотсон </a:t>
            </a:r>
            <a:r>
              <a:rPr lang="ru-RU" sz="2400" dirty="0" smtClean="0"/>
              <a:t>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510F32"/>
                </a:solidFill>
              </a:rPr>
              <a:t>Ф.Крик</a:t>
            </a:r>
            <a:r>
              <a:rPr lang="ru-RU" sz="2400" dirty="0" smtClean="0">
                <a:solidFill>
                  <a:srgbClr val="510F32"/>
                </a:solidFill>
              </a:rPr>
              <a:t> </a:t>
            </a:r>
            <a:r>
              <a:rPr lang="ru-RU" sz="2400" dirty="0" smtClean="0"/>
              <a:t>установили:</a:t>
            </a:r>
            <a:br>
              <a:rPr lang="ru-RU" sz="2400" dirty="0" smtClean="0"/>
            </a:br>
            <a:r>
              <a:rPr lang="ru-RU" sz="2400" dirty="0" smtClean="0"/>
              <a:t>механизм образования водородных связей между азотистыми основаниями;</a:t>
            </a:r>
          </a:p>
          <a:p>
            <a:r>
              <a:rPr lang="ru-RU" sz="2400" dirty="0" err="1" smtClean="0"/>
              <a:t>антипараллельность</a:t>
            </a:r>
            <a:r>
              <a:rPr lang="ru-RU" sz="2400" dirty="0" smtClean="0"/>
              <a:t> (разнонаправленность) цепей ДНК;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трогое соответствие пар азотистых оснований друг другу.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268" y="2583544"/>
            <a:ext cx="332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Тимин         </a:t>
            </a:r>
            <a:r>
              <a:rPr lang="ru-RU" sz="2400" dirty="0" err="1" smtClean="0"/>
              <a:t>Аденин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5616" y="2814376"/>
            <a:ext cx="3496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15616" y="2924944"/>
            <a:ext cx="3496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68" y="5375564"/>
            <a:ext cx="310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Цитозин</a:t>
            </a:r>
            <a:r>
              <a:rPr lang="ru-RU" sz="2400" dirty="0" smtClean="0"/>
              <a:t>       Гуанин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90442" y="5606396"/>
            <a:ext cx="401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90442" y="5733256"/>
            <a:ext cx="401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90442" y="5517232"/>
            <a:ext cx="401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1920" y="635840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10F32"/>
                </a:solidFill>
              </a:rPr>
              <a:t>Джеймс Уотсон  Френсис Крик</a:t>
            </a:r>
            <a:endParaRPr lang="ru-RU" sz="2400" b="1" dirty="0">
              <a:solidFill>
                <a:srgbClr val="510F3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240000" cy="222836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4584" y="11663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10F32"/>
                </a:solidFill>
              </a:rPr>
              <a:t>Правила </a:t>
            </a:r>
            <a:r>
              <a:rPr lang="ru-RU" sz="2800" b="1" dirty="0" err="1" smtClean="0">
                <a:solidFill>
                  <a:srgbClr val="510F32"/>
                </a:solidFill>
              </a:rPr>
              <a:t>Чаргаффа</a:t>
            </a:r>
            <a:r>
              <a:rPr lang="ru-RU" sz="2800" b="1" dirty="0" smtClean="0">
                <a:solidFill>
                  <a:srgbClr val="510F32"/>
                </a:solidFill>
              </a:rPr>
              <a:t>. Сущность принципа </a:t>
            </a:r>
            <a:r>
              <a:rPr lang="ru-RU" sz="2800" b="1" dirty="0" err="1" smtClean="0">
                <a:solidFill>
                  <a:srgbClr val="510F32"/>
                </a:solidFill>
              </a:rPr>
              <a:t>комплементарности</a:t>
            </a:r>
            <a:r>
              <a:rPr lang="ru-RU" sz="2800" dirty="0" smtClean="0">
                <a:solidFill>
                  <a:srgbClr val="510F32"/>
                </a:solidFill>
              </a:rPr>
              <a:t>.</a:t>
            </a:r>
            <a:endParaRPr lang="ru-RU" sz="2800" dirty="0">
              <a:solidFill>
                <a:srgbClr val="510F3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0"/>
          <a:stretch/>
        </p:blipFill>
        <p:spPr bwMode="auto">
          <a:xfrm>
            <a:off x="6228184" y="746473"/>
            <a:ext cx="2592167" cy="3006221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8759" r="3181" b="18990"/>
          <a:stretch/>
        </p:blipFill>
        <p:spPr bwMode="auto">
          <a:xfrm>
            <a:off x="107504" y="4293096"/>
            <a:ext cx="8756073" cy="22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93850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1905 г </a:t>
            </a:r>
            <a:r>
              <a:rPr lang="ru-RU" sz="2400" dirty="0" smtClean="0">
                <a:solidFill>
                  <a:srgbClr val="510F32"/>
                </a:solidFill>
              </a:rPr>
              <a:t>Эдвин </a:t>
            </a:r>
            <a:r>
              <a:rPr lang="ru-RU" sz="2400" dirty="0" err="1" smtClean="0">
                <a:solidFill>
                  <a:srgbClr val="510F32"/>
                </a:solidFill>
              </a:rPr>
              <a:t>Чаргафф</a:t>
            </a:r>
            <a:r>
              <a:rPr lang="ru-RU" sz="2400" dirty="0" smtClean="0">
                <a:solidFill>
                  <a:srgbClr val="510F32"/>
                </a:solidFill>
              </a:rPr>
              <a:t> </a:t>
            </a:r>
            <a:r>
              <a:rPr lang="ru-RU" sz="2400" dirty="0" smtClean="0"/>
              <a:t>установил:</a:t>
            </a:r>
          </a:p>
          <a:p>
            <a:pPr algn="ctr"/>
            <a:r>
              <a:rPr lang="ru-RU" sz="2400" dirty="0"/>
              <a:t>ч</a:t>
            </a:r>
            <a:r>
              <a:rPr lang="ru-RU" sz="2400" dirty="0" smtClean="0"/>
              <a:t>исло пуриновых оснований равно числу пиримидиновых;</a:t>
            </a:r>
          </a:p>
          <a:p>
            <a:pPr algn="ctr"/>
            <a:r>
              <a:rPr lang="ru-RU" sz="2400" dirty="0"/>
              <a:t>ч</a:t>
            </a:r>
            <a:r>
              <a:rPr lang="ru-RU" sz="2400" dirty="0" smtClean="0"/>
              <a:t>исло А  =  Т; число Г  =  Ц;</a:t>
            </a:r>
          </a:p>
          <a:p>
            <a:pPr algn="ctr"/>
            <a:r>
              <a:rPr lang="ru-RU" sz="2400" dirty="0" smtClean="0"/>
              <a:t>(А + Т) + (Г + Ц) = 100%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(правила </a:t>
            </a:r>
            <a:r>
              <a:rPr lang="ru-RU" sz="2400" b="1" dirty="0" err="1" smtClean="0">
                <a:solidFill>
                  <a:srgbClr val="C00000"/>
                </a:solidFill>
              </a:rPr>
              <a:t>Чаргаффа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704" y="3462536"/>
            <a:ext cx="314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510F32"/>
              </a:solidFill>
            </a:endParaRPr>
          </a:p>
          <a:p>
            <a:r>
              <a:rPr lang="ru-RU" sz="2400" dirty="0" smtClean="0">
                <a:solidFill>
                  <a:srgbClr val="510F32"/>
                </a:solidFill>
              </a:rPr>
              <a:t>  </a:t>
            </a:r>
            <a:r>
              <a:rPr lang="ru-RU" sz="2400" b="1" dirty="0" smtClean="0">
                <a:solidFill>
                  <a:srgbClr val="510F32"/>
                </a:solidFill>
              </a:rPr>
              <a:t>Эдвин </a:t>
            </a:r>
            <a:r>
              <a:rPr lang="ru-RU" sz="2400" b="1" dirty="0" err="1" smtClean="0">
                <a:solidFill>
                  <a:srgbClr val="510F32"/>
                </a:solidFill>
              </a:rPr>
              <a:t>Чаргафф</a:t>
            </a:r>
            <a:endParaRPr lang="ru-RU" sz="2400" b="1" dirty="0">
              <a:solidFill>
                <a:srgbClr val="510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7" y="2060848"/>
            <a:ext cx="5597833" cy="459128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10F32"/>
                </a:solidFill>
              </a:rPr>
              <a:t>Сущность принципа </a:t>
            </a:r>
            <a:r>
              <a:rPr lang="ru-RU" sz="2800" b="1" dirty="0" err="1" smtClean="0">
                <a:solidFill>
                  <a:srgbClr val="510F32"/>
                </a:solidFill>
              </a:rPr>
              <a:t>комплементарности</a:t>
            </a:r>
            <a:r>
              <a:rPr lang="ru-RU" sz="2800" dirty="0" smtClean="0">
                <a:solidFill>
                  <a:srgbClr val="510F32"/>
                </a:solidFill>
              </a:rPr>
              <a:t>.</a:t>
            </a:r>
            <a:endParaRPr lang="ru-RU" sz="2800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7341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Комплементарность</a:t>
            </a:r>
            <a:r>
              <a:rPr lang="ru-RU" sz="2400" dirty="0" smtClean="0"/>
              <a:t> (от лат.</a:t>
            </a:r>
            <a:r>
              <a:rPr lang="en-US" sz="2400" b="1" dirty="0" err="1" smtClean="0">
                <a:solidFill>
                  <a:srgbClr val="002060"/>
                </a:solidFill>
              </a:rPr>
              <a:t>complementum</a:t>
            </a:r>
            <a:r>
              <a:rPr lang="en-US" sz="2400" dirty="0" smtClean="0"/>
              <a:t> – </a:t>
            </a:r>
            <a:r>
              <a:rPr lang="ru-RU" sz="2400" dirty="0" smtClean="0"/>
              <a:t>дополнение) – это химическое и геометрическое соответствие структур друг другу.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792885"/>
            <a:ext cx="2915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Комплементарные основания соответствуют друг другу </a:t>
            </a:r>
            <a:r>
              <a:rPr lang="ru-RU" sz="2400" b="1" dirty="0" smtClean="0">
                <a:solidFill>
                  <a:srgbClr val="C00000"/>
                </a:solidFill>
              </a:rPr>
              <a:t>геометрически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/>
              <a:t>( по размерам и форме); </a:t>
            </a:r>
            <a:r>
              <a:rPr lang="ru-RU" sz="2400" b="1" dirty="0" smtClean="0">
                <a:solidFill>
                  <a:srgbClr val="C00000"/>
                </a:solidFill>
              </a:rPr>
              <a:t>химически</a:t>
            </a:r>
            <a:r>
              <a:rPr lang="ru-RU" sz="2400" dirty="0" smtClean="0"/>
              <a:t> (по числу водородных связей).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05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8639"/>
          <a:stretch/>
        </p:blipFill>
        <p:spPr bwMode="auto">
          <a:xfrm>
            <a:off x="4392614" y="2867118"/>
            <a:ext cx="4427858" cy="361102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10F32"/>
                </a:solidFill>
              </a:rPr>
              <a:t>Виды РНК.</a:t>
            </a:r>
            <a:endParaRPr lang="ru-RU" sz="24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88" y="578297"/>
            <a:ext cx="8844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</a:rPr>
              <a:t>- РНК </a:t>
            </a:r>
            <a:r>
              <a:rPr lang="ru-RU" sz="2400" dirty="0" smtClean="0"/>
              <a:t>(</a:t>
            </a:r>
            <a:r>
              <a:rPr lang="ru-RU" sz="2400" b="1" dirty="0" smtClean="0"/>
              <a:t>м – РНК</a:t>
            </a:r>
            <a:r>
              <a:rPr lang="ru-RU" sz="2400" dirty="0" smtClean="0"/>
              <a:t>) информационная (матричная), </a:t>
            </a:r>
          </a:p>
          <a:p>
            <a:r>
              <a:rPr lang="ru-RU" sz="2400" dirty="0" smtClean="0"/>
              <a:t>до 10 000 нуклеотидов, линейная;</a:t>
            </a:r>
          </a:p>
          <a:p>
            <a:endParaRPr lang="ru-RU" sz="2400" dirty="0" smtClean="0"/>
          </a:p>
          <a:p>
            <a:r>
              <a:rPr lang="ru-RU" sz="2400" b="1" dirty="0">
                <a:solidFill>
                  <a:srgbClr val="510F32"/>
                </a:solidFill>
              </a:rPr>
              <a:t>т</a:t>
            </a:r>
            <a:r>
              <a:rPr lang="ru-RU" sz="2400" b="1" dirty="0" smtClean="0">
                <a:solidFill>
                  <a:srgbClr val="510F32"/>
                </a:solidFill>
              </a:rPr>
              <a:t> – РНК </a:t>
            </a:r>
            <a:r>
              <a:rPr lang="ru-RU" sz="2400" dirty="0" smtClean="0"/>
              <a:t>транспортная, </a:t>
            </a:r>
          </a:p>
          <a:p>
            <a:r>
              <a:rPr lang="ru-RU" sz="2400" dirty="0" smtClean="0"/>
              <a:t>около 100 нуклеотидов;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510F32"/>
                </a:solidFill>
              </a:rPr>
              <a:t>р-РНК</a:t>
            </a:r>
            <a:r>
              <a:rPr lang="ru-RU" sz="2400" dirty="0" smtClean="0"/>
              <a:t> </a:t>
            </a:r>
            <a:r>
              <a:rPr lang="ru-RU" sz="2400" dirty="0" err="1" smtClean="0"/>
              <a:t>рибосомальная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2 000 – 3 000 нуклеотидов</a:t>
            </a:r>
          </a:p>
          <a:p>
            <a:endParaRPr lang="ru-RU" sz="24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8748464" y="4365104"/>
            <a:ext cx="72008" cy="28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779912" y="1700808"/>
            <a:ext cx="432048" cy="1872208"/>
          </a:xfrm>
          <a:prstGeom prst="rightBrace">
            <a:avLst/>
          </a:prstGeom>
          <a:ln w="57150">
            <a:solidFill>
              <a:srgbClr val="0D0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8005" y="1268760"/>
            <a:ext cx="3708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Как и белки имеют 3-х-мерную </a:t>
            </a:r>
            <a:r>
              <a:rPr lang="ru-RU" sz="2400" dirty="0" err="1" smtClean="0"/>
              <a:t>конформацию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7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568" y="1124744"/>
            <a:ext cx="3888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Нуклеиновые кислоты </a:t>
            </a:r>
          </a:p>
          <a:p>
            <a:pPr algn="ctr"/>
            <a:r>
              <a:rPr lang="ru-RU" sz="2400" dirty="0" smtClean="0"/>
              <a:t>(от лат.</a:t>
            </a:r>
            <a:r>
              <a:rPr lang="en-US" sz="2400" b="1" dirty="0" smtClean="0">
                <a:solidFill>
                  <a:srgbClr val="002060"/>
                </a:solidFill>
              </a:rPr>
              <a:t>nucleus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ядро) -природные высокомолекулярные органические соединения, </a:t>
            </a:r>
            <a:r>
              <a:rPr lang="ru-RU" sz="2400" dirty="0" err="1" smtClean="0"/>
              <a:t>полинуклеотиды</a:t>
            </a:r>
            <a:r>
              <a:rPr lang="ru-RU" sz="2400" dirty="0" smtClean="0"/>
              <a:t>, обеспечивающие хранение и передачу наследственной  (генетической) информации в живых организмах.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2" t="16946" r="3460" b="4178"/>
          <a:stretch/>
        </p:blipFill>
        <p:spPr bwMode="auto">
          <a:xfrm>
            <a:off x="6446603" y="539604"/>
            <a:ext cx="2470833" cy="6017129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0715" b="4962"/>
          <a:stretch/>
        </p:blipFill>
        <p:spPr bwMode="auto">
          <a:xfrm>
            <a:off x="179512" y="542518"/>
            <a:ext cx="2376000" cy="6017129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268760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Нуклеиновые кислоты </a:t>
            </a:r>
            <a:r>
              <a:rPr lang="ru-RU" sz="2400" dirty="0" smtClean="0"/>
              <a:t>были открыты в 1869 году  швейцарским врачом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И. Ф. </a:t>
            </a:r>
            <a:r>
              <a:rPr lang="ru-RU" sz="2400" dirty="0" err="1" smtClean="0">
                <a:solidFill>
                  <a:srgbClr val="C00000"/>
                </a:solidFill>
              </a:rPr>
              <a:t>Мишером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dirty="0" smtClean="0"/>
              <a:t>Кислоты были выделены из ядерного материала лейкоцитов, сперматозоидов лосося.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17776" r="29450" b="7678"/>
          <a:stretch/>
        </p:blipFill>
        <p:spPr bwMode="auto">
          <a:xfrm>
            <a:off x="572226" y="1484784"/>
            <a:ext cx="4044416" cy="4474304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320" y="6926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Иоганн Фридрих </a:t>
            </a:r>
            <a:r>
              <a:rPr lang="ru-RU" sz="2400" b="1" dirty="0" err="1" smtClean="0">
                <a:solidFill>
                  <a:srgbClr val="C00000"/>
                </a:solidFill>
              </a:rPr>
              <a:t>Мишер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0F32"/>
                </a:solidFill>
              </a:rPr>
              <a:t>Историческая справка.</a:t>
            </a:r>
            <a:endParaRPr lang="ru-RU" sz="3200" b="1" dirty="0">
              <a:solidFill>
                <a:srgbClr val="510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806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0F32"/>
                </a:solidFill>
              </a:rPr>
              <a:t>Характеристика нуклеиновых кислот.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Нуклеиновые кислоты </a:t>
            </a:r>
            <a:r>
              <a:rPr lang="ru-RU" sz="2400" dirty="0" smtClean="0"/>
              <a:t>могут достигать огромных размеров (сотни тысяч нанометров).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294530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ядре половой клетки человека обнаружена ДНК, общая длина </a:t>
            </a:r>
            <a:r>
              <a:rPr lang="ru-RU" sz="2400" smtClean="0"/>
              <a:t>которой  составляет </a:t>
            </a:r>
            <a:r>
              <a:rPr lang="ru-RU" sz="2400" dirty="0" smtClean="0"/>
              <a:t>102 см.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29309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Молекулярная масса </a:t>
            </a:r>
            <a:r>
              <a:rPr lang="ru-RU" sz="2400" b="1" dirty="0" smtClean="0">
                <a:solidFill>
                  <a:srgbClr val="C00000"/>
                </a:solidFill>
              </a:rPr>
              <a:t>нуклеиновых кислот</a:t>
            </a:r>
            <a:r>
              <a:rPr lang="ru-RU" sz="2400" dirty="0" smtClean="0"/>
              <a:t> достигает десятков миллионов и миллиардов.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052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Масса ДНК кишечной палочки 2,5 х 10 000000000.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9833"/>
            <a:ext cx="3168352" cy="178219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0F32"/>
                </a:solidFill>
              </a:rPr>
              <a:t>Типы нуклеотидов.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Нуклеиновые кислоты </a:t>
            </a:r>
            <a:r>
              <a:rPr lang="ru-RU" sz="2400" dirty="0" smtClean="0"/>
              <a:t>– нерегулярные биополимеры, состоящие из мономеров, называемых нуклеотидами.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84902"/>
              </p:ext>
            </p:extLst>
          </p:nvPr>
        </p:nvGraphicFramePr>
        <p:xfrm>
          <a:off x="539552" y="1890540"/>
          <a:ext cx="8136904" cy="249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263"/>
                <a:gridCol w="410264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дезоксирибонуклеотиды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рибонуклеотиды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863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Адениловый</a:t>
                      </a:r>
                      <a:r>
                        <a:rPr lang="ru-RU" sz="2400" dirty="0" smtClean="0"/>
                        <a:t> (А)</a:t>
                      </a:r>
                    </a:p>
                    <a:p>
                      <a:pPr algn="ctr"/>
                      <a:r>
                        <a:rPr lang="ru-RU" sz="2400" dirty="0" err="1" smtClean="0"/>
                        <a:t>Гуаниловый</a:t>
                      </a:r>
                      <a:r>
                        <a:rPr lang="ru-RU" sz="2400" dirty="0" smtClean="0"/>
                        <a:t> (Г или </a:t>
                      </a:r>
                      <a:r>
                        <a:rPr lang="en-US" sz="2400" dirty="0" smtClean="0"/>
                        <a:t>G</a:t>
                      </a:r>
                      <a:r>
                        <a:rPr lang="ru-RU" sz="2400" dirty="0" smtClean="0"/>
                        <a:t>)</a:t>
                      </a:r>
                    </a:p>
                    <a:p>
                      <a:pPr algn="ctr"/>
                      <a:r>
                        <a:rPr lang="ru-RU" sz="2400" dirty="0" err="1" smtClean="0"/>
                        <a:t>Цитозиловый</a:t>
                      </a:r>
                      <a:r>
                        <a:rPr lang="ru-RU" sz="2400" dirty="0" smtClean="0"/>
                        <a:t> (Ц или С)</a:t>
                      </a:r>
                    </a:p>
                    <a:p>
                      <a:pPr algn="ctr"/>
                      <a:r>
                        <a:rPr lang="ru-RU" sz="2400" dirty="0" err="1" smtClean="0"/>
                        <a:t>Тимидиловый</a:t>
                      </a:r>
                      <a:r>
                        <a:rPr lang="ru-RU" sz="2400" dirty="0" smtClean="0"/>
                        <a:t> (Т)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Адениловый</a:t>
                      </a:r>
                      <a:r>
                        <a:rPr lang="ru-RU" sz="2400" dirty="0" smtClean="0"/>
                        <a:t> (А)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ru-RU" sz="2400" dirty="0" err="1" smtClean="0"/>
                        <a:t>Гуаниловый</a:t>
                      </a:r>
                      <a:r>
                        <a:rPr lang="ru-RU" sz="2400" dirty="0" smtClean="0"/>
                        <a:t> (Г или </a:t>
                      </a:r>
                      <a:r>
                        <a:rPr lang="en-US" sz="2400" dirty="0" smtClean="0"/>
                        <a:t>G</a:t>
                      </a:r>
                      <a:r>
                        <a:rPr lang="ru-RU" sz="2400" dirty="0" smtClean="0"/>
                        <a:t>)</a:t>
                      </a:r>
                    </a:p>
                    <a:p>
                      <a:pPr algn="ctr"/>
                      <a:r>
                        <a:rPr lang="ru-RU" sz="2400" dirty="0" err="1" smtClean="0"/>
                        <a:t>Цитозиловый</a:t>
                      </a:r>
                      <a:r>
                        <a:rPr lang="ru-RU" sz="2400" dirty="0" smtClean="0"/>
                        <a:t> (Ц или С)</a:t>
                      </a:r>
                    </a:p>
                    <a:p>
                      <a:pPr algn="ctr"/>
                      <a:r>
                        <a:rPr lang="ru-RU" sz="2400" dirty="0" err="1" smtClean="0"/>
                        <a:t>Уридиловый</a:t>
                      </a:r>
                      <a:r>
                        <a:rPr lang="ru-RU" sz="2400" dirty="0" smtClean="0"/>
                        <a:t> (У</a:t>
                      </a:r>
                      <a:r>
                        <a:rPr lang="ru-RU" sz="2400" baseline="0" dirty="0" smtClean="0"/>
                        <a:t> или </a:t>
                      </a:r>
                      <a:r>
                        <a:rPr lang="en-US" sz="2400" baseline="0" dirty="0" smtClean="0"/>
                        <a:t>U)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r="14161"/>
          <a:stretch/>
        </p:blipFill>
        <p:spPr bwMode="auto">
          <a:xfrm>
            <a:off x="34605" y="4293098"/>
            <a:ext cx="1440000" cy="14897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05" y="6080736"/>
            <a:ext cx="158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209" y="5988127"/>
            <a:ext cx="17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59356"/>
            <a:ext cx="1332000" cy="151848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3896" y="5988993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Ц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t="20478" r="8068" b="21555"/>
          <a:stretch/>
        </p:blipFill>
        <p:spPr bwMode="auto">
          <a:xfrm>
            <a:off x="5220072" y="4301126"/>
            <a:ext cx="1980000" cy="147671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598899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63721"/>
            <a:ext cx="1440000" cy="192566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4328" y="6080736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09" y="4242088"/>
            <a:ext cx="1476000" cy="1594786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0F32"/>
                </a:solidFill>
              </a:rPr>
              <a:t>Строение нуклеотидов.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259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Нуклеотиды </a:t>
            </a:r>
            <a:r>
              <a:rPr lang="ru-RU" sz="2400" dirty="0" smtClean="0"/>
              <a:t>– сложные органические соединения, включающие в себя три компонента: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6" t="6712" b="4609"/>
          <a:stretch/>
        </p:blipFill>
        <p:spPr bwMode="auto">
          <a:xfrm>
            <a:off x="6696480" y="1514078"/>
            <a:ext cx="2196000" cy="3073114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23516" r="33902" b="17456"/>
          <a:stretch/>
        </p:blipFill>
        <p:spPr bwMode="auto">
          <a:xfrm>
            <a:off x="3330004" y="2060848"/>
            <a:ext cx="2556000" cy="1979574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0" r="74846" b="16138"/>
          <a:stretch/>
        </p:blipFill>
        <p:spPr bwMode="auto">
          <a:xfrm>
            <a:off x="272448" y="1980365"/>
            <a:ext cx="2232000" cy="238958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48" y="4369953"/>
            <a:ext cx="293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/>
              <a:t>основания имеют </a:t>
            </a:r>
            <a:r>
              <a:rPr lang="ru-RU" sz="2400" dirty="0" smtClean="0">
                <a:solidFill>
                  <a:srgbClr val="C00000"/>
                </a:solidFill>
              </a:rPr>
              <a:t>циклическую </a:t>
            </a:r>
            <a:r>
              <a:rPr lang="ru-RU" sz="2400" dirty="0" smtClean="0"/>
              <a:t>структуру; проявляют </a:t>
            </a:r>
            <a:r>
              <a:rPr lang="ru-RU" sz="2400" dirty="0" smtClean="0">
                <a:solidFill>
                  <a:srgbClr val="C00000"/>
                </a:solidFill>
              </a:rPr>
              <a:t>основные </a:t>
            </a:r>
            <a:r>
              <a:rPr lang="ru-RU" sz="2400" dirty="0" smtClean="0"/>
              <a:t>свойства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74312" y="4360410"/>
            <a:ext cx="25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II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/>
              <a:t> углевод пентоза (ДНК -</a:t>
            </a:r>
            <a:r>
              <a:rPr lang="ru-RU" sz="2400" dirty="0" err="1" smtClean="0">
                <a:solidFill>
                  <a:srgbClr val="C00000"/>
                </a:solidFill>
              </a:rPr>
              <a:t>дезоксирибоза</a:t>
            </a:r>
            <a:r>
              <a:rPr lang="ru-RU" sz="2400" dirty="0" smtClean="0"/>
              <a:t>; РНК – </a:t>
            </a:r>
            <a:r>
              <a:rPr lang="ru-RU" sz="2400" dirty="0" smtClean="0">
                <a:solidFill>
                  <a:srgbClr val="C00000"/>
                </a:solidFill>
              </a:rPr>
              <a:t>рибоза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550242"/>
            <a:ext cx="291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III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/>
              <a:t>остаток фосфорной кислоты проявляет </a:t>
            </a:r>
            <a:r>
              <a:rPr lang="ru-RU" sz="2400" dirty="0" smtClean="0">
                <a:solidFill>
                  <a:srgbClr val="C00000"/>
                </a:solidFill>
              </a:rPr>
              <a:t>кислотные</a:t>
            </a:r>
            <a:r>
              <a:rPr lang="ru-RU" sz="2400" dirty="0" smtClean="0"/>
              <a:t> свойства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42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0F32"/>
                </a:solidFill>
              </a:rPr>
              <a:t>Пиримидиновые основания.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210" y="79311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Пиримидиновые основания </a:t>
            </a:r>
            <a:r>
              <a:rPr lang="ru-RU" sz="2400" dirty="0" smtClean="0"/>
              <a:t>– производные пиримидина, имеющего в составе молекулы одно кольцо.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1172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10F32"/>
                </a:solidFill>
              </a:rPr>
              <a:t>ДНК  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sz="2400" b="1" dirty="0" smtClean="0">
                <a:solidFill>
                  <a:srgbClr val="510F32"/>
                </a:solidFill>
              </a:rPr>
              <a:t>РНК</a:t>
            </a:r>
            <a:endParaRPr lang="ru-RU" sz="2400" b="1" dirty="0">
              <a:solidFill>
                <a:srgbClr val="510F3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" y="2460302"/>
            <a:ext cx="2160000" cy="243295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140968" y="4293096"/>
            <a:ext cx="1317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510F32"/>
              </a:solidFill>
            </a:endParaRPr>
          </a:p>
          <a:p>
            <a:pPr algn="ctr"/>
            <a:endParaRPr lang="ru-RU" sz="2400" b="1" dirty="0">
              <a:solidFill>
                <a:srgbClr val="510F32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510F32"/>
                </a:solidFill>
              </a:rPr>
              <a:t>Цитозин</a:t>
            </a:r>
            <a:r>
              <a:rPr lang="ru-RU" sz="2400" b="1" dirty="0" smtClean="0">
                <a:solidFill>
                  <a:srgbClr val="510F32"/>
                </a:solidFill>
              </a:rPr>
              <a:t>                Тимин                  </a:t>
            </a:r>
            <a:endParaRPr lang="ru-RU" sz="2400" b="1" dirty="0">
              <a:solidFill>
                <a:srgbClr val="510F3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9379"/>
            <a:ext cx="2160000" cy="2443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429309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    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510F32"/>
                </a:solidFill>
              </a:rPr>
              <a:t>Цитозин</a:t>
            </a:r>
            <a:r>
              <a:rPr lang="ru-RU" sz="2400" b="1" dirty="0" smtClean="0">
                <a:solidFill>
                  <a:srgbClr val="510F32"/>
                </a:solidFill>
              </a:rPr>
              <a:t>               </a:t>
            </a:r>
            <a:r>
              <a:rPr lang="ru-RU" sz="2400" b="1" dirty="0" err="1" smtClean="0">
                <a:solidFill>
                  <a:srgbClr val="510F32"/>
                </a:solidFill>
              </a:rPr>
              <a:t>Урацил</a:t>
            </a:r>
            <a:endParaRPr lang="ru-RU" sz="2400" b="1" dirty="0">
              <a:solidFill>
                <a:srgbClr val="510F3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08" y="2439379"/>
            <a:ext cx="2160000" cy="240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2339753" y="2506921"/>
            <a:ext cx="2062276" cy="2339719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174081"/>
            <a:ext cx="1057275" cy="12192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        </a:t>
            </a:r>
            <a:r>
              <a:rPr lang="ru-RU" sz="3200" b="1" dirty="0" smtClean="0">
                <a:solidFill>
                  <a:srgbClr val="510F32"/>
                </a:solidFill>
              </a:rPr>
              <a:t>Пуриновые основания.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91282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Пуриновые основания </a:t>
            </a:r>
            <a:r>
              <a:rPr lang="ru-RU" sz="2400" dirty="0" smtClean="0"/>
              <a:t>– это производные пурина, имеющего два кольца.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r="8039" b="11626"/>
          <a:stretch/>
        </p:blipFill>
        <p:spPr bwMode="auto">
          <a:xfrm>
            <a:off x="179512" y="173732"/>
            <a:ext cx="2124000" cy="147819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2082790"/>
            <a:ext cx="2520000" cy="34492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8772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510F32"/>
                </a:solidFill>
              </a:rPr>
              <a:t>Аденин</a:t>
            </a:r>
            <a:r>
              <a:rPr lang="ru-RU" sz="2400" b="1" dirty="0" smtClean="0">
                <a:solidFill>
                  <a:srgbClr val="510F32"/>
                </a:solidFill>
              </a:rPr>
              <a:t> </a:t>
            </a:r>
            <a:endParaRPr lang="ru-RU" sz="2400" b="1" dirty="0">
              <a:solidFill>
                <a:srgbClr val="510F3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t="21361" r="8590" b="22176"/>
          <a:stretch/>
        </p:blipFill>
        <p:spPr bwMode="auto">
          <a:xfrm>
            <a:off x="4860032" y="2432214"/>
            <a:ext cx="3456000" cy="2518014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3012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10F32"/>
                </a:solidFill>
              </a:rPr>
              <a:t>Гуанин </a:t>
            </a:r>
            <a:endParaRPr lang="ru-RU" sz="2400" b="1" dirty="0">
              <a:solidFill>
                <a:srgbClr val="510F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9492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Входят в состав </a:t>
            </a:r>
            <a:r>
              <a:rPr lang="ru-RU" sz="2400" b="1" dirty="0" smtClean="0">
                <a:solidFill>
                  <a:srgbClr val="510F32"/>
                </a:solidFill>
              </a:rPr>
              <a:t>ДНК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510F32"/>
                </a:solidFill>
              </a:rPr>
              <a:t>РНК</a:t>
            </a:r>
            <a:r>
              <a:rPr lang="ru-RU" sz="2400" dirty="0" smtClean="0">
                <a:solidFill>
                  <a:srgbClr val="510F32"/>
                </a:solidFill>
              </a:rPr>
              <a:t>.</a:t>
            </a:r>
            <a:endParaRPr lang="ru-RU" sz="2400" dirty="0">
              <a:solidFill>
                <a:srgbClr val="510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0F32"/>
                </a:solidFill>
              </a:rPr>
              <a:t>Соединение нуклеотидов в цепь.</a:t>
            </a:r>
            <a:endParaRPr lang="ru-RU" sz="3200" b="1" dirty="0">
              <a:solidFill>
                <a:srgbClr val="510F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321" y="79359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Нуклеотиды</a:t>
            </a:r>
            <a:r>
              <a:rPr lang="ru-RU" sz="2000" dirty="0" smtClean="0"/>
              <a:t> соединяются в ходе реакции конденсации.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31168" b="16064"/>
          <a:stretch/>
        </p:blipFill>
        <p:spPr bwMode="auto">
          <a:xfrm>
            <a:off x="518089" y="2420888"/>
            <a:ext cx="4990016" cy="2880572"/>
          </a:xfrm>
          <a:prstGeom prst="rect">
            <a:avLst/>
          </a:prstGeom>
          <a:ln w="57150">
            <a:solidFill>
              <a:srgbClr val="66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60557" y="119190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Остатки фосфорной кислоты образуют сложноэфирную связь с ОН – группой при С - 5` или  С - 3` атомах в углероде: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8264" r="266" b="-5926"/>
          <a:stretch/>
        </p:blipFill>
        <p:spPr bwMode="auto">
          <a:xfrm>
            <a:off x="5667897" y="5371898"/>
            <a:ext cx="3368599" cy="1232479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67896" y="3039993"/>
            <a:ext cx="242680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094705" y="3030520"/>
            <a:ext cx="0" cy="11185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1783" y="4464564"/>
            <a:ext cx="260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Первичная структура ДНК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44522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Прочные ковалентные связи между нуклеотидами уменьшают риск «поломки» нуклеиновых кислот.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65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иток бумаг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 бумаги</Template>
  <TotalTime>430</TotalTime>
  <Words>549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свиток бумаги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pptforschool.ru</cp:lastModifiedBy>
  <cp:revision>38</cp:revision>
  <dcterms:created xsi:type="dcterms:W3CDTF">2016-11-25T09:27:57Z</dcterms:created>
  <dcterms:modified xsi:type="dcterms:W3CDTF">2018-03-09T20:58:46Z</dcterms:modified>
</cp:coreProperties>
</file>