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307" r:id="rId2"/>
    <p:sldId id="308" r:id="rId3"/>
    <p:sldId id="284" r:id="rId4"/>
    <p:sldId id="290" r:id="rId5"/>
    <p:sldId id="282" r:id="rId6"/>
    <p:sldId id="286" r:id="rId7"/>
    <p:sldId id="295" r:id="rId8"/>
    <p:sldId id="287" r:id="rId9"/>
    <p:sldId id="293" r:id="rId10"/>
    <p:sldId id="301" r:id="rId11"/>
    <p:sldId id="294" r:id="rId12"/>
    <p:sldId id="296" r:id="rId13"/>
    <p:sldId id="297" r:id="rId14"/>
    <p:sldId id="298" r:id="rId15"/>
    <p:sldId id="302" r:id="rId16"/>
    <p:sldId id="299" r:id="rId17"/>
    <p:sldId id="300" r:id="rId18"/>
    <p:sldId id="304" r:id="rId19"/>
    <p:sldId id="303" r:id="rId20"/>
    <p:sldId id="30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417B-E948-44FF-82E3-B722A93627C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4224B-5FE4-4787-8040-51C878393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7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417B-E948-44FF-82E3-B722A93627C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4224B-5FE4-4787-8040-51C878393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8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417B-E948-44FF-82E3-B722A93627C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4224B-5FE4-4787-8040-51C878393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09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417B-E948-44FF-82E3-B722A93627C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4224B-5FE4-4787-8040-51C878393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3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417B-E948-44FF-82E3-B722A93627C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4224B-5FE4-4787-8040-51C878393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7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417B-E948-44FF-82E3-B722A93627C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4224B-5FE4-4787-8040-51C878393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0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417B-E948-44FF-82E3-B722A93627C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4224B-5FE4-4787-8040-51C878393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3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417B-E948-44FF-82E3-B722A93627C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4224B-5FE4-4787-8040-51C878393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9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417B-E948-44FF-82E3-B722A93627C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4224B-5FE4-4787-8040-51C878393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5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417B-E948-44FF-82E3-B722A93627C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4224B-5FE4-4787-8040-51C878393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2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417B-E948-44FF-82E3-B722A93627C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4224B-5FE4-4787-8040-51C878393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417B-E948-44FF-82E3-B722A93627C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4224B-5FE4-4787-8040-51C878393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3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8095417B-E948-44FF-82E3-B722A93627C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2194224B-5FE4-4787-8040-51C878393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а клетка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77641"/>
            <a:ext cx="769441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all" dirty="0">
                <a:ln w="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Воспроизведение клетки</a:t>
            </a:r>
          </a:p>
        </p:txBody>
      </p:sp>
    </p:spTree>
    <p:extLst>
      <p:ext uri="{BB962C8B-B14F-4D97-AF65-F5344CB8AC3E}">
        <p14:creationId xmlns:p14="http://schemas.microsoft.com/office/powerpoint/2010/main" val="332574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030146"/>
            <a:ext cx="2880000" cy="275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4000" y="274131"/>
            <a:ext cx="6840000" cy="376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7988" y="3441680"/>
            <a:ext cx="6012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спирализация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хроматина в   </a:t>
            </a:r>
          </a:p>
          <a:p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двухроматиновые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хромосомы;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асхождение центриолей к полюсам;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сближение (конъюгация) и укорочение гомологичных хромосом с последующим кроссинговером; 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Профаза </a:t>
            </a:r>
            <a:r>
              <a:rPr lang="en-US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80727"/>
            <a:ext cx="1864180" cy="188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5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2031789"/>
            <a:ext cx="3276600" cy="314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7512" y="3859010"/>
            <a:ext cx="5113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гомологические хромосомы попарно располагаются на экваторе и отталкиваются друг от друга;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образуется веретено деления;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нити веретена деления прикрепляются 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двухроматидным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7357" y="625042"/>
            <a:ext cx="3487170" cy="335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83747" y="1196751"/>
            <a:ext cx="1625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1772816"/>
            <a:ext cx="233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кваториальная плоскость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32656"/>
            <a:ext cx="378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Метафаза </a:t>
            </a:r>
            <a:r>
              <a:rPr lang="en-US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538033"/>
            <a:ext cx="4016036" cy="322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Анафаза </a:t>
            </a:r>
            <a:r>
              <a:rPr lang="en-US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фазе возникают хромосомные рекомбинации, влияющие на изменчивость потомков.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4005064"/>
            <a:ext cx="5508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нити веретена деления сокращаются; - - гомологичные хромосомы из 2-х хроматид расходятся к полюсам.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3399844" cy="370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1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1960" y="1196752"/>
            <a:ext cx="4824000" cy="270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Телофаза </a:t>
            </a:r>
            <a:r>
              <a:rPr lang="en-US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цитокинез.</a:t>
            </a:r>
            <a:endParaRPr lang="ru-RU" sz="32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332656"/>
            <a:ext cx="3095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орозда разделения клеток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6" y="917431"/>
            <a:ext cx="3564000" cy="547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1950" y="3926957"/>
            <a:ext cx="50040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клетки с 2-мя сестринскими хроматидами, соединенные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центромерой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оявляется ядерная оболочка;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еретено деления разрушается.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 цитокинезе образуется 2 клетки.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8824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–е </a:t>
            </a:r>
            <a:r>
              <a:rPr lang="ru-RU" sz="3200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эквационное</a:t>
            </a:r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деление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мейотическое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деление идет по типу митоза. Из каждой исходной клетки в результате мейоза образуется четыре клетки с </a:t>
            </a:r>
            <a:r>
              <a:rPr lang="ru-RU" sz="28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гаплоидным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набором хромосом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2708920"/>
            <a:ext cx="8641704" cy="239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1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5935" y="3879556"/>
            <a:ext cx="4968000" cy="249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9" y="116632"/>
            <a:ext cx="55169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993300"/>
              </a:solidFill>
            </a:endParaRPr>
          </a:p>
          <a:p>
            <a:endParaRPr lang="ru-RU" dirty="0">
              <a:solidFill>
                <a:srgbClr val="993300"/>
              </a:solidFill>
            </a:endParaRPr>
          </a:p>
          <a:p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Профаза </a:t>
            </a:r>
            <a:r>
              <a:rPr lang="ru-RU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и метафаза II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9" y="1482436"/>
            <a:ext cx="4824000" cy="239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7529" y="425319"/>
            <a:ext cx="3996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Профаза </a:t>
            </a:r>
            <a:r>
              <a:rPr lang="en-US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24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хромосома состоит из двух хроматид.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879556"/>
            <a:ext cx="38164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Метафаза </a:t>
            </a:r>
            <a:r>
              <a:rPr lang="en-US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2400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Хромосомы располагаются в экваториальной плоскости. Изменений генетической информации нет.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-243408"/>
            <a:ext cx="58404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32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Анафаза II</a:t>
            </a:r>
            <a:endParaRPr lang="ru-RU" sz="32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4217"/>
            <a:ext cx="5148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хроматиды каждой хромосомы  отходят к противоположным полюсам. Каждая дочерняя хроматида называется теперь хромосомой.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65" y="630147"/>
            <a:ext cx="3166371" cy="581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913" y="4941168"/>
            <a:ext cx="3888000" cy="154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913" y="3293209"/>
            <a:ext cx="3888000" cy="149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1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196748"/>
            <a:ext cx="3312368" cy="512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04664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Телофаза </a:t>
            </a:r>
            <a:r>
              <a:rPr lang="en-US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цитокинез.</a:t>
            </a:r>
            <a:endParaRPr lang="ru-RU" sz="32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340768"/>
            <a:ext cx="4860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Телофаза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хромосом образуются новые ядра;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ромосомы растягиваются,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деспирализуются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роматин становится менее различим.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</a:p>
          <a:p>
            <a:r>
              <a:rPr lang="ru-RU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образуется четыре клетки с гаплоидным набором хромосом.</a:t>
            </a:r>
            <a:endParaRPr lang="ru-RU" sz="24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содержания генетического материала в клетке в ходе митоза и мейоза. </a:t>
            </a:r>
            <a:endParaRPr lang="ru-RU" sz="32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27427"/>
              </p:ext>
            </p:extLst>
          </p:nvPr>
        </p:nvGraphicFramePr>
        <p:xfrm>
          <a:off x="218340" y="1628799"/>
          <a:ext cx="8856984" cy="4608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928"/>
                <a:gridCol w="1497740"/>
                <a:gridCol w="2217070"/>
                <a:gridCol w="2214246"/>
              </a:tblGrid>
              <a:tr h="49413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Митоз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Мейоз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40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Интерфаза:</a:t>
                      </a:r>
                    </a:p>
                    <a:p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пресинтетический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синтетический;</a:t>
                      </a:r>
                    </a:p>
                    <a:p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постсинтетический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Профаза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Метафаза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Анафаза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Телофаза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n2c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2n4c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2n4c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2n4c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2n4c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2n2c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Интерфаза 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Профаза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Метафаза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Анафаза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Телофаза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Профаза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Метафаза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Анафаза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Телофаза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2n4c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2n4c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2n4c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1n2c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1n2c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1n2c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1n2c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1n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1n1c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2325" y="5575595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диплоидный набор хромосом</a:t>
            </a:r>
            <a:r>
              <a:rPr lang="ru-RU" sz="2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1n</a:t>
            </a:r>
            <a:r>
              <a:rPr lang="ru-RU" sz="2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гаплоидный набор хромосом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хроматина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-17140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процессов  митоза и мейоза.</a:t>
            </a:r>
            <a:endParaRPr lang="ru-RU" sz="32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57042"/>
              </p:ext>
            </p:extLst>
          </p:nvPr>
        </p:nvGraphicFramePr>
        <p:xfrm>
          <a:off x="0" y="413375"/>
          <a:ext cx="9080973" cy="6192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415"/>
                <a:gridCol w="429074"/>
                <a:gridCol w="4540484"/>
              </a:tblGrid>
              <a:tr h="40882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Митоз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Мейоз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882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одинаковые фазы деления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5879">
                <a:tc gridSpan="3"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 делением происходит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спирализация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удвоение молекул ДНК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587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 деление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Два деления, сменяющие друг друга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293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метафазе на экваторе клетки располагаются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удвоенные хромосомы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метафазе на экваторе клетки располагаются пары гомологичных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хромосом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8999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Конъюгация отсутствует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профазе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гомологичные хромосомы конъюгируют и могут обмениваться участками 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кроссинговер)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293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 делениями   удвоение хромосом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 первым и вторым делениями нет удвоения хромосом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55520"/>
              </p:ext>
            </p:extLst>
          </p:nvPr>
        </p:nvGraphicFramePr>
        <p:xfrm>
          <a:off x="4211960" y="6257834"/>
          <a:ext cx="4176464" cy="931475"/>
        </p:xfrm>
        <a:graphic>
          <a:graphicData uri="http://schemas.openxmlformats.org/drawingml/2006/table">
            <a:tbl>
              <a:tblPr/>
              <a:tblGrid>
                <a:gridCol w="4176464"/>
              </a:tblGrid>
              <a:tr h="93147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Формируются 4 клетки с </a:t>
                      </a:r>
                      <a:r>
                        <a:rPr lang="en-US" sz="2400" b="1" dirty="0" smtClean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dirty="0" smtClean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400" b="1" dirty="0" smtClean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набором хромосом.</a:t>
                      </a:r>
                      <a:endParaRPr lang="ru-RU" sz="2400" b="1" dirty="0">
                        <a:solidFill>
                          <a:srgbClr val="99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47952" y="6257835"/>
            <a:ext cx="4535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2 дочерние клетки с (2</a:t>
            </a:r>
            <a:r>
              <a:rPr lang="en-US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набором хромосом.</a:t>
            </a:r>
            <a:endParaRPr lang="ru-RU" sz="24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0466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Мейоз</a:t>
            </a:r>
            <a:endParaRPr lang="ru-RU" sz="4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0312" y="6165304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Часть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II</a:t>
            </a:r>
            <a:endParaRPr lang="ru-RU" sz="24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627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023" y="332655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смысл мейоза.</a:t>
            </a:r>
            <a:endParaRPr lang="ru-RU" sz="32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964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разнокачественные гаплоидные клетки. </a:t>
            </a:r>
            <a:r>
              <a:rPr lang="ru-RU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 клеточного деления).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животных -  в ходе гаметогенеза (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 овогенеза). У растений – в ходе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спорогенеза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В ходе каких процессов происходит).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животных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гаметоцитам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(клеткам, из которых образуются гаметы). У растений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спорогенным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клеткам</a:t>
            </a:r>
            <a:r>
              <a:rPr lang="ru-RU" sz="24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(Каким клеткам свойственен).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 природе: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постоянного числа хромосом вида.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механизмов возникновения изменчивости.</a:t>
            </a:r>
          </a:p>
          <a:p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Мейоз – это процесс деления половых клеток.</a:t>
            </a:r>
            <a:endParaRPr lang="ru-RU" sz="36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4994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Мейоз – разновидность митоза, в результате которого из клеток половых желез, имеющих диплоидный набор хромосом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образуются половые клетки  ( у растений и животных) или споры с гаплоидным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набором хромосом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включает два последовательных деления клетки, однако хромосомы удваиваются только в первом из этих делений.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Биологическая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мейоза заключается в уменьшении числа хромосом в два раза и образовании гаплоидных гамет (то есть гамет, имеющих по одному набору хромосом).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последующем при оплодотворении ядра половых клеток сливаются и восстанавливается диплоидный набор хромосом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зиготы.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79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Мейоз состоит из двух делений клеточного ядра: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Редукционное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происходит уменьшение (редукция) числа хромосом вдвое.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Эквационное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(уравнительное), при котором клетки сохраняют гаплоидный набор хромосом.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9339"/>
            <a:ext cx="9144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lvl="1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мейотического деления у животных образуются четыре гаметы. Если мужские половые клетки имеют примерно одинаковые размеры, то при образовании яйцеклеток распределение цитоплазмы происходит очень неравномерно: одна клетка остаётся крупной, а три остальных настолько малы, что их почти целиком занимает ядро. Эти мелкие клетки служат лишь для размещения избыточного генетического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15499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32403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деление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мейоза состоит из 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фаз.</a:t>
            </a:r>
          </a:p>
          <a:p>
            <a:r>
              <a:rPr lang="ru-RU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деление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редукционное: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Профаза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Метафаза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Анафаза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Телофаза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–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эквационное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Профаза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схожа с Профазой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Метафаза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Анафаза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Телофаза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60499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7687" y="1089187"/>
            <a:ext cx="6372200" cy="537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18864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Мейоз. Фазы процесса.</a:t>
            </a:r>
            <a:endParaRPr lang="ru-RU" sz="32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Интерфаза – идентична интерфазе митоза.</a:t>
            </a:r>
            <a:endParaRPr lang="ru-RU" sz="32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1839" y="865099"/>
            <a:ext cx="6341176" cy="53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362512"/>
            <a:ext cx="2736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Главные подготовительные процессы: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нтенсивный синтез белков, РНК, АТФ участвующих в клеточном делении.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484784"/>
            <a:ext cx="158417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центриоль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2204864"/>
            <a:ext cx="151216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ядрышко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1839" y="6093296"/>
            <a:ext cx="295626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дерная оболочка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5839" y="5949280"/>
            <a:ext cx="329816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роматиновые нити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92" y="2060848"/>
            <a:ext cx="9000000" cy="258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–е редукционное деление</a:t>
            </a:r>
          </a:p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Профаза </a:t>
            </a:r>
            <a:r>
              <a:rPr lang="ru-RU" sz="2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5 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последовательных стадий. Самая продолжительная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мейоза.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71800" y="1772816"/>
            <a:ext cx="345638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71800" y="1772816"/>
            <a:ext cx="0" cy="2880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228184" y="1772816"/>
            <a:ext cx="0" cy="2880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7784" y="126876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кроссинговер</a:t>
            </a:r>
            <a:endParaRPr lang="ru-RU" sz="24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01317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Кроссинговер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обмен частями между гомологичными хромосомами  ( отцовскими и материнскими) происходит в профаза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мейоза.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792" y="2075073"/>
            <a:ext cx="174990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лептотена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060847"/>
            <a:ext cx="172819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зиготена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2099757"/>
            <a:ext cx="187220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пахитена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2099757"/>
            <a:ext cx="201622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диплотена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2119292"/>
            <a:ext cx="163347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диакинез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стадия профаза </a:t>
            </a:r>
            <a:r>
              <a:rPr lang="en-US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06593" y="1700808"/>
            <a:ext cx="3096000" cy="383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172170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конденсация реплицированных хромосом;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видимыми пары хромосом.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530120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хроматиды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9896" y="1700808"/>
            <a:ext cx="2124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9896" y="2708920"/>
            <a:ext cx="194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9896" y="4437112"/>
            <a:ext cx="2124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центриоли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7" y="3480494"/>
            <a:ext cx="3132000" cy="316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7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4057" y="1268758"/>
            <a:ext cx="4032000" cy="429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профаза</a:t>
            </a:r>
            <a:r>
              <a:rPr lang="en-US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ru-RU" sz="32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68760"/>
            <a:ext cx="4067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Гомологичные хромосомы объединяются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ядерная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оболочка и ядрышки исчезают;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каждый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бивалент состоит из 4-х хроматид.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56330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омологичные хромосомы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4077072"/>
            <a:ext cx="2267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микротрубочки веретена деления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1412776"/>
            <a:ext cx="154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фон состареный розовый с книгой с кра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 состареный розовый с книгой с краю</Template>
  <TotalTime>727</TotalTime>
  <Words>876</Words>
  <Application>Microsoft Office PowerPoint</Application>
  <PresentationFormat>On-screen Show (4:3)</PresentationFormat>
  <Paragraphs>183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Wingdings</vt:lpstr>
      <vt:lpstr>фон состареный розовый с книгой с краю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pptforschool.ru</cp:lastModifiedBy>
  <cp:revision>73</cp:revision>
  <dcterms:created xsi:type="dcterms:W3CDTF">2015-02-17T03:35:26Z</dcterms:created>
  <dcterms:modified xsi:type="dcterms:W3CDTF">2018-03-14T09:35:44Z</dcterms:modified>
</cp:coreProperties>
</file>