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68" r:id="rId5"/>
    <p:sldId id="270" r:id="rId6"/>
    <p:sldId id="269" r:id="rId7"/>
    <p:sldId id="278" r:id="rId8"/>
    <p:sldId id="279" r:id="rId9"/>
    <p:sldId id="280" r:id="rId10"/>
    <p:sldId id="281" r:id="rId11"/>
    <p:sldId id="282" r:id="rId12"/>
    <p:sldId id="283" r:id="rId13"/>
    <p:sldId id="259" r:id="rId14"/>
    <p:sldId id="260" r:id="rId15"/>
    <p:sldId id="266" r:id="rId16"/>
    <p:sldId id="271" r:id="rId17"/>
    <p:sldId id="261" r:id="rId18"/>
    <p:sldId id="264" r:id="rId19"/>
    <p:sldId id="262" r:id="rId20"/>
    <p:sldId id="263" r:id="rId21"/>
    <p:sldId id="265" r:id="rId22"/>
    <p:sldId id="267" r:id="rId23"/>
    <p:sldId id="272" r:id="rId24"/>
    <p:sldId id="273" r:id="rId25"/>
    <p:sldId id="276" r:id="rId26"/>
    <p:sldId id="277" r:id="rId27"/>
    <p:sldId id="274" r:id="rId28"/>
    <p:sldId id="27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8D02-07D7-4CCB-A068-3F17B199A884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16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3170-09E4-4C4C-B369-8216A5B7675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16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C2A7-B742-4A3B-B0E7-A73278627FE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4592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864-0718-4E5E-A070-DA4906210D7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847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5267D-059B-4037-9FCD-B54C7C165473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10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BEE3-A054-4AA0-B9D4-99209C50778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4985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C299-F1D6-49A5-9861-2E798EB849E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322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4C73-1568-4D68-900B-472C77C1181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9305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79D3-3B35-49BB-8F49-54368907925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318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D02A06-81E8-406E-9DF8-166CB949A36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466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BB17B-87E8-4815-AB3F-4CEDC32292C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6647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60784A-9395-43D6-AA5F-10A0D3FE213D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Anton_van_Leeuwenhoek.p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0" y="188640"/>
            <a:ext cx="9144000" cy="16556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fromWordArt="1"/>
          <a:lstStyle/>
          <a:p>
            <a:pPr algn="ctr"/>
            <a:r>
              <a:rPr lang="ru-RU" sz="9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Бактерии</a:t>
            </a:r>
            <a:endParaRPr lang="en-US" sz="9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09" y="1988840"/>
            <a:ext cx="6475981" cy="43060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41863" y="476250"/>
            <a:ext cx="4402137" cy="5832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800" dirty="0"/>
              <a:t> </a:t>
            </a:r>
            <a:r>
              <a:rPr lang="ru-RU" alt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Дальнейшее развитие медицинская микробиология получила в трудах Роберта Коха, которым были сформулированы общие принципы определения возбудителя болезни (постулаты Коха). В 1905 он был удостоен Нобелевской премии за исследования </a:t>
            </a:r>
            <a:r>
              <a:rPr lang="ru-RU" alt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туберкулёза.</a:t>
            </a:r>
            <a:endParaRPr lang="ru-RU" altLang="en-US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2773" name="Picture 5" descr="РОБЕРТ КОХ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88302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971550" y="5589588"/>
            <a:ext cx="23399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en-US" b="1"/>
              <a:t> 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РОБЕРТ  КОХ</a:t>
            </a:r>
          </a:p>
          <a:p>
            <a:pPr algn="ctr"/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(Koch, Robert)</a:t>
            </a:r>
          </a:p>
          <a:p>
            <a:pPr algn="ctr"/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(1843–1910),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60350"/>
            <a:ext cx="5267325" cy="32400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en-US" dirty="0"/>
              <a:t>   </a:t>
            </a: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Основы общей микробиологи и изучения роли бактерий в природе заложили М. В. Бейеринк 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С. Н. Виноградский.</a:t>
            </a:r>
          </a:p>
        </p:txBody>
      </p:sp>
      <p:pic>
        <p:nvPicPr>
          <p:cNvPr id="33799" name="Picture 7" descr="beijerin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260350"/>
            <a:ext cx="2836863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300788" y="4076700"/>
            <a:ext cx="2463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БЕЙЕРИНК  Мартин </a:t>
            </a:r>
          </a:p>
          <a:p>
            <a:pPr algn="ctr"/>
            <a:r>
              <a:rPr lang="ru-RU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(1851-1931), </a:t>
            </a:r>
          </a:p>
          <a:p>
            <a:pPr algn="ctr"/>
            <a:r>
              <a:rPr lang="ru-RU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нидерландский  ботаник</a:t>
            </a:r>
          </a:p>
        </p:txBody>
      </p:sp>
      <p:pic>
        <p:nvPicPr>
          <p:cNvPr id="33802" name="Picture 10" descr="vinograd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3024187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03575" y="5556251"/>
            <a:ext cx="443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ВИНОГРАДСКИЙ Сергей Николаевич</a:t>
            </a:r>
          </a:p>
          <a:p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(1/13.09.1856, Киев, – 24.02.1953, Париж)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35301" y="1981201"/>
            <a:ext cx="3816350" cy="2881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Изучение строения бактериальной клетки началось с изобретением электронного микроскопа в 1930-е. </a:t>
            </a:r>
          </a:p>
        </p:txBody>
      </p:sp>
      <p:pic>
        <p:nvPicPr>
          <p:cNvPr id="34821" name="Picture 5" descr="Фото электронного микроскопа Philips XL30ESEM &quot;изнутри&quot;; иллюстрация предоставлена М. Шабановой (биологический факультет МГУ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4602162" cy="35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219700" y="4221163"/>
            <a:ext cx="3529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Сканирующий электронный микроскоп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000" dirty="0"/>
              <a:t> 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форме клеток они могут быть: </a:t>
            </a:r>
          </a:p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шаровидными (кокки)</a:t>
            </a:r>
          </a:p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палочковидными 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(бациллы, клостридии, псевдомонады)</a:t>
            </a:r>
          </a:p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извитыми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(вибрионы, спириллы, спирохеты) </a:t>
            </a:r>
          </a:p>
          <a:p>
            <a:pPr>
              <a:lnSpc>
                <a:spcPct val="80000"/>
              </a:lnSpc>
            </a:pPr>
            <a:r>
              <a:rPr lang="ru-RU" alt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звездчатыми</a:t>
            </a:r>
            <a:endParaRPr lang="ru-RU" alt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тетраэдрическими</a:t>
            </a:r>
          </a:p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кубическими</a:t>
            </a:r>
          </a:p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C- или O-образными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Формой определяются такие способности бактерий, как прикрепление к поверхности, подвижность, поглощение питательных веществ 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4751387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Форма бактерий</a:t>
            </a:r>
            <a:endParaRPr lang="en-US" sz="3600" b="1" kern="1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43438" y="1412874"/>
            <a:ext cx="4320976" cy="475161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относятся к прокариотам («доядерным» одноклеточным организмам)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en-US" sz="200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нет ядра и большинства других органелл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en-US" sz="200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Бактериальная клетка окружена клеточной стенкой и защитной капсулой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en-US" sz="20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Палочковидные бактерии (бациллы) покрыты волосками - пилями, которыми прикрепляются к питательному субстрату или к другим клеткам.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496887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Строение бактерий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1269" name="Picture 5" descr="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392613" cy="38496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41438"/>
            <a:ext cx="822960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</a:t>
            </a:r>
            <a:r>
              <a:rPr lang="ru-RU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среднем составляют 0,5-5 мкм. </a:t>
            </a:r>
          </a:p>
          <a:p>
            <a:pPr>
              <a:lnSpc>
                <a:spcPct val="80000"/>
              </a:lnSpc>
            </a:pPr>
            <a:r>
              <a:rPr lang="ru-RU" alt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Escherichia coli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например, имеет размеры 0,3-1 на 1-6 мкм</a:t>
            </a:r>
          </a:p>
          <a:p>
            <a:pPr>
              <a:lnSpc>
                <a:spcPct val="80000"/>
              </a:lnSpc>
            </a:pPr>
            <a:r>
              <a:rPr lang="ru-RU" alt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Staphylococcus aureus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— диаметр 0,5-1 мкм</a:t>
            </a:r>
          </a:p>
          <a:p>
            <a:pPr>
              <a:lnSpc>
                <a:spcPct val="80000"/>
              </a:lnSpc>
            </a:pPr>
            <a:r>
              <a:rPr lang="ru-RU" altLang="en-US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Bacillus </a:t>
            </a:r>
            <a:r>
              <a:rPr lang="ru-RU" alt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subtilis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0,75 на 2-3 мкм.</a:t>
            </a:r>
          </a:p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Крупнейшей из известных бактерий является </a:t>
            </a:r>
            <a:r>
              <a:rPr lang="ru-RU" alt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Thiomargarita namibiensis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достигающая размера в 750 мкм (0,75 мм).</a:t>
            </a:r>
          </a:p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Второй является </a:t>
            </a:r>
            <a:r>
              <a:rPr lang="ru-RU" alt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Epulopiscium fishelsoni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имеющая диаметр 80 мкм и длину до 700 мкм и обитающая в пищеварительном тракте хирурговой рыбы </a:t>
            </a:r>
            <a:r>
              <a:rPr lang="ru-RU" alt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Acanthurus nigrofuscus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Achromatium oxaliferum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достигает размеров 33 на 100 мкм</a:t>
            </a:r>
          </a:p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Beggiatoa alba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— 10 на 50 мкм.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3744912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Размеры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Спирохеты могут вырастать в длину до 250 мкм при толщине 0,7 мкм. </a:t>
            </a:r>
          </a:p>
          <a:p>
            <a:pPr>
              <a:lnSpc>
                <a:spcPct val="80000"/>
              </a:lnSpc>
            </a:pP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то же время к бактериям относятся самые мелкие из имеющих клеточное строение организмы. </a:t>
            </a:r>
            <a:r>
              <a:rPr lang="ru-RU" alt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Mycoplasma mycoides</a:t>
            </a: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имеет размеры 0,1-0,25 мкм, что соответствует размеру крупных вирусов, например, табачной мозаики, коровьей оспы или гриппа.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400" dirty="0">
                <a:effectLst/>
                <a:latin typeface="Times New Roman" panose="02020603050405020304" pitchFamily="18" charset="0"/>
              </a:rPr>
              <a:t>По теоретическим подсчётам сферическая клетка диаметром менее 0,15-0,20 мкм становится неспособной к самостоятельному воспроизведению, поскольку в ней физически не помещаются все необходимые биополимеры и структуры в достаточном количестве.</a:t>
            </a:r>
          </a:p>
          <a:p>
            <a:pPr>
              <a:lnSpc>
                <a:spcPct val="80000"/>
              </a:lnSpc>
            </a:pPr>
            <a:endParaRPr lang="ru-RU" altLang="en-US" sz="2400" dirty="0"/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744912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Размеры</a:t>
            </a:r>
            <a:endParaRPr lang="en-US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2089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Распространение бактерий</a:t>
            </a:r>
            <a:endParaRPr lang="en-US" sz="3600" b="1" kern="1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2293" name="Picture 5" descr="Escherichia coli 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864" y="1844824"/>
            <a:ext cx="3097213" cy="2600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298077" y="1700808"/>
            <a:ext cx="570932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Бактерий много в почве, на дне озер и океанов – повсюду, где накапливается органическое вещество</a:t>
            </a:r>
          </a:p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Они живут в холоде, когда столбик термометра чуть превышает нулевую отметку, и в горячих кислотных источниках с  С. </a:t>
            </a:r>
          </a:p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Некоторые бактерии переносят очень высокую соленость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sym typeface="Symbol" panose="05050102010706020507" pitchFamily="18" charset="2"/>
              </a:rPr>
              <a:t> с 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температурой выше 90 среды; в частности, это единственные организмы, обнаруженные в Мертвом море.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255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атмосфере они присутствуют в каплях воды, и их обилие там обычно зависит от от запыленности воздуха. </a:t>
            </a:r>
          </a:p>
          <a:p>
            <a:pPr>
              <a:lnSpc>
                <a:spcPct val="8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Так, в городах дождевая вода содержит гораздо больше бактерий, чем в сельской местности. </a:t>
            </a:r>
          </a:p>
          <a:p>
            <a:pPr>
              <a:lnSpc>
                <a:spcPct val="8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холодном воздухе высокогорий и полярных областей их мало, тем не менее они встречаются даже в нижнем слое стратосферы на высоте 8 км.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altLang="en-US"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2089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Распространение бактерий</a:t>
            </a:r>
            <a:endParaRPr lang="en-US" sz="3600" b="1" kern="1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5366" name="Picture 6" descr="Винные бактерии    http://www.vinegarman.com/zoo_acetobacter_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49725"/>
            <a:ext cx="31734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27463" cy="4421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en-US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Большинство – готовыми органическими веществами</a:t>
            </a:r>
          </a:p>
          <a:p>
            <a:pPr>
              <a:lnSpc>
                <a:spcPct val="90000"/>
              </a:lnSpc>
            </a:pPr>
            <a:r>
              <a:rPr lang="ru-RU" altLang="en-US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Сине-зеленые (цианобактерии)  - сами создают органическое вещество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en-US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5472112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Питание бактерий</a:t>
            </a:r>
            <a:endParaRPr lang="en-US" sz="3600" b="1" kern="1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3318" name="Picture 6" descr="Многоклеточная нитчатая цианобактерия Anabaena spha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3282950" cy="5143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076825" y="6021388"/>
            <a:ext cx="38893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Многоклеточная нитчатая</a:t>
            </a:r>
          </a:p>
          <a:p>
            <a:pPr algn="ctr"/>
            <a:r>
              <a:rPr lang="ru-RU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цианобактерия </a:t>
            </a:r>
            <a:r>
              <a:rPr lang="ru-RU" altLang="en-US" sz="1600" b="1" i="1">
                <a:solidFill>
                  <a:srgbClr val="000000"/>
                </a:solidFill>
                <a:latin typeface="Times New Roman" panose="02020603050405020304" pitchFamily="18" charset="0"/>
              </a:rPr>
              <a:t>Anabaena sphaerica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История изучения бактерий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Строение и жизнедеятельность бактерий: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Форма 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Строение 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Распространение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Питание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Размножение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Образование спор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Роль бактерий в природе и для человека</a:t>
            </a:r>
          </a:p>
          <a:p>
            <a:pPr marL="609600" indent="-609600">
              <a:lnSpc>
                <a:spcPct val="90000"/>
              </a:lnSpc>
            </a:pPr>
            <a:endParaRPr lang="ru-RU" altLang="en-US"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 algn="ctr">
              <a:lnSpc>
                <a:spcPct val="90000"/>
              </a:lnSpc>
            </a:pPr>
            <a:endParaRPr lang="ru-RU" altLang="en-US"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4681538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План урока</a:t>
            </a:r>
            <a:endParaRPr lang="en-US" sz="3600" b="1" kern="1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331913" y="476250"/>
            <a:ext cx="6335712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По способу питания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916238" y="1196975"/>
            <a:ext cx="3168650" cy="863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БАКТЕРИИ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50825" y="2276475"/>
            <a:ext cx="3816350" cy="252095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Сапрофиты – </a:t>
            </a:r>
          </a:p>
          <a:p>
            <a:pPr algn="ctr"/>
            <a:r>
              <a:rPr lang="ru-RU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от греч. «сапрос» - гнилой</a:t>
            </a:r>
          </a:p>
          <a:p>
            <a:pPr algn="ctr"/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Довольствуются органическими</a:t>
            </a:r>
          </a:p>
          <a:p>
            <a:pPr algn="ctr"/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веществами отмерших</a:t>
            </a:r>
          </a:p>
          <a:p>
            <a:pPr algn="ctr"/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организмов или выделениями</a:t>
            </a:r>
          </a:p>
          <a:p>
            <a:pPr algn="ctr"/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живых организмов</a:t>
            </a:r>
            <a:endParaRPr lang="ru-RU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148263" y="2205038"/>
            <a:ext cx="3816350" cy="2592387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Паразиты –</a:t>
            </a:r>
          </a:p>
          <a:p>
            <a:pPr algn="ctr"/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(от греч. «паразитос» - нахлебник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Питаются органическими</a:t>
            </a:r>
          </a:p>
          <a:p>
            <a:pPr algn="ctr"/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веществами живых организмов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124075" y="1268413"/>
            <a:ext cx="7207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6084888" y="1268413"/>
            <a:ext cx="115093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6" name="Picture 10" descr="бактерии http://www.utsa.edu/today/images/graphics/bacteria.jpg"/>
          <p:cNvPicPr>
            <a:picLocks noChangeAspect="1" noChangeArrowheads="1"/>
          </p:cNvPicPr>
          <p:nvPr/>
        </p:nvPicPr>
        <p:blipFill>
          <a:blip r:embed="rId2">
            <a:lum bright="1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2519362" cy="21415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724400"/>
            <a:ext cx="8229600" cy="14017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Делением одной клетки на две</a:t>
            </a:r>
          </a:p>
          <a:p>
            <a:pPr>
              <a:lnSpc>
                <a:spcPct val="9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благоприятных  условиях – через каждые 20-30 минут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en-US"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4535487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Размножение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6389" name="Picture 5" descr="почвенные бактерииhttp://soils.usda.gov/sqi/soil_quality/soil_biology/images/PBUT_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77913"/>
            <a:ext cx="5430838" cy="36353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779838" y="333375"/>
            <a:ext cx="511175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Образование спор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8437" name="Picture 5" descr="0490560541240520510480530530530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736850" cy="2736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0" y="3068638"/>
            <a:ext cx="8229600" cy="2952750"/>
          </a:xfrm>
          <a:noFill/>
          <a:ln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«Спора» - от греч. «спора» - «семя»</a:t>
            </a:r>
          </a:p>
          <a:p>
            <a:pPr>
              <a:lnSpc>
                <a:spcPct val="9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Образуются при неблагоприятных условиях (недостатке пищи, влаги, резких изменениях температуры)</a:t>
            </a:r>
          </a:p>
          <a:p>
            <a:pPr>
              <a:lnSpc>
                <a:spcPct val="9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Легко разносятся ветром, водой и т.п.</a:t>
            </a:r>
          </a:p>
          <a:p>
            <a:pPr>
              <a:lnSpc>
                <a:spcPct val="9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благоприятных условиях становится жизнедеятельной бактерией</a:t>
            </a:r>
          </a:p>
          <a:p>
            <a:pPr>
              <a:lnSpc>
                <a:spcPct val="90000"/>
              </a:lnSpc>
            </a:pPr>
            <a:r>
              <a:rPr lang="ru-RU" alt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Спора – это приспособление к выживанию в неблагоприятных условиях.</a:t>
            </a:r>
          </a:p>
          <a:p>
            <a:pPr>
              <a:lnSpc>
                <a:spcPct val="90000"/>
              </a:lnSpc>
            </a:pPr>
            <a:endParaRPr lang="ru-RU" altLang="en-US" sz="2400" b="1" i="1" dirty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altLang="en-US" sz="2400" b="1" i="1" dirty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Участвуют в формировании структуры и плодородия почв,</a:t>
            </a:r>
          </a:p>
          <a:p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образовании полезных ископаемых и разрушении погибших растений и животных;</a:t>
            </a:r>
          </a:p>
          <a:p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поддерживают запасы углекислого газа и кислорода в атмосфере;</a:t>
            </a:r>
          </a:p>
          <a:p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Особенно они важны для травоядных, которые питаются не сколько растительной пищей, сколько продуктами её преобразования</a:t>
            </a:r>
          </a:p>
          <a:p>
            <a:endParaRPr lang="ru-RU" alt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7345362" cy="649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Роль бактерий в природе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кишечнике человека в норме обитает от 300 до 1000 видов бактерий общей массой до 1 кг при том что численность их клеток на порядок превосходит численность клеток человеческого организма. </a:t>
            </a:r>
          </a:p>
          <a:p>
            <a:pPr>
              <a:lnSpc>
                <a:spcPct val="90000"/>
              </a:lnSpc>
            </a:pP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Они играют важную роль в переваривании углеводов, синтезируют витамины, вытесняют патогенные бактерии. </a:t>
            </a:r>
          </a:p>
          <a:p>
            <a:pPr>
              <a:lnSpc>
                <a:spcPct val="90000"/>
              </a:lnSpc>
            </a:pP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Тысячелетиями человек использовал молочнокислые бактерии для производства сыра, йогурта, кефира, уксуса, а также квашения.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7056437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Роль бактерий для человека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настоящее время разработаны методики по использованию фитопатогенных бактерий в качестве безопасных гербицидов, энтомопатогенных — вместо инсектицидов. Наиболее широкое применение получила </a:t>
            </a:r>
            <a:r>
              <a:rPr lang="ru-RU" alt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Bacillus thuringiensis</a:t>
            </a: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выделяющая токсины, действующие на насекомых.</a:t>
            </a:r>
          </a:p>
          <a:p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Помимо бактериальных инсектицидов, в сельском хозяйстве нашли применение бактериальные удобрения.</a:t>
            </a:r>
          </a:p>
          <a:p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Бактерии, вызывающие болезни человека, используются как биологическое оружие.</a:t>
            </a: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55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Роль бактерий для человека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1772816"/>
            <a:ext cx="7543800" cy="4022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Благодаря быстрому росту и размножению, а также простоте строения, бактерии активно применяются в научных исследованиях по молекулярной биологии, генетике, генной инженерии и биохимии. Самой хорошо изученной бактерией стала </a:t>
            </a:r>
            <a:r>
              <a:rPr lang="ru-RU" alt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Escherichia coli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Информация о процессах метаболизма бактерий позволила производить бактериальный синтез витаминов, гормонов, ферментов, антибиотиков и др..</a:t>
            </a:r>
          </a:p>
          <a:p>
            <a:pPr>
              <a:lnSpc>
                <a:spcPct val="90000"/>
              </a:lnSpc>
            </a:pP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Перспективным направлением является обогащение руд с помощью сероокисляющих бактерий, очистка бактериями загрязнённых нефтепродуктами или ксенобиотиками почв и водоёмов.</a:t>
            </a:r>
          </a:p>
          <a:p>
            <a:pPr>
              <a:lnSpc>
                <a:spcPct val="90000"/>
              </a:lnSpc>
            </a:pPr>
            <a:endParaRPr lang="ru-RU" altLang="en-US" sz="2400" dirty="0"/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7056437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Роль бактерий для человека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15816" y="1124744"/>
            <a:ext cx="5256584" cy="5112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alt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паразитирующие на других </a:t>
            </a:r>
            <a:r>
              <a:rPr lang="ru-RU" alt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организмах </a:t>
            </a:r>
            <a:endParaRPr lang="ru-RU" alt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вызывают </a:t>
            </a:r>
            <a:r>
              <a:rPr lang="ru-RU" alt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большое количество заболеваний человека, </a:t>
            </a:r>
            <a:r>
              <a:rPr lang="ru-RU" alt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таких  </a:t>
            </a:r>
            <a:r>
              <a:rPr lang="ru-RU" alt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как </a:t>
            </a:r>
            <a:r>
              <a:rPr lang="ru-RU" alt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чума</a:t>
            </a:r>
            <a:endParaRPr lang="ru-RU" alt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сибирская </a:t>
            </a:r>
            <a:r>
              <a:rPr lang="ru-RU" alt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язва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лепра (проказа)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дифтерия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сифилис</a:t>
            </a:r>
            <a:endParaRPr lang="ru-RU" alt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холера </a:t>
            </a:r>
            <a:endParaRPr lang="ru-RU" alt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туберкулёз </a:t>
            </a:r>
            <a:r>
              <a:rPr lang="ru-RU" alt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др. </a:t>
            </a:r>
          </a:p>
          <a:p>
            <a:pPr>
              <a:lnSpc>
                <a:spcPct val="80000"/>
              </a:lnSpc>
            </a:pPr>
            <a:r>
              <a:rPr lang="ru-RU" alt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Открытие патогенных свойств у бактерий продолжается: в 1976 обнаружена болезнь легионеров, в 1980-е—1990-е было показано, что </a:t>
            </a:r>
            <a:r>
              <a:rPr lang="ru-RU" alt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Helicobacter pylori</a:t>
            </a:r>
            <a:r>
              <a:rPr lang="ru-RU" alt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вызывает язвенную болезнь и даже рак желудка, а также хронический гастрит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547211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Патогенные бактерии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5605" name="Picture 5" descr="В XIV веке от пандемии бубонной чумы скончалось 75 млн человек, в том числе 15-35 млн в Европе, что составило 1/4-1/2 её населе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25066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Бактериальным инфекциям подвержены также растения и животные.</a:t>
            </a:r>
          </a:p>
          <a:p>
            <a:pPr>
              <a:lnSpc>
                <a:spcPct val="90000"/>
              </a:lnSpc>
            </a:pPr>
            <a:r>
              <a:rPr lang="ru-RU" alt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Многие бактерии, являющиеся в норме безопасными для человека или даже обычными обитателями его кожи или кишечника, в случае нарушения иммунитета или общего ослабления организма могут выступать в качестве патогенов.</a:t>
            </a:r>
          </a:p>
          <a:p>
            <a:pPr>
              <a:lnSpc>
                <a:spcPct val="90000"/>
              </a:lnSpc>
            </a:pPr>
            <a:endParaRPr lang="ru-RU" altLang="en-US" sz="2800" dirty="0"/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547211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Патогенные бактерии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Знакомство с особенностью строения и жизнедеятельности бактерий;</a:t>
            </a:r>
          </a:p>
          <a:p>
            <a:pPr>
              <a:lnSpc>
                <a:spcPct val="9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Выяснение значения бактерий в природе и для человека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4105275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Цель урока: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539750" y="3716338"/>
            <a:ext cx="4319588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Оборудование: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68313" y="4868863"/>
            <a:ext cx="82296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ru-RU" altLang="en-US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Микроскопы с микропрепаратами</a:t>
            </a:r>
          </a:p>
          <a:p>
            <a:r>
              <a:rPr lang="ru-RU" altLang="en-US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Электронная презентация</a:t>
            </a:r>
          </a:p>
          <a:p>
            <a:pPr>
              <a:buFont typeface="Wingdings" panose="05000000000000000000" pitchFamily="2" charset="2"/>
              <a:buNone/>
            </a:pPr>
            <a:endParaRPr lang="ru-RU" altLang="en-US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644900"/>
            <a:ext cx="8218487" cy="295275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alt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Бактерии – древнейшая известная группа организмов</a:t>
            </a:r>
            <a:r>
              <a:rPr lang="ru-RU" alt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br>
              <a:rPr lang="ru-RU" alt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Слоистые каменные структуры – строматолиты, – датируемые в ряде случаев началом археозоя (архея), т.е. возникшие 3,5 млрд. лет назад, – результат жизнедеятельности бактерий, обычно фотосинтезирующих, так называемых сине-зеленых водорослей.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4427538" y="549275"/>
            <a:ext cx="39941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Бактерии</a:t>
            </a:r>
            <a:endParaRPr lang="en-US" sz="3600" b="1" kern="1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9463" name="Picture 7" descr="Докембрийский строматол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543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11188" y="2636838"/>
            <a:ext cx="38893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Докембрийский строматолит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1255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Подобные структуры (пропитанные карбонатами бактериальные пленки) образуются и сейчас, главным образом у побережья Австралии, Багамских островов, в Калифорнийском и Персидском заливах, однако они относительно редки и не достигают крупных размеров, потому что ими питаются растительноядные организмы, например брюхоногие моллюски.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4427538" y="404813"/>
            <a:ext cx="39941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Бактерии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1509" name="Picture 5" descr="бактерии http://fig.cox.miami.edu/Faculty/Dana/nitfix.gif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89040"/>
            <a:ext cx="3673475" cy="2409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981075"/>
            <a:ext cx="7762056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Первые ядерные клетки произошли от бактерий примерно 1,4 млрд. лет назад. </a:t>
            </a:r>
            <a:endParaRPr lang="ru-RU" alt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Самыми древними</a:t>
            </a: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из ныне существующих живых организмов считаются </a:t>
            </a:r>
            <a:r>
              <a:rPr lang="ru-RU" alt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археобактерии термоацидофилы (thermoacidophiles).</a:t>
            </a:r>
            <a:r>
              <a:rPr lang="ru-RU" alt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Они живут в воде горячих источников с высоким содержанием кислоты. При температуре ниже 55oC (131oF) они гибнут! </a:t>
            </a:r>
          </a:p>
          <a:p>
            <a:pPr>
              <a:lnSpc>
                <a:spcPct val="80000"/>
              </a:lnSpc>
            </a:pPr>
            <a:endParaRPr lang="ru-RU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4427538" y="260350"/>
            <a:ext cx="39941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Бактерии</a:t>
            </a:r>
            <a:endParaRPr lang="en-US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0485" name="Picture 5" descr="бактерии http://science.exeter.edu/jekstrom/Images/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86188"/>
            <a:ext cx="3821113" cy="2873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89338" y="992188"/>
            <a:ext cx="5554662" cy="2374900"/>
          </a:xfrm>
        </p:spPr>
        <p:txBody>
          <a:bodyPr/>
          <a:lstStyle/>
          <a:p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Впервые бактерий увидел в оптический микроскоп и описал голландский натуралист </a:t>
            </a:r>
            <a:r>
              <a:rPr lang="ru-RU" alt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Антони ван Левенгук</a:t>
            </a:r>
            <a:r>
              <a:rPr lang="ru-RU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1676 году. Как и всех микроскопических существ он назвал их «анималькули». 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41490" y="260624"/>
            <a:ext cx="7993583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/>
          <a:lstStyle/>
          <a:p>
            <a:pPr algn="ctr"/>
            <a:r>
              <a:rPr lang="ru-RU" sz="3600" b="1" kern="1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История изучения бактерий</a:t>
            </a:r>
            <a:endParaRPr lang="en-US" sz="3600" b="1" kern="1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9701" name="Picture 5" descr="Микроскоп 1751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1178"/>
            <a:ext cx="254793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Антони ван Левенгук">
            <a:hlinkClick r:id="rId3" tooltip="&quot;Антони ван Левенгук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2892570"/>
            <a:ext cx="3011488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Рис. 1 (1,62К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63" y="2996952"/>
            <a:ext cx="243363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302795" y="5909468"/>
            <a:ext cx="2449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dirty="0">
                <a:solidFill>
                  <a:srgbClr val="000000"/>
                </a:solidFill>
              </a:rPr>
              <a:t>Рисунки Левенгука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97400" y="1600200"/>
            <a:ext cx="4546600" cy="2260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en-US" dirty="0"/>
              <a:t> </a:t>
            </a:r>
            <a:r>
              <a:rPr lang="ru-RU" alt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Название «бактерии» ввёл в употребление </a:t>
            </a:r>
            <a:r>
              <a:rPr lang="ru-RU" alt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Христиан Эренберг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1828.</a:t>
            </a:r>
          </a:p>
        </p:txBody>
      </p:sp>
      <p:pic>
        <p:nvPicPr>
          <p:cNvPr id="30725" name="Picture 5" descr="a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702050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0825" y="5084763"/>
            <a:ext cx="35163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Эренберг Христиан Готфрид</a:t>
            </a:r>
          </a:p>
          <a:p>
            <a:pPr algn="ctr"/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Член-корреспондент, </a:t>
            </a:r>
          </a:p>
          <a:p>
            <a:pPr algn="ctr"/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иностранный член, </a:t>
            </a:r>
          </a:p>
          <a:p>
            <a:pPr algn="ctr"/>
            <a:r>
              <a:rPr lang="ru-RU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почетный член 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92150"/>
            <a:ext cx="418623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Луи Пастер в 1850-е положил начало изучению физиологии и метаболизма бактерий, а также открыл их болезнетворные свойства. </a:t>
            </a:r>
          </a:p>
        </p:txBody>
      </p:sp>
      <p:pic>
        <p:nvPicPr>
          <p:cNvPr id="31749" name="Picture 5" descr="p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476250"/>
            <a:ext cx="3697288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1759</TotalTime>
  <Words>1251</Words>
  <Application>Microsoft Office PowerPoint</Application>
  <PresentationFormat>On-screen Show (4:3)</PresentationFormat>
  <Paragraphs>153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Wingdings</vt:lpstr>
      <vt:lpstr>Times New Roman</vt:lpstr>
      <vt:lpstr>Symbol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Долгорукова</dc:creator>
  <cp:lastModifiedBy>pptforschool.ru</cp:lastModifiedBy>
  <cp:revision>17</cp:revision>
  <dcterms:created xsi:type="dcterms:W3CDTF">2007-04-22T03:13:07Z</dcterms:created>
  <dcterms:modified xsi:type="dcterms:W3CDTF">2018-03-06T11:06:14Z</dcterms:modified>
</cp:coreProperties>
</file>