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0" r:id="rId2"/>
    <p:sldMasterId id="2147483662" r:id="rId3"/>
    <p:sldMasterId id="2147483664" r:id="rId4"/>
    <p:sldMasterId id="2147483666" r:id="rId5"/>
    <p:sldMasterId id="2147483674" r:id="rId6"/>
  </p:sldMasterIdLst>
  <p:sldIdLst>
    <p:sldId id="273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70" r:id="rId15"/>
    <p:sldId id="265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776E5-4722-4308-91C6-B0B2C1A2B3B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8271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00E26-4DE4-4916-9262-C57224AFA88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0562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2C8C0-37CA-4FE4-A011-C5F400EC0B6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6771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56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FB2579-BF12-47F4-9892-A94905667EC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9200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DEA81-509C-4D7F-BDD1-1F0993B7453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0265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AFE11-C454-4BC8-8E42-9BA8FC37A85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725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7F279-F3CA-44C6-AA4D-8FF309CBE84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367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AE2F0-E488-4866-BBDE-60753B932B6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0384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B7224-46F0-421C-8DD5-16D69A0461F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1648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606F8-DB30-4C0F-932F-58D649D7C4B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11891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B28E7-3862-4E38-98C1-DECE5243841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288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2D37A-4581-4B48-8D2C-5287066F717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64173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EDE11-863A-4973-914C-B2430D83FF4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54363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1E520-336A-4CC6-8B30-7F8C49B1E50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9997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100CB-8E83-4E42-8B44-CDAC3A851CD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56241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5" y="1807"/>
                          <a:ext cx="3672" cy="2049"/>
                          <a:chOff x="10" y="1811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9" y="2866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1" y="1862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3" y="1533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6" y="1354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2" y="999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1" y="1317"/>
                <a:ext cx="258" cy="297"/>
                <a:chOff x="3046" y="1265"/>
                <a:chExt cx="363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5" y="1467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1" y="1375"/>
                  <a:ext cx="225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28798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799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C0E3D76A-FF0A-4E29-A725-0E5FB49AEB9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6771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66E2-0239-4B5B-BF49-B30DCBB5372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6480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4F724-DBA0-4D6D-8D1F-D1FAB2D2BAB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31411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4D6A1-C989-42BC-8E34-725162A94AA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28430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B6FC6-1285-4358-BC0A-A44E348A154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25809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B5483-C6BE-4D80-B6BC-4EF0C11847D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91618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FC355-927B-47F1-94B3-0FC542D1281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7302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9AF39-68A4-442D-B5B4-21EA0B2A3E8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90713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3C7EB-D457-4980-A1BB-9D1547BC2B6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47192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35A68-0417-4E80-B132-8A2D17C9AA9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15184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77F72-8FC4-447B-AF82-22F10549BD4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95543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BA86E-0178-40FE-9D81-21C8A1B6979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68499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48E6-525B-4C09-8B5C-08BE79D51A1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73459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A06B1-876D-4B6C-935A-AD1D8CAB8BD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93371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27A2-FD94-4219-9047-F786B491DDB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38686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D965D-628B-4065-AC8D-774B32B14C9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2870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374F8-3A45-4C01-A924-27F79770272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13637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4060C-A620-42C5-9376-2D112ED2A73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1879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EC859-EB5D-4DE2-882A-CA73C2B0992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22293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71891-5A46-400B-A5A1-0745B65F92C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08060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182F7-F687-4399-B6B0-7695DE5218E3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69216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308B1-A839-4C1D-82A0-C58BF89AE23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16027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92A8F-CF76-48DB-958B-3BED29870F1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70119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C9583-00C9-4D7E-9B7A-4AD257BF6AC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82562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369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9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9018AF-D6D5-42C2-870E-4BD85462996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13789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F0F63-72E6-42BC-89B7-196E1B13C8D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72856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ED170-52BD-40FB-83AC-5A6CB62284D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48907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65D3-C251-4479-B2FB-9AC24A5DFF5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14380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D427D-9036-4602-BFE2-CFEC647242C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548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D6AEA-877C-429D-BC78-FCB04B47E05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00667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7AA53-8703-45C5-A69C-2BBF3DA1AE5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96784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F2586-2304-44ED-A95B-95098D278CD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04271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E0CD8-D114-4503-A547-01CA206A115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32160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B4D00-DED3-4FB7-9C22-52866327650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689208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D9176-05F0-410D-A626-2897F28F953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988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F76DD-250C-4B53-B5F9-A9710EDA6C9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46156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4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83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3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AA91C-212A-4283-82AA-94223FC9D07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624449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869F7-C2A9-420B-AF91-27ABCE9F8139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06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A88ED-94A9-413D-AEAA-983E66DBA7DE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60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A645F-3F22-49AB-95F4-22A3486B99BF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4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FDE7C-A0D4-4165-8372-03528199039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23487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55929-B733-4B0A-A4C1-B6ECCE932188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79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826C3-E6FD-4425-B6DC-4A2CC35664A4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41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752A5-BBD4-4F1E-AAFE-52409175B605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93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04CD7-E84E-4656-877A-35D2B2F0FC2B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654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B6142-1EBB-4583-A719-DAD68143E2B1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093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ED37E-592E-4390-B129-082DCFC81399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29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E08C5-DAE8-46C6-98E9-5C0179CF7C46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0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D9C2C-3B81-4CF9-8F53-D343B0C8CAE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145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47C34-8A05-400A-9980-670AF98A1B0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2095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8ABC2-70D5-443C-BD19-3D1CF2FF31F5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7401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28287-3887-42A9-B3A6-9A3741E96CF0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61A51BE-353B-4565-8797-2962BCA48439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3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309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2765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3109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2765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65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65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grpSp>
                <p:nvGrpSpPr>
                  <p:cNvPr id="3113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2765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>
                        <a:latin typeface="Arial" charset="0"/>
                      </a:endParaRPr>
                    </a:p>
                  </p:txBody>
                </p:sp>
                <p:grpSp>
                  <p:nvGrpSpPr>
                    <p:cNvPr id="3115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2766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3117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2766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6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6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6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6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6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6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7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8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9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9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9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9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9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9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9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9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69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3154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27700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6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01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02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03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04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05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06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0" y="1862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07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08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1" y="1533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09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6" y="1354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10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27711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2" y="999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7712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13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14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15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16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17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18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19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0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1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2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3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4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5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6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7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8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29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0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1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2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3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4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5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6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7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8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39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40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41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42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43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44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45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46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47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>
                            <a:latin typeface="Arial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095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7749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7750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3098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7752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753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754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755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756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757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758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759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27760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</p:grpSp>
        </p:grpSp>
        <p:grpSp>
          <p:nvGrpSpPr>
            <p:cNvPr id="308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27762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763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764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765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766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3" y="2700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308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27769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7770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7771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7772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7773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27774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75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76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356097BF-502F-4BAD-86AA-70A80D587872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27777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78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14F8BD6-0CD6-40CC-B80A-324A8C2D3313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58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58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58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58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8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9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9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59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59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59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359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359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9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9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9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F7FCC4A-7385-484F-898A-2ADB61E37868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71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71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1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2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3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73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064D750-E542-41B9-B9A0-D9481E739D68}" type="slidenum">
              <a:rPr lang="ru-RU" altLang="uk-UA"/>
              <a:pPr/>
              <a:t>‹№›</a:t>
            </a:fld>
            <a:endParaRPr lang="ru-RU" altLang="uk-UA"/>
          </a:p>
        </p:txBody>
      </p:sp>
      <p:sp>
        <p:nvSpPr>
          <p:cNvPr id="473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3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3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3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6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astrolab.ru/cgi-bin/img.cgi?i=8/00000066.jpg&amp;p=galer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8594" b="3772"/>
          <a:stretch/>
        </p:blipFill>
        <p:spPr>
          <a:xfrm>
            <a:off x="4788024" y="70003"/>
            <a:ext cx="4176464" cy="65993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5432648" cy="1470025"/>
          </a:xfrm>
        </p:spPr>
        <p:txBody>
          <a:bodyPr/>
          <a:lstStyle/>
          <a:p>
            <a:r>
              <a:rPr lang="ru-RU" sz="9600" dirty="0" smtClean="0">
                <a:solidFill>
                  <a:schemeClr val="bg1"/>
                </a:solidFill>
              </a:rPr>
              <a:t>Луна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Лу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84763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uk-UA" smtClean="0">
                <a:solidFill>
                  <a:schemeClr val="bg2"/>
                </a:solidFill>
              </a:rPr>
              <a:t>Изучение Луны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3052762"/>
          </a:xfrm>
        </p:spPr>
        <p:txBody>
          <a:bodyPr/>
          <a:lstStyle/>
          <a:p>
            <a:pPr eaLnBrk="1" hangingPunct="1"/>
            <a:r>
              <a:rPr lang="ru-RU" altLang="uk-UA" smtClean="0">
                <a:solidFill>
                  <a:schemeClr val="folHlink"/>
                </a:solidFill>
              </a:rPr>
              <a:t>Ещё до наступления эры космических исследований астрономы знали, что Луна – необычное тело. Хотя это не самый большой спутник в Солнечной системе, но он один из крупнейших по отношению к своей планете – Земле.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341438"/>
            <a:ext cx="3816350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uk-UA" dirty="0" smtClean="0">
                <a:solidFill>
                  <a:schemeClr val="bg1"/>
                </a:solidFill>
              </a:rPr>
              <a:t>   Пробы грунта с поверхности Луны позволили определить его химический состав и возраст (4,1млрд. лет у самых старых образцов).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3960440" cy="4007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Поверхность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Лунная поверхность представляет собой чередование темных участков - «морей», соответствующих плоским равнинам, и светлых участков - «материков», образованных возвышенностями. 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176" y="1635674"/>
            <a:ext cx="4824168" cy="49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Образцы верхнего слоя лунного грунта - </a:t>
            </a:r>
            <a:r>
              <a:rPr lang="ru-RU" sz="2400" b="1" dirty="0" smtClean="0">
                <a:solidFill>
                  <a:srgbClr val="FFFF00"/>
                </a:solidFill>
              </a:rPr>
              <a:t>реголита</a:t>
            </a:r>
            <a:r>
              <a:rPr lang="ru-RU" sz="2400" dirty="0" smtClean="0">
                <a:solidFill>
                  <a:schemeClr val="bg1"/>
                </a:solidFill>
              </a:rPr>
              <a:t>, взятые космическими аппаратами и астронавтами, показали, что на поверхность Луны выходят магматические породы основного состава - базальты и анортозиты. Первые характерны для «морей», вторые - для «материков». Низкая плотность реголита (0,8-1,5 г/см3) объясняется его большой пористостью (до 50%). Средняя плотность более темных «морских» базальтов составляет 3,9 г/см3, а более светлых «континентальных» анортозитов - 2,9 г/см3, что выше средней плотности горных пород земной коры (2,67 г/см3). Средняя плотность пород Луны (3,34 г/см3) ниже средней плотности пород Земли (5,52 г/см3). До глубины 60 км лунная кора сложена теми же породами, что и поверхность. У Луны не обнаружено собственного дипольного магнитного поля.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3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the_moon_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2" y="836712"/>
            <a:ext cx="8143875" cy="706438"/>
          </a:xfrm>
        </p:spPr>
        <p:txBody>
          <a:bodyPr/>
          <a:lstStyle/>
          <a:p>
            <a:pPr eaLnBrk="1" hangingPunct="1"/>
            <a:r>
              <a:rPr lang="ru-RU" altLang="uk-UA" sz="2400" dirty="0" smtClean="0">
                <a:solidFill>
                  <a:schemeClr val="tx1"/>
                </a:solidFill>
              </a:rPr>
              <a:t>     Луна вращается вокруг нашей планеты по постоянной орбите, имеющей форму вытянутой окружности – эллипса. </a:t>
            </a:r>
            <a:br>
              <a:rPr lang="ru-RU" altLang="uk-UA" sz="2400" dirty="0" smtClean="0">
                <a:solidFill>
                  <a:schemeClr val="tx1"/>
                </a:solidFill>
              </a:rPr>
            </a:br>
            <a:r>
              <a:rPr lang="ru-RU" altLang="uk-UA" sz="2400" dirty="0" smtClean="0">
                <a:solidFill>
                  <a:schemeClr val="tx1"/>
                </a:solidFill>
              </a:rPr>
              <a:t>Луна совершает один оборот вокруг Земли примерно за месяц.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2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8000" r="-399" b="8400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6" y="404664"/>
            <a:ext cx="8712968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uk-UA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Как образовалась луна? Одни учёные считают, что сначала она была отдельной планетой, а потом Земля захватила её силой своего притяжения.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Другие полагают что Луна являлась частью Земли, а затем оторвалась от неё.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/>
            <a:r>
              <a:rPr lang="ru-RU" altLang="uk-UA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Наиболее вероятно, что Земля и Луна образовались из общего сгущения газопылевого облака как двойная планета. </a:t>
            </a:r>
          </a:p>
        </p:txBody>
      </p:sp>
      <p:pic>
        <p:nvPicPr>
          <p:cNvPr id="13315" name="Picture 5" descr="fullu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561262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00663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uk-UA" sz="2000" smtClean="0">
                <a:solidFill>
                  <a:srgbClr val="FFFF00"/>
                </a:solidFill>
                <a:latin typeface="Times New Roman" panose="02020603050405020304" pitchFamily="18" charset="0"/>
              </a:rPr>
              <a:t>Луна в четыре раза меньше нашей планеты. На Луне нет атмосферы и воды. Нет растений и животных. Температура на её поверхности колеблется от -150</a:t>
            </a:r>
            <a:r>
              <a:rPr lang="en-US" altLang="uk-UA" sz="2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altLang="uk-UA" sz="2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ночью до +120</a:t>
            </a:r>
            <a:r>
              <a:rPr lang="en-US" altLang="uk-UA" sz="2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altLang="uk-UA" sz="2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днём.</a:t>
            </a:r>
            <a:endParaRPr lang="en-US" altLang="uk-UA" sz="200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Приливы и отливы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276475"/>
            <a:ext cx="2736850" cy="23050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Силы притяжения Луны и Солнца, действующие на нашу планету, вызывают периодические колебания океанских вод – приливы и отливы.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227763" y="2420938"/>
            <a:ext cx="2743200" cy="20875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latin typeface="Times New Roman" pitchFamily="18" charset="0"/>
              </a:rPr>
              <a:t>Самый высокий уровень воды во время прилива называется полной водой, самый низкий уровень при отливе – малой водой.</a:t>
            </a:r>
          </a:p>
        </p:txBody>
      </p:sp>
      <p:pic>
        <p:nvPicPr>
          <p:cNvPr id="15365" name="Picture 4" descr="сам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30257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318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hlink"/>
                </a:solidFill>
              </a:rPr>
              <a:t>Почему мы иногда видим месяц, а иногда – круглую (полную) Луну?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3033712" cy="432117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>
                <a:latin typeface="Times New Roman" pitchFamily="18" charset="0"/>
              </a:rPr>
              <a:t>Луна сама не излучает свет. Мы видим её только потому, что она Луна освещается Солнцем и отражает его лучи – светит отражённым светом. В зависимости от того, в каком положении друг относительно друга находятся Солнце, Луна и Земля, мы можем наблюдать или полный диск Луны, или только её краешек – месяц.</a:t>
            </a:r>
          </a:p>
        </p:txBody>
      </p:sp>
      <p:pic>
        <p:nvPicPr>
          <p:cNvPr id="16388" name="Picture 4" descr="the_moon_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554513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Фазы Луны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2159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Фазы Луны возникают вследствие изменения взаимного расположения Земли, Луны и Солнца.</a:t>
            </a:r>
          </a:p>
        </p:txBody>
      </p:sp>
      <p:pic>
        <p:nvPicPr>
          <p:cNvPr id="17414" name="Picture 6" descr="ÐÐ°ÑÑÐ¸Ð½ÐºÐ¸ Ð¿Ð¾ Ð·Ð°Ð¿ÑÐ¾ÑÑ ÑÐ°Ð·Ñ Ð»Ñ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1" y="2996952"/>
            <a:ext cx="7620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Лунное затмение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     Лунное затмение происходит, когда тень от Земли проходит поперек Луны. Эти сложные изображения показывают, как Луна окрашивается в течение затмения. Луна кажется красной из-за солнечного света, рассеиваемого атмосферой Луны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20484" name="Picture 4" descr="http://www.astrolab.ru/cgi-bin/img.cgi?i=8/00000066.jpg&amp;p=galery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64966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503</Words>
  <Application>Microsoft Office PowerPoint</Application>
  <PresentationFormat>Екран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слайдів</vt:lpstr>
      </vt:variant>
      <vt:variant>
        <vt:i4>13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Verdana</vt:lpstr>
      <vt:lpstr>Tahoma</vt:lpstr>
      <vt:lpstr>Оформление по умолчанию</vt:lpstr>
      <vt:lpstr>Контрастный</vt:lpstr>
      <vt:lpstr>Тарелка</vt:lpstr>
      <vt:lpstr>Текстура</vt:lpstr>
      <vt:lpstr>Круги</vt:lpstr>
      <vt:lpstr>Точки</vt:lpstr>
      <vt:lpstr>Луна</vt:lpstr>
      <vt:lpstr>     Луна вращается вокруг нашей планеты по постоянной орбите, имеющей форму вытянутой окружности – эллипса.  Луна совершает один оборот вокруг Земли примерно за месяц.</vt:lpstr>
      <vt:lpstr>Презентація PowerPoint</vt:lpstr>
      <vt:lpstr>Презентація PowerPoint</vt:lpstr>
      <vt:lpstr>Презентація PowerPoint</vt:lpstr>
      <vt:lpstr>Приливы и отливы</vt:lpstr>
      <vt:lpstr>Почему мы иногда видим месяц, а иногда – круглую (полную) Луну?</vt:lpstr>
      <vt:lpstr>Фазы Луны</vt:lpstr>
      <vt:lpstr>Лунное затмение</vt:lpstr>
      <vt:lpstr>Изучение Луны</vt:lpstr>
      <vt:lpstr>Презентація PowerPoint</vt:lpstr>
      <vt:lpstr>Поверхность</vt:lpstr>
      <vt:lpstr>Презентація PowerPoint</vt:lpstr>
    </vt:vector>
  </TitlesOfParts>
  <Company>X-Men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Wolverine</dc:creator>
  <cp:lastModifiedBy>Інна</cp:lastModifiedBy>
  <cp:revision>12</cp:revision>
  <dcterms:created xsi:type="dcterms:W3CDTF">2008-01-04T16:08:30Z</dcterms:created>
  <dcterms:modified xsi:type="dcterms:W3CDTF">2019-01-08T21:33:34Z</dcterms:modified>
</cp:coreProperties>
</file>