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38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2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65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085EF4-1233-46BA-B6D5-30ED998BBA4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603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956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30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71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40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46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605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50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896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1312-1320-4A63-B06A-8DC1ECB26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87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u160.info/vizivan.html" TargetMode="External"/><Relationship Id="rId2" Type="http://schemas.openxmlformats.org/officeDocument/2006/relationships/hyperlink" Target="http://kombat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opit.ru/texts/natur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25308" cy="14491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Первая помощь при укусах змей и насекомых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832820" cy="383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5271"/>
          <a:stretch/>
        </p:blipFill>
        <p:spPr>
          <a:xfrm>
            <a:off x="4860032" y="2410659"/>
            <a:ext cx="3832820" cy="384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Клещевой энцефалит</a:t>
            </a:r>
          </a:p>
        </p:txBody>
      </p:sp>
      <p:pic>
        <p:nvPicPr>
          <p:cNvPr id="15363" name="Picture 2" descr="http://www.lentachel.ru/image/N4mNYUMbIgNjAVY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000500" cy="3067050"/>
          </a:xfrm>
          <a:noFill/>
        </p:spPr>
      </p:pic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197225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5365" name="Picture 4" descr="http://www.sarov.net/p/1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0719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39750" y="4868863"/>
            <a:ext cx="8208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i="1">
                <a:solidFill>
                  <a:srgbClr val="CC3300"/>
                </a:solidFill>
              </a:rPr>
              <a:t>При укусе клещи вносят в ранку вместе со слюной</a:t>
            </a:r>
          </a:p>
          <a:p>
            <a:pPr eaLnBrk="1" hangingPunct="1"/>
            <a:r>
              <a:rPr lang="ru-RU" altLang="en-US" sz="2400" b="1" i="1">
                <a:solidFill>
                  <a:srgbClr val="CC3300"/>
                </a:solidFill>
              </a:rPr>
              <a:t> вирус энцефалита. Укусы клещей можно и не заметить: для человека они безболезненны!</a:t>
            </a:r>
          </a:p>
          <a:p>
            <a:pPr eaLnBrk="1" hangingPunct="1"/>
            <a:endParaRPr lang="ru-RU" altLang="en-US" sz="2400" b="1" i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3300"/>
                </a:solidFill>
              </a:rPr>
              <a:t>Симптомы клещевого энцефалита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Повышение температуры тела, лихорадка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Головные боли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Тошнота, рвота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Невозможность движения мышц лица, шеи, верхних и нижних конечностей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Может закончиться и полным выздоровлением, и смертью больного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b="1" i="1" smtClean="0">
                <a:solidFill>
                  <a:srgbClr val="008000"/>
                </a:solidFill>
              </a:rPr>
              <a:t>Нередко человек остается на всю жизнь инвалидом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Клещевой энцефалит</a:t>
            </a:r>
          </a:p>
        </p:txBody>
      </p:sp>
      <p:pic>
        <p:nvPicPr>
          <p:cNvPr id="17411" name="Picture 2" descr="http://f.mypage.ru/8f75e7cc3ff39a652aa54b67812e0618_e9a3c84dac5ef79d6eff642a8aeb736c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581400" cy="2714625"/>
          </a:xfrm>
          <a:noFill/>
        </p:spPr>
      </p:pic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3629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n-US" sz="2400" b="1" i="1" smtClean="0">
                <a:solidFill>
                  <a:srgbClr val="CC3300"/>
                </a:solidFill>
              </a:rPr>
              <a:t>Обнаруженных на поверхности одежды клещей сразу же уничтожьте, бросив в огонь или в банку с керосином. Не следует давить их, особенно руками. Если же это произошло немедленно вымойте руки с мылом!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b="1" i="1" smtClean="0">
              <a:solidFill>
                <a:srgbClr val="CC3300"/>
              </a:solidFill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8604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8000"/>
                </a:solidFill>
              </a:rPr>
              <a:t>После укуса следует немедленно обратиться к врачу для введения лекарства, предохраняющего от заболевания. Чем скорее будет удален клещ, тем меньше вероятность заболевания энцефалитом!</a:t>
            </a:r>
          </a:p>
          <a:p>
            <a:pPr eaLnBrk="1" hangingPunct="1"/>
            <a:endParaRPr lang="ru-RU" altLang="en-US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C3300"/>
                </a:solidFill>
              </a:rPr>
              <a:t>Первая помощь при укусе клеща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1535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Возьмитесь  за клеща пинцетом, стараясь ухватиться у самого места контакта, и вращательными движениями попытаться его достать. Держите пинцет  строго перпендикулярно поверхности укуса. Аккуратно поверните тело клеща вокруг оси и извлеките его из кожи.</a:t>
            </a:r>
            <a:endParaRPr lang="ru-RU" altLang="en-US" sz="2400" b="1" i="1" dirty="0" smtClean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38" y="3051765"/>
            <a:ext cx="6845746" cy="380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C3300"/>
                </a:solidFill>
              </a:rPr>
              <a:t>Первая помощь при укусе клеща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Если при извлечении клеща оторвалась его головка</a:t>
            </a:r>
            <a:r>
              <a:rPr lang="ru-RU" sz="2800" dirty="0" smtClean="0"/>
              <a:t>, которая имеет вид черной точки,</a:t>
            </a:r>
          </a:p>
          <a:p>
            <a:r>
              <a:rPr lang="ru-RU" sz="2800" dirty="0" smtClean="0"/>
              <a:t>Место присасывания протирают ватой, смоченной спиртом, а затем удаляют головку стерильной иглой (предварительно прокаленной на огне). Также как вы удаляете обычную занозу.</a:t>
            </a:r>
          </a:p>
          <a:p>
            <a:r>
              <a:rPr lang="ru-RU" sz="2800" dirty="0" smtClean="0"/>
              <a:t>Тщательно продезинфицируйте ранку любым пригодным для этих целей средством (70-процентным спиртом, 5-процентным йодом, спиртсодержащими средствами, в том числе алкоголем).</a:t>
            </a:r>
          </a:p>
          <a:p>
            <a:r>
              <a:rPr lang="ru-RU" sz="2800" dirty="0" smtClean="0"/>
              <a:t>Тщательно вымойте руки с мылом.</a:t>
            </a:r>
          </a:p>
          <a:p>
            <a:r>
              <a:rPr lang="ru-RU" sz="2800" dirty="0" smtClean="0"/>
              <a:t> После удаления клеща его нужно отнести в лабораторию, чтобы проверить его на боррелиоз или энцефалит. Для этого посадите клеща в банку или пузырек с влажной ваткой.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54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ПОМНИТЕ! 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Ни в коем случае нельзя расчесывать ранку или размазывать клеща по коже: вирус может попасть в кровь через мелкие ссадинки или укусы насекомых.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7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>
                <a:solidFill>
                  <a:srgbClr val="CC3300"/>
                </a:solidFill>
              </a:rPr>
              <a:t>Как уберечься от энцефалита?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800" smtClean="0">
                <a:solidFill>
                  <a:srgbClr val="008000"/>
                </a:solidFill>
              </a:rPr>
              <a:t>Наиболее велика опасность заражения в мае, июне и первой половине июля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800" smtClean="0">
                <a:solidFill>
                  <a:srgbClr val="008000"/>
                </a:solidFill>
              </a:rPr>
              <a:t>Отправляясь в лес, защитите себя от попадания клещей под одежду и присасывания их к телу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800" smtClean="0">
                <a:solidFill>
                  <a:srgbClr val="008000"/>
                </a:solidFill>
              </a:rPr>
              <a:t> Регулярно проводите само- и взаимоосмотры одежды и тела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800" smtClean="0">
                <a:solidFill>
                  <a:srgbClr val="008000"/>
                </a:solidFill>
              </a:rPr>
              <a:t> Для стоянок выбирайте сухие, незатемненные поляны вдали от кустарников и деревьев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800" smtClean="0">
                <a:solidFill>
                  <a:srgbClr val="008000"/>
                </a:solidFill>
              </a:rPr>
              <a:t> По возвращении из леса не входите в дом в верхней одежде, предварительно не осмотрев себя и свою одежду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en-US" sz="28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800" smtClean="0"/>
          </a:p>
        </p:txBody>
      </p:sp>
      <p:pic>
        <p:nvPicPr>
          <p:cNvPr id="19460" name="Picture 2" descr="http://img1.1tv.ru/imgsize480x360/PR200907011732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54" y="5157192"/>
            <a:ext cx="15144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C3300"/>
                </a:solidFill>
              </a:rPr>
              <a:t>Ядовитые змеи</a:t>
            </a:r>
          </a:p>
        </p:txBody>
      </p:sp>
      <p:pic>
        <p:nvPicPr>
          <p:cNvPr id="20483" name="Рисунок 5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30718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23850" y="3213100"/>
            <a:ext cx="34639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008000"/>
                </a:solidFill>
              </a:rPr>
              <a:t>Среднеазиатская кобра</a:t>
            </a:r>
          </a:p>
          <a:p>
            <a:pPr eaLnBrk="1" hangingPunct="1"/>
            <a:r>
              <a:rPr lang="ru-RU" altLang="en-US" dirty="0"/>
              <a:t>Крупная змея длиной до 1,6 м.</a:t>
            </a:r>
          </a:p>
          <a:p>
            <a:pPr eaLnBrk="1" hangingPunct="1"/>
            <a:r>
              <a:rPr lang="ru-RU" altLang="en-US" dirty="0"/>
              <a:t>Распространена в южных</a:t>
            </a:r>
            <a:br>
              <a:rPr lang="ru-RU" altLang="en-US" dirty="0"/>
            </a:br>
            <a:r>
              <a:rPr lang="ru-RU" altLang="en-US" dirty="0"/>
              <a:t>областях Средней Азии: </a:t>
            </a:r>
            <a:br>
              <a:rPr lang="ru-RU" altLang="en-US" dirty="0"/>
            </a:br>
            <a:r>
              <a:rPr lang="ru-RU" altLang="en-US" dirty="0"/>
              <a:t>юго-запад Таджикистана, </a:t>
            </a:r>
            <a:br>
              <a:rPr lang="ru-RU" altLang="en-US" dirty="0"/>
            </a:br>
            <a:r>
              <a:rPr lang="ru-RU" altLang="en-US" dirty="0"/>
              <a:t>юг Узбекистана и Туркмении. </a:t>
            </a:r>
            <a:br>
              <a:rPr lang="ru-RU" altLang="en-US" dirty="0"/>
            </a:br>
            <a:r>
              <a:rPr lang="ru-RU" altLang="en-US" dirty="0"/>
              <a:t>Кобру можно встретить в </a:t>
            </a:r>
            <a:br>
              <a:rPr lang="ru-RU" altLang="en-US" dirty="0"/>
            </a:br>
            <a:r>
              <a:rPr lang="ru-RU" altLang="en-US" dirty="0"/>
              <a:t>предгорьях, долинах рек, </a:t>
            </a:r>
            <a:br>
              <a:rPr lang="ru-RU" altLang="en-US" dirty="0"/>
            </a:br>
            <a:r>
              <a:rPr lang="ru-RU" altLang="en-US" dirty="0"/>
              <a:t>обычна среди кустарников, </a:t>
            </a:r>
            <a:br>
              <a:rPr lang="ru-RU" altLang="en-US" dirty="0"/>
            </a:br>
            <a:r>
              <a:rPr lang="ru-RU" altLang="en-US" dirty="0"/>
              <a:t>нередко встречается в </a:t>
            </a:r>
            <a:br>
              <a:rPr lang="ru-RU" altLang="en-US" dirty="0"/>
            </a:br>
            <a:r>
              <a:rPr lang="ru-RU" altLang="en-US" dirty="0"/>
              <a:t>заброшенных строениях.  </a:t>
            </a:r>
          </a:p>
          <a:p>
            <a:pPr eaLnBrk="1" hangingPunct="1"/>
            <a:endParaRPr lang="ru-RU" altLang="en-US" dirty="0">
              <a:solidFill>
                <a:srgbClr val="008000"/>
              </a:solidFill>
            </a:endParaRPr>
          </a:p>
        </p:txBody>
      </p:sp>
      <p:pic>
        <p:nvPicPr>
          <p:cNvPr id="20485" name="Рисунок 10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27717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995738" y="4076700"/>
            <a:ext cx="48450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008000"/>
                </a:solidFill>
              </a:rPr>
              <a:t>Обыкновенная гадюка </a:t>
            </a:r>
            <a:r>
              <a:rPr lang="ru-RU" altLang="en-US" dirty="0"/>
              <a:t>до 75 см длиной.</a:t>
            </a:r>
            <a:br>
              <a:rPr lang="ru-RU" altLang="en-US" dirty="0"/>
            </a:br>
            <a:r>
              <a:rPr lang="ru-RU" altLang="en-US" dirty="0"/>
              <a:t> Гадюка — самая широко распространенная ядовитая змея нашей страны.</a:t>
            </a:r>
          </a:p>
          <a:p>
            <a:pPr eaLnBrk="1" hangingPunct="1"/>
            <a:r>
              <a:rPr lang="ru-RU" altLang="en-US" dirty="0"/>
              <a:t> Гадюку можно встретить в европейской части России,</a:t>
            </a:r>
          </a:p>
          <a:p>
            <a:pPr eaLnBrk="1" hangingPunct="1"/>
            <a:r>
              <a:rPr lang="ru-RU" altLang="en-US" dirty="0"/>
              <a:t> в Сибири вплоть до Сахалина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2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28432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39814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8000"/>
                </a:solidFill>
              </a:rPr>
              <a:t>Обыкновенная медянка</a:t>
            </a:r>
            <a:br>
              <a:rPr lang="ru-RU" altLang="en-US" b="1">
                <a:solidFill>
                  <a:srgbClr val="008000"/>
                </a:solidFill>
              </a:rPr>
            </a:br>
            <a:r>
              <a:rPr lang="ru-RU" altLang="en-US">
                <a:solidFill>
                  <a:srgbClr val="008000"/>
                </a:solidFill>
              </a:rPr>
              <a:t>Широко распространенная в России.</a:t>
            </a:r>
          </a:p>
          <a:p>
            <a:pPr eaLnBrk="1" hangingPunct="1"/>
            <a:r>
              <a:rPr lang="ru-RU" altLang="en-US">
                <a:solidFill>
                  <a:srgbClr val="008000"/>
                </a:solidFill>
              </a:rPr>
              <a:t> Длина достигает 65 см. </a:t>
            </a:r>
          </a:p>
          <a:p>
            <a:pPr eaLnBrk="1" hangingPunct="1"/>
            <a:r>
              <a:rPr lang="ru-RU" altLang="en-US">
                <a:solidFill>
                  <a:srgbClr val="008000"/>
                </a:solidFill>
              </a:rPr>
              <a:t>В борьбе с крупной и сильной добычей пускает в ход ядовитые зубы,</a:t>
            </a:r>
          </a:p>
          <a:p>
            <a:pPr eaLnBrk="1" hangingPunct="1"/>
            <a:r>
              <a:rPr lang="ru-RU" altLang="en-US">
                <a:solidFill>
                  <a:srgbClr val="008000"/>
                </a:solidFill>
              </a:rPr>
              <a:t> с помощью которых вводит в жертву парализующий ядовитый секрет.</a:t>
            </a:r>
          </a:p>
          <a:p>
            <a:pPr eaLnBrk="1" hangingPunct="1"/>
            <a:endParaRPr lang="ru-RU" altLang="en-US">
              <a:solidFill>
                <a:srgbClr val="008000"/>
              </a:solidFill>
            </a:endParaRPr>
          </a:p>
        </p:txBody>
      </p:sp>
      <p:pic>
        <p:nvPicPr>
          <p:cNvPr id="21508" name="Рисунок 8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997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076825" y="3068638"/>
            <a:ext cx="35988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8000"/>
                </a:solidFill>
              </a:rPr>
              <a:t>Кошачья змея </a:t>
            </a:r>
            <a:br>
              <a:rPr lang="ru-RU" altLang="en-US" b="1">
                <a:solidFill>
                  <a:srgbClr val="008000"/>
                </a:solidFill>
              </a:rPr>
            </a:br>
            <a:r>
              <a:rPr lang="ru-RU" altLang="en-US" b="1">
                <a:solidFill>
                  <a:srgbClr val="008000"/>
                </a:solidFill>
              </a:rPr>
              <a:t>Р</a:t>
            </a:r>
            <a:r>
              <a:rPr lang="ru-RU" altLang="en-US">
                <a:solidFill>
                  <a:srgbClr val="008000"/>
                </a:solidFill>
              </a:rPr>
              <a:t>аспространена в Азербайджане, Дагестане. Обитает в сухих каменистых местах, но нередко селится в камышовых кровлях домов. В случае опасности собирает в клубок заднюю часть туловища и поднимает переднюю. Делает стремительные броски в сторону врага.</a:t>
            </a:r>
          </a:p>
          <a:p>
            <a:pPr eaLnBrk="1" hangingPunct="1"/>
            <a:endParaRPr lang="ru-RU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3300"/>
                </a:solidFill>
              </a:rPr>
              <a:t>Первые минуты после укуса ядовитой змеи</a:t>
            </a:r>
          </a:p>
        </p:txBody>
      </p:sp>
      <p:pic>
        <p:nvPicPr>
          <p:cNvPr id="22531" name="Picture 2" descr="http://www.snakes-kazakhstan.idhost.kz/images/gaduka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790950" cy="3829050"/>
          </a:xfrm>
          <a:noFill/>
        </p:spPr>
      </p:pic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en-US" sz="1800" b="1" i="1" smtClean="0">
                <a:solidFill>
                  <a:srgbClr val="CC3300"/>
                </a:solidFill>
              </a:rPr>
              <a:t>При укусе ядовитой змеи на коже человека остаются две небольшие красные точки - от проникновения ядовитых зубов. В первые минуты после укуса в этом месте возникает слабая боль и чувство жжения, кожа краснеет, нарастает отек. Через 2-6 часов появляются высокая температура, головокружение, сухость во рту, жажда, тошнота, рвота, иногда сонливость или, наоборот, возбуждение.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Цель- основы ПМП при укусах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Познакомится с опасными насекомыми змеями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Научиться их различать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Научиться оказывать ПМП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>
                <a:solidFill>
                  <a:srgbClr val="CC3300"/>
                </a:solidFill>
              </a:rPr>
              <a:t>Первые действия при укусе змеи</a:t>
            </a:r>
          </a:p>
        </p:txBody>
      </p:sp>
      <p:pic>
        <p:nvPicPr>
          <p:cNvPr id="6" name="Рисунок 5" descr="6F7ECADF0BCF0EAF1D67D94088628B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1196975"/>
            <a:ext cx="4762500" cy="328612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78994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C3300"/>
                </a:solidFill>
              </a:rPr>
              <a:t>Сразу после укуса необходимо обеспечить пострадавшему покой 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C3300"/>
                </a:solidFill>
              </a:rPr>
              <a:t> горизонтальное положение,  это обеспечит минимальную скорость      переноса яда кровью.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C3300"/>
                </a:solidFill>
              </a:rPr>
              <a:t> Успокойте пострадавшего.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C3300"/>
                </a:solidFill>
              </a:rPr>
              <a:t> Транспортируйте его в безопасное, защищенное от непогоды место. </a:t>
            </a:r>
          </a:p>
          <a:p>
            <a:pPr eaLnBrk="1" hangingPunct="1"/>
            <a:endParaRPr lang="ru-RU" altLang="en-US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3300"/>
                </a:solidFill>
              </a:rPr>
              <a:t>Первая помощь- радикальный метод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20938"/>
            <a:ext cx="4038600" cy="28082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2400" b="1" dirty="0" smtClean="0">
                <a:solidFill>
                  <a:srgbClr val="CC3300"/>
                </a:solidFill>
              </a:rPr>
              <a:t>Если имеется шприц и противоядная сыворотка, то наиболее радикальным методом лечения будет немедленное ее введение.</a:t>
            </a:r>
          </a:p>
          <a:p>
            <a:pPr marL="0" indent="0" eaLnBrk="1" hangingPunct="1">
              <a:buNone/>
            </a:pPr>
            <a:endParaRPr lang="ru-RU" altLang="en-US" sz="2400" b="1" dirty="0" smtClean="0">
              <a:solidFill>
                <a:srgbClr val="CC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0" y="2060848"/>
            <a:ext cx="4070945" cy="294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Отсасывание яда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en-US" sz="1800" b="1" i="1" dirty="0" smtClean="0">
                <a:solidFill>
                  <a:srgbClr val="CC3300"/>
                </a:solidFill>
              </a:rPr>
              <a:t>Немедленно приступить к отсасыванию яда из ранки. Для этого сразу после укуса раскройте рану нaдaвливанием пальцев, а затем в течение 15-20 мин отсасывайте яд ртом. Кровянистую жидкость сплевывайте. Эти действия безвредны для оказывающего помощь. При правильном и своевременном проведении отсасывания яда из ранки удается отсосать 50% яда.</a:t>
            </a:r>
          </a:p>
          <a:p>
            <a:pPr eaLnBrk="1" hangingPunct="1"/>
            <a:endParaRPr lang="ru-RU" altLang="en-US" sz="2400" b="1" i="1" dirty="0" smtClean="0">
              <a:solidFill>
                <a:srgbClr val="CC3300"/>
              </a:solidFill>
            </a:endParaRPr>
          </a:p>
        </p:txBody>
      </p:sp>
      <p:pic>
        <p:nvPicPr>
          <p:cNvPr id="5" name="Рисунок 4" descr="kadr-sovet-08_08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28775"/>
            <a:ext cx="3810000" cy="28575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Обработка ранки</a:t>
            </a:r>
          </a:p>
        </p:txBody>
      </p:sp>
      <p:pic>
        <p:nvPicPr>
          <p:cNvPr id="26627" name="Picture 8" descr="i?id=498496182-00-72&amp;n=2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9138"/>
            <a:ext cx="3324225" cy="3324225"/>
          </a:xfrm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>
                <a:solidFill>
                  <a:srgbClr val="CC3300"/>
                </a:solidFill>
              </a:rPr>
              <a:t>Для уменьшения циркуляции крови на место укуса можно наложить холод (целлофановый пакет с холодной водой). Продезинфицируйте ранку йодом или зеленкой и наложите стерильную повязку, которую следует ослаблять по мере нарастания отека.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b="1" i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Первая помощь</a:t>
            </a:r>
            <a:r>
              <a:rPr lang="ru-RU"/>
              <a:t> 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en-US" sz="2000" b="1" i="1" smtClean="0">
                <a:solidFill>
                  <a:srgbClr val="CC3300"/>
                </a:solidFill>
              </a:rPr>
              <a:t>Придайте пораженному участку тела возвышенное положение, зафиксируйте его, наложите иммобилизационную повязку или шину. Дайте пострадавшему обильное питье. Употребление кофе противопоказано. Организуйте доставку пострадавшего в лечебное заведение</a:t>
            </a:r>
          </a:p>
        </p:txBody>
      </p:sp>
      <p:pic>
        <p:nvPicPr>
          <p:cNvPr id="5" name="Рисунок 4" descr="3-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28875"/>
            <a:ext cx="3810000" cy="286702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Вопросы для повторения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Укусы каких насекомых опасны для человека?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Как называется реакция организма в ответ на укусы насекомых?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Перечислите признаки укуса насекомого. Как оказать первую медицинскую помощь при укусе насекомых? 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Чем опасны энцефалитные клещи? 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 Какое действие оказывает на человека змеиный яд в небольшом количестве?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 Где используется змеиный яд?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Назовите первые признаки укуса змей. Что нужно делать при оказании первой медицинской помощи при укусах змей?</a:t>
            </a:r>
          </a:p>
          <a:p>
            <a:pPr eaLnBrk="1" hangingPunct="1"/>
            <a:r>
              <a:rPr lang="ru-RU" altLang="en-US" sz="2000" b="1" i="1" smtClean="0">
                <a:solidFill>
                  <a:srgbClr val="008000"/>
                </a:solidFill>
              </a:rPr>
              <a:t>Как защитить себя от укусов змей, гуляя по лесу? </a:t>
            </a:r>
          </a:p>
          <a:p>
            <a:pPr eaLnBrk="1" hangingPunct="1"/>
            <a:endParaRPr lang="ru-RU" altLang="en-US" sz="2800" b="1" i="1" smtClean="0">
              <a:solidFill>
                <a:srgbClr val="008000"/>
              </a:solidFill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5157788"/>
            <a:ext cx="1143000" cy="139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Источники 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989138"/>
            <a:ext cx="7991475" cy="3311525"/>
          </a:xfrm>
        </p:spPr>
        <p:txBody>
          <a:bodyPr/>
          <a:lstStyle/>
          <a:p>
            <a:pPr marL="609600" indent="-609600" eaLnBrk="1" hangingPunct="1"/>
            <a:r>
              <a:rPr lang="ru-RU" altLang="en-US" sz="2400" b="1" smtClean="0">
                <a:solidFill>
                  <a:schemeClr val="hlink"/>
                </a:solidFill>
              </a:rPr>
              <a:t>http://ru.wikipedia.org</a:t>
            </a:r>
            <a:r>
              <a:rPr lang="ru-RU" altLang="en-US" sz="2400" smtClean="0"/>
              <a:t> </a:t>
            </a:r>
          </a:p>
          <a:p>
            <a:pPr marL="609600" indent="-609600" eaLnBrk="1" hangingPunct="1"/>
            <a:r>
              <a:rPr lang="en-US" altLang="en-US" sz="2400" b="1" smtClean="0">
                <a:hlinkClick r:id="rId2"/>
              </a:rPr>
              <a:t>http://kombat.com.ua/</a:t>
            </a:r>
            <a:endParaRPr lang="ru-RU" altLang="en-US" sz="2400" b="1" smtClean="0"/>
          </a:p>
          <a:p>
            <a:pPr marL="609600" indent="-609600" eaLnBrk="1" hangingPunct="1"/>
            <a:r>
              <a:rPr lang="ru-RU" altLang="en-US" sz="2400" b="1" smtClean="0">
                <a:hlinkClick r:id="rId3"/>
              </a:rPr>
              <a:t>http://tu160.info/vizivan.html</a:t>
            </a:r>
            <a:endParaRPr lang="ru-RU" altLang="en-US" sz="2400" b="1" smtClean="0"/>
          </a:p>
          <a:p>
            <a:pPr marL="609600" indent="-609600" eaLnBrk="1" hangingPunct="1"/>
            <a:r>
              <a:rPr lang="ru-RU" altLang="en-US" sz="2400" b="1" smtClean="0">
                <a:hlinkClick r:id="rId4"/>
              </a:rPr>
              <a:t>http://www.umopit.ru/texts/nature.htm</a:t>
            </a:r>
            <a:r>
              <a:rPr lang="ru-RU" altLang="en-US" sz="2400" smtClean="0"/>
              <a:t> </a:t>
            </a:r>
            <a:endParaRPr lang="ru-RU" altLang="en-US" sz="2400" b="1" smtClean="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altLang="en-US" sz="2400" smtClean="0"/>
              <a:t> </a:t>
            </a:r>
          </a:p>
          <a:p>
            <a:pPr marL="609600" indent="-609600" eaLnBrk="1" hangingPunct="1"/>
            <a:r>
              <a:rPr lang="ru-RU" altLang="en-US" sz="2400" smtClean="0">
                <a:solidFill>
                  <a:srgbClr val="FF0000"/>
                </a:solidFill>
              </a:rPr>
              <a:t>Барри Дэвис «Энциклопедия выживания и спасения», Издательство ВЕЧЕ, </a:t>
            </a:r>
            <a:r>
              <a:rPr lang="ru-RU" altLang="en-US" sz="2400" smtClean="0"/>
              <a:t>1997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Опасные насекомые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292576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4613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258888" y="5805488"/>
            <a:ext cx="157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>
                <a:solidFill>
                  <a:srgbClr val="CC3300"/>
                </a:solidFill>
              </a:rPr>
              <a:t>Пчела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940425" y="5876925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>
                <a:solidFill>
                  <a:srgbClr val="CC3300"/>
                </a:solidFill>
              </a:rPr>
              <a:t>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770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76375" y="38608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>
                <a:solidFill>
                  <a:srgbClr val="CC3300"/>
                </a:solidFill>
              </a:rPr>
              <a:t>Слепень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4000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435600" y="5876925"/>
            <a:ext cx="2373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>
                <a:solidFill>
                  <a:srgbClr val="CC3300"/>
                </a:solidFill>
              </a:rPr>
              <a:t>Шершень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Укусы насекомых</a:t>
            </a:r>
          </a:p>
        </p:txBody>
      </p:sp>
      <p:pic>
        <p:nvPicPr>
          <p:cNvPr id="10243" name="Picture 2" descr="http://www.stihi.ru/pics/2012/04/03/679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4038600" cy="2738437"/>
          </a:xfrm>
          <a:noFill/>
        </p:spPr>
      </p:pic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836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2800" b="1" smtClean="0">
                <a:solidFill>
                  <a:srgbClr val="CC3300"/>
                </a:solidFill>
              </a:rPr>
              <a:t>При укусе насекомого в ранку попадает ядовитое вещество, которое вызывает отравление организма.</a:t>
            </a:r>
          </a:p>
          <a:p>
            <a:pPr eaLnBrk="1" hangingPunct="1">
              <a:lnSpc>
                <a:spcPct val="90000"/>
              </a:lnSpc>
            </a:pPr>
            <a:endParaRPr lang="ru-RU" altLang="en-US" sz="2800" b="1" smtClean="0">
              <a:solidFill>
                <a:srgbClr val="CC3300"/>
              </a:solidFill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11188" y="5157788"/>
            <a:ext cx="69135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CC3300"/>
                </a:solidFill>
              </a:rPr>
              <a:t>Реакцию организма на укусы насекомых называют   </a:t>
            </a:r>
            <a:r>
              <a:rPr lang="ru-RU" altLang="en-US" sz="2400" b="1">
                <a:solidFill>
                  <a:srgbClr val="008000"/>
                </a:solidFill>
              </a:rPr>
              <a:t>аллергической реакцией</a:t>
            </a:r>
            <a:r>
              <a:rPr lang="ru-RU" altLang="en-US"/>
              <a:t>                                                     </a:t>
            </a:r>
            <a:endParaRPr lang="ru-RU" altLang="en-US" b="1">
              <a:solidFill>
                <a:srgbClr val="FF0000"/>
              </a:solidFill>
            </a:endParaRP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3300"/>
                </a:solidFill>
              </a:rPr>
              <a:t>Первые признаки укуса насекомых</a:t>
            </a:r>
          </a:p>
        </p:txBody>
      </p:sp>
      <p:pic>
        <p:nvPicPr>
          <p:cNvPr id="11267" name="Рисунок 3" descr="7ac093538eac9bd1e6c00a3dcb80e2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2146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lip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76700"/>
            <a:ext cx="3333750" cy="22383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779838" y="1844675"/>
            <a:ext cx="46085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i="1">
                <a:solidFill>
                  <a:srgbClr val="CC3300"/>
                </a:solidFill>
              </a:rPr>
              <a:t>Признаки укуса насекомых появляются минут через 15-20 после укуса:</a:t>
            </a:r>
          </a:p>
          <a:p>
            <a:pPr eaLnBrk="1" hangingPunct="1"/>
            <a:endParaRPr lang="ru-RU" altLang="en-US" sz="2400" b="1" i="1">
              <a:solidFill>
                <a:srgbClr val="CC3300"/>
              </a:solidFill>
            </a:endParaRPr>
          </a:p>
          <a:p>
            <a:pPr eaLnBrk="1" hangingPunct="1"/>
            <a:endParaRPr lang="ru-RU" altLang="en-US" sz="2400" b="1" i="1">
              <a:solidFill>
                <a:srgbClr val="CC3300"/>
              </a:solidFill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356100" y="3860800"/>
            <a:ext cx="373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i="1">
                <a:solidFill>
                  <a:srgbClr val="008000"/>
                </a:solidFill>
              </a:rPr>
              <a:t>1. Повышение температуры тела</a:t>
            </a:r>
          </a:p>
          <a:p>
            <a:pPr eaLnBrk="1" hangingPunct="1"/>
            <a:r>
              <a:rPr lang="ru-RU" altLang="en-US" sz="2400" b="1" i="1">
                <a:solidFill>
                  <a:srgbClr val="008000"/>
                </a:solidFill>
              </a:rPr>
              <a:t>2. Сыпь по всему телу</a:t>
            </a:r>
          </a:p>
          <a:p>
            <a:pPr eaLnBrk="1" hangingPunct="1"/>
            <a:r>
              <a:rPr lang="ru-RU" altLang="en-US" sz="2400" b="1" i="1">
                <a:solidFill>
                  <a:srgbClr val="008000"/>
                </a:solidFill>
              </a:rPr>
              <a:t>3. Головная боль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solidFill>
                  <a:srgbClr val="CC3300"/>
                </a:solidFill>
              </a:rPr>
              <a:t>Помни!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54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b="1" smtClean="0">
                <a:solidFill>
                  <a:srgbClr val="CC3300"/>
                </a:solidFill>
              </a:rPr>
              <a:t>Наиболее опасны ужаливания пчел, ос, шершней в полость рта, куда насекомое может попасть, когда человек ест фрукты. </a:t>
            </a:r>
            <a:br>
              <a:rPr lang="ru-RU" altLang="en-US" sz="2400" b="1" smtClean="0">
                <a:solidFill>
                  <a:srgbClr val="CC3300"/>
                </a:solidFill>
              </a:rPr>
            </a:br>
            <a:endParaRPr lang="ru-RU" altLang="en-US" sz="2400" b="1" smtClean="0">
              <a:solidFill>
                <a:srgbClr val="CC3300"/>
              </a:solidFill>
            </a:endParaRPr>
          </a:p>
        </p:txBody>
      </p:sp>
      <p:pic>
        <p:nvPicPr>
          <p:cNvPr id="4" name="Рисунок 3" descr="1217270999_image0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628775"/>
            <a:ext cx="3810000" cy="25908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92725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i="1">
                <a:solidFill>
                  <a:srgbClr val="008000"/>
                </a:solidFill>
              </a:rPr>
              <a:t>В таких случаях необходима срочная медицинская помощь,</a:t>
            </a:r>
          </a:p>
          <a:p>
            <a:pPr eaLnBrk="1" hangingPunct="1"/>
            <a:r>
              <a:rPr lang="ru-RU" altLang="en-US" sz="2400" b="1" i="1">
                <a:solidFill>
                  <a:srgbClr val="008000"/>
                </a:solidFill>
              </a:rPr>
              <a:t> так как возникающие отек гортани и удушье смертельно опасны. </a:t>
            </a:r>
          </a:p>
          <a:p>
            <a:pPr eaLnBrk="1" hangingPunct="1"/>
            <a:endParaRPr lang="ru-RU" altLang="en-US" sz="24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3300"/>
                </a:solidFill>
              </a:rPr>
              <a:t>Первая помощь-первые действия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484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>
                <a:solidFill>
                  <a:srgbClr val="CC3300"/>
                </a:solidFill>
              </a:rPr>
              <a:t>В первую очередь нужно удалить из кожи жало насекомого, ужаленное место смочить спиртом. Приложить к ужаленному месту холод (полиэтиленовый пакет с холодной водой). Давать пострадавшему обильное питье.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b="1" i="1">
              <a:solidFill>
                <a:srgbClr val="CC3300"/>
              </a:solidFill>
            </a:endParaRPr>
          </a:p>
        </p:txBody>
      </p:sp>
      <p:pic>
        <p:nvPicPr>
          <p:cNvPr id="4" name="Рисунок 3" descr="jalo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628775"/>
            <a:ext cx="3810000" cy="25146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CC00"/>
                </a:solidFill>
              </a:rPr>
              <a:t>Первая помощь- первые действия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3" y="1557338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Аккуратно удалить жало </a:t>
            </a:r>
          </a:p>
          <a:p>
            <a:pPr algn="ctr" eaLnBrk="1" hangingPunct="1"/>
            <a:r>
              <a:rPr lang="ru-RU" altLang="en-US" sz="2400" b="1" i="1"/>
              <a:t>(если оно есть)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900113" y="2565400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Промыть ранку спиртом или </a:t>
            </a:r>
          </a:p>
          <a:p>
            <a:pPr algn="ctr" eaLnBrk="1" hangingPunct="1"/>
            <a:r>
              <a:rPr lang="ru-RU" altLang="en-US" sz="2400" b="1" i="1"/>
              <a:t>слабым раствором марганцовки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403350" y="3573463"/>
            <a:ext cx="57610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На место укуса наложить холод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1979613" y="4652963"/>
            <a:ext cx="576103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/>
              <a:t>Дать пострадавшему 1-2 таблетки</a:t>
            </a:r>
          </a:p>
          <a:p>
            <a:pPr algn="ctr" eaLnBrk="1" hangingPunct="1"/>
            <a:r>
              <a:rPr lang="ru-RU" altLang="en-US" sz="2000" b="1" i="1"/>
              <a:t> димедрола,или супрастина, или тавигила</a:t>
            </a: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555875" y="5734050"/>
            <a:ext cx="57610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/>
              <a:t>Если состояние ухудшается,</a:t>
            </a:r>
          </a:p>
          <a:p>
            <a:pPr algn="ctr" eaLnBrk="1" hangingPunct="1"/>
            <a:r>
              <a:rPr lang="ru-RU" altLang="en-US" sz="2000" b="1" i="1"/>
              <a:t>срочно доставить</a:t>
            </a:r>
          </a:p>
          <a:p>
            <a:pPr algn="ctr" eaLnBrk="1" hangingPunct="1"/>
            <a:r>
              <a:rPr lang="ru-RU" altLang="en-US" sz="2000" b="1" i="1"/>
              <a:t> в медицинское учреждение</a:t>
            </a:r>
          </a:p>
        </p:txBody>
      </p:sp>
      <p:sp>
        <p:nvSpPr>
          <p:cNvPr id="14344" name="AutoShape 15"/>
          <p:cNvSpPr>
            <a:spLocks noChangeArrowheads="1"/>
          </p:cNvSpPr>
          <p:nvPr/>
        </p:nvSpPr>
        <p:spPr bwMode="auto">
          <a:xfrm>
            <a:off x="6804025" y="1700213"/>
            <a:ext cx="1309688" cy="1584325"/>
          </a:xfrm>
          <a:prstGeom prst="curvedLeftArrow">
            <a:avLst>
              <a:gd name="adj1" fmla="val 24194"/>
              <a:gd name="adj2" fmla="val 48388"/>
              <a:gd name="adj3" fmla="val 3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18"/>
          <p:cNvSpPr>
            <a:spLocks noChangeArrowheads="1"/>
          </p:cNvSpPr>
          <p:nvPr/>
        </p:nvSpPr>
        <p:spPr bwMode="auto">
          <a:xfrm>
            <a:off x="7885113" y="3573463"/>
            <a:ext cx="877887" cy="1727200"/>
          </a:xfrm>
          <a:prstGeom prst="curvedLeftArrow">
            <a:avLst>
              <a:gd name="adj1" fmla="val 36780"/>
              <a:gd name="adj2" fmla="val 76129"/>
              <a:gd name="adj3" fmla="val 4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20"/>
          <p:cNvSpPr>
            <a:spLocks noChangeArrowheads="1"/>
          </p:cNvSpPr>
          <p:nvPr/>
        </p:nvSpPr>
        <p:spPr bwMode="auto">
          <a:xfrm>
            <a:off x="0" y="2924175"/>
            <a:ext cx="1187450" cy="1512888"/>
          </a:xfrm>
          <a:prstGeom prst="curvedRightArrow">
            <a:avLst>
              <a:gd name="adj1" fmla="val 25481"/>
              <a:gd name="adj2" fmla="val 50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21"/>
          <p:cNvSpPr>
            <a:spLocks noChangeArrowheads="1"/>
          </p:cNvSpPr>
          <p:nvPr/>
        </p:nvSpPr>
        <p:spPr bwMode="auto">
          <a:xfrm>
            <a:off x="611188" y="5373688"/>
            <a:ext cx="1296987" cy="1223962"/>
          </a:xfrm>
          <a:prstGeom prst="curvedRightArrow">
            <a:avLst>
              <a:gd name="adj1" fmla="val 20000"/>
              <a:gd name="adj2" fmla="val 40000"/>
              <a:gd name="adj3" fmla="val 353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22"/>
          <p:cNvSpPr>
            <a:spLocks noChangeArrowheads="1"/>
          </p:cNvSpPr>
          <p:nvPr/>
        </p:nvSpPr>
        <p:spPr bwMode="auto">
          <a:xfrm>
            <a:off x="468313" y="1557338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Аккуратно удалить жало </a:t>
            </a:r>
          </a:p>
          <a:p>
            <a:pPr algn="ctr" eaLnBrk="1" hangingPunct="1"/>
            <a:r>
              <a:rPr lang="ru-RU" altLang="en-US" sz="2400" b="1" i="1"/>
              <a:t>(если оно есть)</a:t>
            </a:r>
          </a:p>
        </p:txBody>
      </p:sp>
      <p:sp>
        <p:nvSpPr>
          <p:cNvPr id="14349" name="Rectangle 23"/>
          <p:cNvSpPr>
            <a:spLocks noChangeArrowheads="1"/>
          </p:cNvSpPr>
          <p:nvPr/>
        </p:nvSpPr>
        <p:spPr bwMode="auto">
          <a:xfrm>
            <a:off x="900113" y="2565400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Промыть ранку спиртом или </a:t>
            </a:r>
          </a:p>
          <a:p>
            <a:pPr algn="ctr" eaLnBrk="1" hangingPunct="1"/>
            <a:r>
              <a:rPr lang="ru-RU" altLang="en-US" sz="2400" b="1" i="1"/>
              <a:t>слабым раствором марганцовки</a:t>
            </a:r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1403350" y="3573463"/>
            <a:ext cx="57610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На место укуса наложить холод</a:t>
            </a:r>
          </a:p>
        </p:txBody>
      </p:sp>
      <p:sp>
        <p:nvSpPr>
          <p:cNvPr id="14351" name="Rectangle 25"/>
          <p:cNvSpPr>
            <a:spLocks noChangeArrowheads="1"/>
          </p:cNvSpPr>
          <p:nvPr/>
        </p:nvSpPr>
        <p:spPr bwMode="auto">
          <a:xfrm>
            <a:off x="468313" y="1557338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Аккуратно удалить жало </a:t>
            </a:r>
          </a:p>
          <a:p>
            <a:pPr algn="ctr" eaLnBrk="1" hangingPunct="1"/>
            <a:r>
              <a:rPr lang="ru-RU" altLang="en-US" sz="2400" b="1" i="1"/>
              <a:t>(если оно есть)</a:t>
            </a:r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900113" y="2565400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Промыть ранку спиртом или </a:t>
            </a:r>
          </a:p>
          <a:p>
            <a:pPr algn="ctr" eaLnBrk="1" hangingPunct="1"/>
            <a:r>
              <a:rPr lang="ru-RU" altLang="en-US" sz="2400" b="1" i="1"/>
              <a:t>слабым раствором марганцовки</a:t>
            </a:r>
          </a:p>
        </p:txBody>
      </p:sp>
      <p:sp>
        <p:nvSpPr>
          <p:cNvPr id="14353" name="Rectangle 27"/>
          <p:cNvSpPr>
            <a:spLocks noChangeArrowheads="1"/>
          </p:cNvSpPr>
          <p:nvPr/>
        </p:nvSpPr>
        <p:spPr bwMode="auto">
          <a:xfrm>
            <a:off x="1979613" y="4652963"/>
            <a:ext cx="576103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/>
              <a:t>Дать пострадавшему 1-2 таблетки</a:t>
            </a:r>
          </a:p>
          <a:p>
            <a:pPr algn="ctr" eaLnBrk="1" hangingPunct="1"/>
            <a:r>
              <a:rPr lang="ru-RU" altLang="en-US" sz="2000" b="1" i="1"/>
              <a:t> димедрола,или супрастина, или тавигила</a:t>
            </a:r>
          </a:p>
        </p:txBody>
      </p:sp>
      <p:sp>
        <p:nvSpPr>
          <p:cNvPr id="14354" name="Rectangle 28"/>
          <p:cNvSpPr>
            <a:spLocks noChangeArrowheads="1"/>
          </p:cNvSpPr>
          <p:nvPr/>
        </p:nvSpPr>
        <p:spPr bwMode="auto">
          <a:xfrm>
            <a:off x="1403350" y="3573463"/>
            <a:ext cx="57610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На место укуса наложить холод</a:t>
            </a:r>
          </a:p>
        </p:txBody>
      </p:sp>
      <p:sp>
        <p:nvSpPr>
          <p:cNvPr id="14355" name="Rectangle 29"/>
          <p:cNvSpPr>
            <a:spLocks noChangeArrowheads="1"/>
          </p:cNvSpPr>
          <p:nvPr/>
        </p:nvSpPr>
        <p:spPr bwMode="auto">
          <a:xfrm>
            <a:off x="468313" y="1557338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Аккуратно удалить жало </a:t>
            </a:r>
          </a:p>
          <a:p>
            <a:pPr algn="ctr" eaLnBrk="1" hangingPunct="1"/>
            <a:r>
              <a:rPr lang="ru-RU" altLang="en-US" sz="2400" b="1" i="1"/>
              <a:t>(если оно есть)</a:t>
            </a:r>
          </a:p>
        </p:txBody>
      </p:sp>
      <p:sp>
        <p:nvSpPr>
          <p:cNvPr id="14356" name="Rectangle 30"/>
          <p:cNvSpPr>
            <a:spLocks noChangeArrowheads="1"/>
          </p:cNvSpPr>
          <p:nvPr/>
        </p:nvSpPr>
        <p:spPr bwMode="auto">
          <a:xfrm>
            <a:off x="900113" y="2565400"/>
            <a:ext cx="568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Промыть ранку спиртом или </a:t>
            </a:r>
          </a:p>
          <a:p>
            <a:pPr algn="ctr" eaLnBrk="1" hangingPunct="1"/>
            <a:r>
              <a:rPr lang="ru-RU" altLang="en-US" sz="2400" b="1" i="1"/>
              <a:t>слабым раствором марганцовки</a:t>
            </a:r>
          </a:p>
        </p:txBody>
      </p:sp>
      <p:sp>
        <p:nvSpPr>
          <p:cNvPr id="14357" name="Rectangle 31"/>
          <p:cNvSpPr>
            <a:spLocks noChangeArrowheads="1"/>
          </p:cNvSpPr>
          <p:nvPr/>
        </p:nvSpPr>
        <p:spPr bwMode="auto">
          <a:xfrm>
            <a:off x="2555875" y="5734050"/>
            <a:ext cx="5761038" cy="914400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/>
              <a:t>Если состояние ухудшается,</a:t>
            </a:r>
          </a:p>
          <a:p>
            <a:pPr algn="ctr" eaLnBrk="1" hangingPunct="1"/>
            <a:r>
              <a:rPr lang="ru-RU" altLang="en-US" sz="2000" b="1" i="1"/>
              <a:t>срочно доставить</a:t>
            </a:r>
          </a:p>
          <a:p>
            <a:pPr algn="ctr" eaLnBrk="1" hangingPunct="1"/>
            <a:r>
              <a:rPr lang="ru-RU" altLang="en-US" sz="2000" b="1" i="1"/>
              <a:t> в медицинское учреждение</a:t>
            </a:r>
          </a:p>
        </p:txBody>
      </p:sp>
      <p:sp>
        <p:nvSpPr>
          <p:cNvPr id="14358" name="Rectangle 32"/>
          <p:cNvSpPr>
            <a:spLocks noChangeArrowheads="1"/>
          </p:cNvSpPr>
          <p:nvPr/>
        </p:nvSpPr>
        <p:spPr bwMode="auto">
          <a:xfrm>
            <a:off x="1979613" y="4652963"/>
            <a:ext cx="5761037" cy="914400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/>
              <a:t>Дать пострадавшему 1-2 таблетки</a:t>
            </a:r>
          </a:p>
          <a:p>
            <a:pPr algn="ctr" eaLnBrk="1" hangingPunct="1"/>
            <a:r>
              <a:rPr lang="ru-RU" altLang="en-US" sz="2000" b="1" i="1"/>
              <a:t> димедрола, или супрастина, или тавигила</a:t>
            </a:r>
          </a:p>
        </p:txBody>
      </p:sp>
      <p:sp>
        <p:nvSpPr>
          <p:cNvPr id="14359" name="Rectangle 33"/>
          <p:cNvSpPr>
            <a:spLocks noChangeArrowheads="1"/>
          </p:cNvSpPr>
          <p:nvPr/>
        </p:nvSpPr>
        <p:spPr bwMode="auto">
          <a:xfrm>
            <a:off x="1403350" y="3573463"/>
            <a:ext cx="5761038" cy="914400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На место укуса наложить холод</a:t>
            </a:r>
          </a:p>
        </p:txBody>
      </p:sp>
      <p:sp>
        <p:nvSpPr>
          <p:cNvPr id="14360" name="Rectangle 34"/>
          <p:cNvSpPr>
            <a:spLocks noChangeArrowheads="1"/>
          </p:cNvSpPr>
          <p:nvPr/>
        </p:nvSpPr>
        <p:spPr bwMode="auto">
          <a:xfrm>
            <a:off x="468313" y="1557338"/>
            <a:ext cx="5689600" cy="914400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Аккуратно удалить жало </a:t>
            </a:r>
          </a:p>
          <a:p>
            <a:pPr algn="ctr" eaLnBrk="1" hangingPunct="1"/>
            <a:r>
              <a:rPr lang="ru-RU" altLang="en-US" sz="2400" b="1" i="1"/>
              <a:t>(если оно есть)</a:t>
            </a:r>
          </a:p>
        </p:txBody>
      </p:sp>
      <p:sp>
        <p:nvSpPr>
          <p:cNvPr id="14361" name="Rectangle 35"/>
          <p:cNvSpPr>
            <a:spLocks noChangeArrowheads="1"/>
          </p:cNvSpPr>
          <p:nvPr/>
        </p:nvSpPr>
        <p:spPr bwMode="auto">
          <a:xfrm>
            <a:off x="900113" y="2565400"/>
            <a:ext cx="5689600" cy="914400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/>
              <a:t>Промыть ранку спиртом или </a:t>
            </a:r>
          </a:p>
          <a:p>
            <a:pPr algn="ctr" eaLnBrk="1" hangingPunct="1"/>
            <a:r>
              <a:rPr lang="ru-RU" altLang="en-US" sz="2400" b="1" i="1"/>
              <a:t>слабым раствором марганцовки</a:t>
            </a:r>
          </a:p>
        </p:txBody>
      </p:sp>
      <p:sp>
        <p:nvSpPr>
          <p:cNvPr id="14362" name="AutoShape 36"/>
          <p:cNvSpPr>
            <a:spLocks noChangeArrowheads="1"/>
          </p:cNvSpPr>
          <p:nvPr/>
        </p:nvSpPr>
        <p:spPr bwMode="auto">
          <a:xfrm>
            <a:off x="6804025" y="1700213"/>
            <a:ext cx="1309688" cy="1584325"/>
          </a:xfrm>
          <a:prstGeom prst="curvedLeftArrow">
            <a:avLst>
              <a:gd name="adj1" fmla="val 24194"/>
              <a:gd name="adj2" fmla="val 48388"/>
              <a:gd name="adj3" fmla="val 3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AutoShape 37"/>
          <p:cNvSpPr>
            <a:spLocks noChangeArrowheads="1"/>
          </p:cNvSpPr>
          <p:nvPr/>
        </p:nvSpPr>
        <p:spPr bwMode="auto">
          <a:xfrm>
            <a:off x="7885113" y="3573463"/>
            <a:ext cx="877887" cy="1727200"/>
          </a:xfrm>
          <a:prstGeom prst="curvedLeftArrow">
            <a:avLst>
              <a:gd name="adj1" fmla="val 36780"/>
              <a:gd name="adj2" fmla="val 76129"/>
              <a:gd name="adj3" fmla="val 4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AutoShape 38"/>
          <p:cNvSpPr>
            <a:spLocks noChangeArrowheads="1"/>
          </p:cNvSpPr>
          <p:nvPr/>
        </p:nvSpPr>
        <p:spPr bwMode="auto">
          <a:xfrm>
            <a:off x="0" y="2924175"/>
            <a:ext cx="1187450" cy="1512888"/>
          </a:xfrm>
          <a:prstGeom prst="curvedRightArrow">
            <a:avLst>
              <a:gd name="adj1" fmla="val 25481"/>
              <a:gd name="adj2" fmla="val 50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AutoShape 39"/>
          <p:cNvSpPr>
            <a:spLocks noChangeArrowheads="1"/>
          </p:cNvSpPr>
          <p:nvPr/>
        </p:nvSpPr>
        <p:spPr bwMode="auto">
          <a:xfrm>
            <a:off x="6804025" y="1700213"/>
            <a:ext cx="1309688" cy="1584325"/>
          </a:xfrm>
          <a:prstGeom prst="curvedLeftArrow">
            <a:avLst>
              <a:gd name="adj1" fmla="val 24194"/>
              <a:gd name="adj2" fmla="val 48388"/>
              <a:gd name="adj3" fmla="val 3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AutoShape 40"/>
          <p:cNvSpPr>
            <a:spLocks noChangeArrowheads="1"/>
          </p:cNvSpPr>
          <p:nvPr/>
        </p:nvSpPr>
        <p:spPr bwMode="auto">
          <a:xfrm>
            <a:off x="7885113" y="3573463"/>
            <a:ext cx="877887" cy="1727200"/>
          </a:xfrm>
          <a:prstGeom prst="curvedLeftArrow">
            <a:avLst>
              <a:gd name="adj1" fmla="val 36780"/>
              <a:gd name="adj2" fmla="val 76129"/>
              <a:gd name="adj3" fmla="val 4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AutoShape 41"/>
          <p:cNvSpPr>
            <a:spLocks noChangeArrowheads="1"/>
          </p:cNvSpPr>
          <p:nvPr/>
        </p:nvSpPr>
        <p:spPr bwMode="auto">
          <a:xfrm>
            <a:off x="611188" y="5373688"/>
            <a:ext cx="1296987" cy="1223962"/>
          </a:xfrm>
          <a:prstGeom prst="curvedRightArrow">
            <a:avLst>
              <a:gd name="adj1" fmla="val 20000"/>
              <a:gd name="adj2" fmla="val 40000"/>
              <a:gd name="adj3" fmla="val 35322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AutoShape 42"/>
          <p:cNvSpPr>
            <a:spLocks noChangeArrowheads="1"/>
          </p:cNvSpPr>
          <p:nvPr/>
        </p:nvSpPr>
        <p:spPr bwMode="auto">
          <a:xfrm>
            <a:off x="0" y="2924175"/>
            <a:ext cx="1187450" cy="1512888"/>
          </a:xfrm>
          <a:prstGeom prst="curvedRightArrow">
            <a:avLst>
              <a:gd name="adj1" fmla="val 25481"/>
              <a:gd name="adj2" fmla="val 50963"/>
              <a:gd name="adj3" fmla="val 33333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AutoShape 43"/>
          <p:cNvSpPr>
            <a:spLocks noChangeArrowheads="1"/>
          </p:cNvSpPr>
          <p:nvPr/>
        </p:nvSpPr>
        <p:spPr bwMode="auto">
          <a:xfrm>
            <a:off x="6804025" y="1700213"/>
            <a:ext cx="1309688" cy="1584325"/>
          </a:xfrm>
          <a:prstGeom prst="curvedLeftArrow">
            <a:avLst>
              <a:gd name="adj1" fmla="val 24194"/>
              <a:gd name="adj2" fmla="val 48388"/>
              <a:gd name="adj3" fmla="val 33301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AutoShape 44"/>
          <p:cNvSpPr>
            <a:spLocks noChangeArrowheads="1"/>
          </p:cNvSpPr>
          <p:nvPr/>
        </p:nvSpPr>
        <p:spPr bwMode="auto">
          <a:xfrm>
            <a:off x="7885113" y="3573463"/>
            <a:ext cx="877887" cy="1727200"/>
          </a:xfrm>
          <a:prstGeom prst="curvedLeftArrow">
            <a:avLst>
              <a:gd name="adj1" fmla="val 36780"/>
              <a:gd name="adj2" fmla="val 76129"/>
              <a:gd name="adj3" fmla="val 47435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953</Words>
  <Application>Microsoft Office PowerPoint</Application>
  <PresentationFormat>On-screen Show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Constantia</vt:lpstr>
      <vt:lpstr>Wingdings 2</vt:lpstr>
      <vt:lpstr>Calibri</vt:lpstr>
      <vt:lpstr>Wingdings</vt:lpstr>
      <vt:lpstr>Office Theme</vt:lpstr>
      <vt:lpstr>Первая помощь при укусах змей и насекомых</vt:lpstr>
      <vt:lpstr>Цель- основы ПМП при укусах</vt:lpstr>
      <vt:lpstr>Опасные насекомые</vt:lpstr>
      <vt:lpstr>PowerPoint Presentation</vt:lpstr>
      <vt:lpstr>Укусы насекомых</vt:lpstr>
      <vt:lpstr>Первые признаки укуса насекомых</vt:lpstr>
      <vt:lpstr>Помни!</vt:lpstr>
      <vt:lpstr>Первая помощь-первые действия</vt:lpstr>
      <vt:lpstr>Первая помощь- первые действия</vt:lpstr>
      <vt:lpstr>Клещевой энцефалит</vt:lpstr>
      <vt:lpstr>Симптомы клещевого энцефалита</vt:lpstr>
      <vt:lpstr>Клещевой энцефалит</vt:lpstr>
      <vt:lpstr>Первая помощь при укусе клеща</vt:lpstr>
      <vt:lpstr>Первая помощь при укусе клеща</vt:lpstr>
      <vt:lpstr>PowerPoint Presentation</vt:lpstr>
      <vt:lpstr>Как уберечься от энцефалита?</vt:lpstr>
      <vt:lpstr>Ядовитые змеи</vt:lpstr>
      <vt:lpstr>PowerPoint Presentation</vt:lpstr>
      <vt:lpstr>Первые минуты после укуса ядовитой змеи</vt:lpstr>
      <vt:lpstr>Первые действия при укусе змеи</vt:lpstr>
      <vt:lpstr>Первая помощь- радикальный метод</vt:lpstr>
      <vt:lpstr>Отсасывание яда</vt:lpstr>
      <vt:lpstr>Обработка ранки</vt:lpstr>
      <vt:lpstr>Первая помощь </vt:lpstr>
      <vt:lpstr>Вопросы для повторения</vt:lpstr>
      <vt:lpstr>Источники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 укусах змей и насекомых</dc:title>
  <dc:creator>Фролова М.М.</dc:creator>
  <cp:lastModifiedBy>pptforschool.ru</cp:lastModifiedBy>
  <cp:revision>9</cp:revision>
  <dcterms:created xsi:type="dcterms:W3CDTF">2013-03-25T11:33:31Z</dcterms:created>
  <dcterms:modified xsi:type="dcterms:W3CDTF">2018-06-12T16:52:20Z</dcterms:modified>
</cp:coreProperties>
</file>