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8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A196-15F5-4F48-947A-2FAEC5E77E0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10D0-B893-4140-9492-EEF1E6A5E0D0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4ED3-255B-47C9-A1FE-1E455D818CC1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DF07-8699-49C0-8A2B-7893BF25C4F1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C8BC-89F6-42AD-91D2-3146F3BCD2FD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4920-3589-40AC-961B-74DF9FC11257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A517-A0F7-4A61-8E98-887AE152F6C4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9F03BC-E9E6-41DD-8C2B-FB2443BD93AB}" type="slidenum">
              <a:rPr lang="ru-RU" altLang="ru-RU" smtClean="0"/>
              <a:pPr/>
              <a:t>‹№›</a:t>
            </a:fld>
            <a:endParaRPr lang="ru-RU" altLang="ru-RU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0DD8-E4B3-4642-9AA4-AA353B6B0AB6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25F8391-DCA8-4BA5-B1F6-289650814897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A55-E29E-4594-92B3-1200E5A8BE37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363552-0BAC-4B54-8AED-2E160FEE5446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11650" y="1486694"/>
            <a:ext cx="3455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У.Шекспир</a:t>
            </a:r>
            <a:r>
              <a:rPr lang="ru-RU" alt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109952" y="576136"/>
            <a:ext cx="47581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«Ромео и Джульетта» </a:t>
            </a:r>
          </a:p>
        </p:txBody>
      </p:sp>
      <p:pic>
        <p:nvPicPr>
          <p:cNvPr id="2059" name="Picture 11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  <a14:imgEffect>
                      <a14:colorTemperature colorTemp="9375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94"/>
          <a:stretch/>
        </p:blipFill>
        <p:spPr bwMode="auto">
          <a:xfrm>
            <a:off x="1141410" y="1899575"/>
            <a:ext cx="3228975" cy="3303604"/>
          </a:xfrm>
          <a:prstGeom prst="rect">
            <a:avLst/>
          </a:prstGeom>
          <a:ln>
            <a:noFill/>
          </a:ln>
          <a:effectLst>
            <a:glow>
              <a:schemeClr val="tx1">
                <a:alpha val="56000"/>
              </a:schemeClr>
            </a:glow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saturation sat="1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81" y="2420888"/>
            <a:ext cx="2889300" cy="3857103"/>
          </a:xfrm>
          <a:prstGeom prst="rect">
            <a:avLst/>
          </a:prstGeom>
          <a:ln>
            <a:noFill/>
          </a:ln>
          <a:effectLst>
            <a:glow rad="749300">
              <a:schemeClr val="accent1">
                <a:alpha val="4000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мешает их любви?</a:t>
            </a:r>
          </a:p>
        </p:txBody>
      </p:sp>
      <p:pic>
        <p:nvPicPr>
          <p:cNvPr id="23557" name="Picture 5" descr="р18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3832225" cy="5329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р19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4103688" cy="5400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ведут себя Ромео и Джульетта до и после знакомства?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4752975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Ромео до встречи с Джульеттой говорит очень много и красиво о своей любви к Розалине. Когда он встречает дочь Капулетти, он начинает действовать, так как настоящее чувство требует решительности. </a:t>
            </a:r>
            <a:r>
              <a:rPr lang="ru-RU" altLang="ru-RU" sz="2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Из мечтательного юноши он превращается в смелого, мужественного человека, способного принимать решения и отвечать за свои поступки.</a:t>
            </a:r>
          </a:p>
          <a:p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Такой же путь проходит и Джульетта, она меняется ещё сильнее: сначала она была покорной дочерью, теперь восстаёт и борется за свою любовь.</a:t>
            </a:r>
          </a:p>
          <a:p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Любовь в трагедии предстаёт как великий воспитатель: герои взрослеют, принимают важные решения, берут на себя ответственность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4582" name="Picture 6" descr="ромео 1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889375" cy="4321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28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юные герои относятся к вражде своих семейств? Какое событие сыграло роковую роль в судьбе героев?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79388" y="2565400"/>
            <a:ext cx="388778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Они оценивают друг друга не по имени, а по качествам. “Когда Ромео не звался бы Ромео, он хранил бы все милые достоинства свои…” — говорит Джульетта.</a:t>
            </a:r>
          </a:p>
          <a:p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Им не понятна вражда, которая мешает соединению. Из-за грубости и кровожадности кузена героини Тибальта, убившего друга Ромео — Меркуцио, герой оказывается изгнанным из Вероны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  <p:pic>
        <p:nvPicPr>
          <p:cNvPr id="25606" name="Picture 6" descr="р20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4319588" cy="5327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9388" y="1052513"/>
            <a:ext cx="4105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 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можно объяснить ненависть Тибальта к Ромео? Почему Ромео был вынужден убить Тибальта?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42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Хотел ли Ромео гибели Тибальта? Почему?</a:t>
            </a:r>
          </a:p>
        </p:txBody>
      </p:sp>
      <p:pic>
        <p:nvPicPr>
          <p:cNvPr id="26629" name="Picture 5" descr="р17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208962" cy="3024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Ромео не желал драться с Капулетти: влюбившись, он по-другому смотрит на мир, в Тибальте он видит родственника своей юной супруги и не желает ему зла</a:t>
            </a:r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41751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Прокомментируйте слова брата Лоренцо в третьей сцене, обращённые к Ромео. К чему призывает он юношу?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381635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Сопоставьте душевное состояние двух героев — Ромео и Джульетты — во второй и третьей сценах третьего акта. </a:t>
            </a:r>
          </a:p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возвращает им надежду?</a:t>
            </a:r>
          </a:p>
        </p:txBody>
      </p:sp>
      <p:pic>
        <p:nvPicPr>
          <p:cNvPr id="34822" name="Picture 6" descr="р13"/>
          <p:cNvPicPr>
            <a:picLocks noChangeAspect="1" noChangeArrowheads="1"/>
          </p:cNvPicPr>
          <p:nvPr/>
        </p:nvPicPr>
        <p:blipFill>
          <a:blip r:embed="rId2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286125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описана Шекспиром сцена бракосочетания Ромео и Джульетты?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4213" y="836613"/>
            <a:ext cx="799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Какое событие наносит любви свой удар?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339975" y="1341438"/>
            <a:ext cx="6551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Ненависть наносит любви свой удар — следует сцена убийства Меркуцио. </a:t>
            </a:r>
          </a:p>
        </p:txBody>
      </p:sp>
      <p:pic>
        <p:nvPicPr>
          <p:cNvPr id="35847" name="Picture 7" descr="ромео 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6120" r="4646" b="6120"/>
          <a:stretch>
            <a:fillRect/>
          </a:stretch>
        </p:blipFill>
        <p:spPr bwMode="auto">
          <a:xfrm>
            <a:off x="323850" y="2205038"/>
            <a:ext cx="4319588" cy="3095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932363" y="2349500"/>
            <a:ext cx="39608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Но вслед за отчаянием приходит решимость, юношеская решимость, суровая и бесстрашная, которая делает вчерашних детей самыми мудрыми и самыми сильными из всех действующих лиц. Герои борются за свою любовь и счастье с враждебным им миром.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497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герои пытались бороться за своё счастье? Кто был их союзником в этой борьбе, а кто — врагом?</a:t>
            </a:r>
          </a:p>
        </p:txBody>
      </p:sp>
      <p:pic>
        <p:nvPicPr>
          <p:cNvPr id="36869" name="Picture 5" descr="ромео3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527425" cy="2951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р5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b="1604"/>
          <a:stretch>
            <a:fillRect/>
          </a:stretch>
        </p:blipFill>
        <p:spPr bwMode="auto">
          <a:xfrm>
            <a:off x="4572000" y="3068638"/>
            <a:ext cx="4351338" cy="3600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чём видят герои смысл жизни?</a:t>
            </a:r>
          </a:p>
        </p:txBody>
      </p:sp>
      <p:pic>
        <p:nvPicPr>
          <p:cNvPr id="27653" name="Picture 5" descr="р24"/>
          <p:cNvPicPr>
            <a:picLocks noChangeAspect="1" noChangeArrowheads="1"/>
          </p:cNvPicPr>
          <p:nvPr/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8417" r="5525" b="8417"/>
          <a:stretch>
            <a:fillRect/>
          </a:stretch>
        </p:blipFill>
        <p:spPr bwMode="auto">
          <a:xfrm>
            <a:off x="1116013" y="836613"/>
            <a:ext cx="7127875" cy="3887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486886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Для них высшей ценностью является </a:t>
            </a:r>
            <a:r>
              <a:rPr lang="ru-RU" altLang="ru-RU" sz="24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любовь.</a:t>
            </a: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Поэтому они не могут остаться в мире один без другого, поэтому они выбирают смерть. Даже их слова похожи. Джульетта, принимая снадобье, данное ей монахом Лоренцо, восклицает: “И за твоё здоровье пью, Ромео!”Ромео перед смертью, выпивая яд, говорит: “Пью за тебя, любовь!”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06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погибают герои?</a:t>
            </a:r>
          </a:p>
        </p:txBody>
      </p:sp>
      <p:pic>
        <p:nvPicPr>
          <p:cNvPr id="28677" name="Picture 5" descr="р15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5175"/>
            <a:ext cx="4124325" cy="3105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ромео5"/>
          <p:cNvPicPr>
            <a:picLocks noChangeAspect="1" noChangeArrowheads="1"/>
          </p:cNvPicPr>
          <p:nvPr/>
        </p:nvPicPr>
        <p:blipFill>
          <a:blip r:embed="rId3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3638550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3850" y="692150"/>
            <a:ext cx="3816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Мир, в котором они живут, ещё не готов к гармонии, примирению, доброте и любви</a:t>
            </a:r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284663" y="4005263"/>
            <a:ext cx="460851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Прочитайте  прощальные монологи героев и прокомментируйте их </a:t>
            </a:r>
          </a:p>
          <a:p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Чем отличается душевное состояние Ромео и Джульетты в те минуты, когда они произносят свои монологи?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9" grpId="0"/>
      <p:bldP spid="286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8313" y="0"/>
            <a:ext cx="6119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Есть ли смысл в гибели героев?</a:t>
            </a:r>
          </a:p>
        </p:txBody>
      </p:sp>
      <p:pic>
        <p:nvPicPr>
          <p:cNvPr id="29701" name="Picture 5" descr="р2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3600450" cy="2663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р27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20713"/>
            <a:ext cx="4464050" cy="4537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5516563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смерти юных супругов враждующие семьи примиряются. Гибель детей убеждает родителей в том, что их вражда — страшный пережиток времени и они наказаны за з</a:t>
            </a:r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ло.</a:t>
            </a:r>
          </a:p>
        </p:txBody>
      </p:sp>
      <p:pic>
        <p:nvPicPr>
          <p:cNvPr id="29705" name="Picture 9" descr="8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3524250" cy="2324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76327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конце XVI века, точнее — в 1596 году английский драматург Уильям Шекспир создал пьесу, которая стала бессмертной, дала жизнь </a:t>
            </a:r>
            <a:r>
              <a:rPr lang="ru-RU" alt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балету Сергея Прокофьева, опере Шарля Гуно</a:t>
            </a:r>
            <a:r>
              <a:rPr lang="ru-RU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множеству рисунков. Сюжет её был переосмыслен чешским писателем </a:t>
            </a:r>
            <a:r>
              <a:rPr lang="ru-RU" alt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Карелом Чапеком</a:t>
            </a:r>
            <a:r>
              <a:rPr lang="ru-RU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стихотворение о героях трагедии создала русская поэтесса </a:t>
            </a:r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 века</a:t>
            </a:r>
            <a:r>
              <a:rPr lang="ru-RU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Маргарита Алигер</a:t>
            </a:r>
            <a:r>
              <a:rPr lang="ru-RU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существует ряд экранизаций трагедии, одна из самых красочных принадлежит итальянскому </a:t>
            </a:r>
            <a:r>
              <a:rPr lang="ru-RU" alt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режиссёру Франко Дзефирелли…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333375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Соответствуют ли эпиграфы  содержанию нашего урока?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4681538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Юные герои У.Шекспира радостно встретили свою любовь, которая вошла в их жизнь неожиданно. Они не смогли жить друг без друга, предпочтя смерть, но их гибель открыла глаза их родителям; Шекспир показал, что любовь действительно сильнее смерти</a:t>
            </a:r>
            <a:r>
              <a:rPr lang="ru-RU" alt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30726" name="Picture 6" descr="р"/>
          <p:cNvPicPr>
            <a:picLocks noChangeAspect="1" noChangeArrowheads="1"/>
          </p:cNvPicPr>
          <p:nvPr/>
        </p:nvPicPr>
        <p:blipFill>
          <a:blip r:embed="rId2"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3608388" cy="551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р8"/>
          <p:cNvPicPr>
            <a:picLocks noChangeAspect="1" noChangeArrowheads="1"/>
          </p:cNvPicPr>
          <p:nvPr/>
        </p:nvPicPr>
        <p:blipFill>
          <a:blip r:embed="rId3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5257800" cy="2913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2808288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Трагедия </a:t>
            </a:r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— это драматическое произведение, в котором изображается столкновение героя с миром, его гибель и крушение идеала. Но в пьесе Шекспира нет трагедии любви, чувство героев торжествует, хотя сами они погибают, отстаивая свой идеал.</a:t>
            </a:r>
          </a:p>
        </p:txBody>
      </p:sp>
      <p:pic>
        <p:nvPicPr>
          <p:cNvPr id="31749" name="Picture 5" descr="р23"/>
          <p:cNvPicPr>
            <a:picLocks noChangeAspect="1" noChangeArrowheads="1"/>
          </p:cNvPicPr>
          <p:nvPr/>
        </p:nvPicPr>
        <p:blipFill>
          <a:blip r:embed="rId2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2879725" cy="3313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р22"/>
          <p:cNvPicPr>
            <a:picLocks noChangeAspect="1" noChangeArrowheads="1"/>
          </p:cNvPicPr>
          <p:nvPr/>
        </p:nvPicPr>
        <p:blipFill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952750" cy="4446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р21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89363"/>
            <a:ext cx="2376488" cy="2879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4392612" cy="649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У.Шекспир сюжет этой пьесы заимствовал  у древнеримского </a:t>
            </a:r>
            <a:r>
              <a:rPr lang="ru-RU" alt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поэта Овидия</a:t>
            </a:r>
            <a:r>
              <a:rPr lang="ru-RU" altLang="ru-RU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, который в </a:t>
            </a:r>
            <a:r>
              <a:rPr lang="ru-RU" alt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сборнике «Метаморфозы»</a:t>
            </a:r>
            <a:r>
              <a:rPr lang="ru-RU" altLang="ru-RU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(превращения) рассказал историю Пирама и Фисбы. Мало кто помнит этих героев героев, а вот имена Ромео и Джульетты мы употребляем как символы преданности и беззаветной любви. </a:t>
            </a:r>
          </a:p>
        </p:txBody>
      </p:sp>
      <p:pic>
        <p:nvPicPr>
          <p:cNvPr id="16389" name="Picture 5" descr="р6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3887787" cy="568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чего начинается пьеса? Какой персонаж появляется на сцене? Не показалось ли вам это удивительным?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92388" y="1052513"/>
            <a:ext cx="6551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В прологе на сцену выходит хор и в своей речи кратко сообщает сюжет всей пьесы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9388" y="1989138"/>
            <a:ext cx="87852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древности в античных трагедиях был такой персонаж — хор, состоявший из группы актёров. Он выражал мнение автора, высказывал отношение к происходящему, комментировал события. Шекспир использовал этот приём древних авторов, чтобы сразу настроить зрителей на трагедию.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Определите тему трагедии «Ромео и Джульетта».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30213" y="620713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Это произведение о жестокости мира, о силе любви, о взрослении юных героев.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происходит действие?</a:t>
            </a:r>
          </a:p>
        </p:txBody>
      </p:sp>
      <p:pic>
        <p:nvPicPr>
          <p:cNvPr id="18439" name="Picture 7" descr="р12"/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68638"/>
            <a:ext cx="4743450" cy="3409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50825" y="1557338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мы узнаём о жизни Вероны в самом начале произведения? </a:t>
            </a:r>
            <a:endParaRPr lang="ru-RU" alt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50825" y="3933825"/>
            <a:ext cx="36734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этом городе многие годы длится вражда двух семейств, причина её давно забыта, правителю Вероны и жителям это противостояние уже давно надоело, так как оно приносит много бед, но по-прежнему льётся кровь.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50825" y="2565400"/>
            <a:ext cx="345757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оба семейства не могут “унять кровопролитья”?</a:t>
            </a:r>
          </a:p>
          <a:p>
            <a:pPr algn="ctr">
              <a:spcBef>
                <a:spcPct val="50000"/>
              </a:spcBef>
            </a:pPr>
            <a:endParaRPr lang="ru-RU" alt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40" grpId="0"/>
      <p:bldP spid="18441" grpId="0"/>
      <p:bldP spid="18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97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altLang="ru-RU"/>
              <a:t> 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чём необычность ситуации, которая предстаёт перед нами в пьесе?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76375" y="908050"/>
            <a:ext cx="7489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Друг в друга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влюбляются члены враждующих семейств, самые юные представителя фамилий Монтекки и Капулетти. Их чувство способно преодолеть вражду.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19891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сюжет?   Выделите его элементы в трагедии У.Шекспира.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671888" y="2781300"/>
            <a:ext cx="5472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Сюжет — система событий в произведении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0825" y="3284538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Экспозиция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195513" y="3284538"/>
            <a:ext cx="694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изображение столкновения Монтекки и Капулетти, беседа Бенволио и Ромео, подготовка к балу в доме Капулетти.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50825" y="4005263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i="1"/>
              <a:t> </a:t>
            </a:r>
            <a:r>
              <a:rPr lang="ru-RU" alt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Завязка-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619250" y="4005263"/>
            <a:ext cx="7524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встреча Ромео и Джульетты на балу у Капулетти и рождение любви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79388" y="4724400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Кульминация-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339975" y="4724400"/>
            <a:ext cx="6804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сцена в склепе, когда каждый герой, считая своего возлюбленного умершим, принимает решение уйти из жизни.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79388" y="5734050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Развязка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619250" y="5734050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i="1"/>
              <a:t> </a:t>
            </a: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рассказ брата Лоренцо и примирение семей.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является способом характеристики героев в драматическом произведении?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8785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Способом характеристики персонажей драматического произведения являются их монологи и диалоги, поступки, отзывы о них других героев и авторские ремарки — пояснения автора к тексту, касающиеся обстановки, поведения действующих лиц, их внешнего вида.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825" y="2781300"/>
            <a:ext cx="4968875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Проследим, как создаются образы главных героев, которые изменяются под влиянием своей любви. </a:t>
            </a:r>
          </a:p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говорит Ромео о любви в начале трагедии, до знакомства с Джульеттой?</a:t>
            </a:r>
          </a:p>
        </p:txBody>
      </p:sp>
      <p:pic>
        <p:nvPicPr>
          <p:cNvPr id="20487" name="Picture 7" descr="25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33650"/>
            <a:ext cx="3608388" cy="3990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3850" y="5805488"/>
            <a:ext cx="4608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39975" y="5229225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(Акт I. Сцена 1 )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0" y="5805488"/>
            <a:ext cx="500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799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герой так отзывается о любви? В чём дело? </a:t>
            </a:r>
          </a:p>
        </p:txBody>
      </p:sp>
      <p:pic>
        <p:nvPicPr>
          <p:cNvPr id="21509" name="Picture 5" descr="р11"/>
          <p:cNvPicPr>
            <a:picLocks noChangeAspect="1" noChangeArrowheads="1"/>
          </p:cNvPicPr>
          <p:nvPr/>
        </p:nvPicPr>
        <p:blipFill>
          <a:blip r:embed="rId2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3529013" cy="5761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0825" y="692150"/>
            <a:ext cx="49688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Ромео признаётся, что влюблён в некую Розалину, которая не отвечает на его чувства, и это заставляет его страдать.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Но </a:t>
            </a:r>
            <a:r>
              <a:rPr lang="ru-RU" alt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это чисто надуманное увлечение, которое не затрагивает по-настоящему его сердца.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9388" y="2349500"/>
            <a:ext cx="4897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мы впервые встречаем Джульетту? О чём идёт речь?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3213100"/>
            <a:ext cx="5040313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Первая встреча с героиней происходит в сцене разговора Джульетты с матерью, которая сообщает девушке о внимании к ней графа Париса. Мать просит дочь обратить внимание на молодого жениха, на что Джульетта отвечает:</a:t>
            </a:r>
          </a:p>
          <a:p>
            <a:endParaRPr lang="ru-RU" altLang="ru-RU" sz="2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Ещё не знаю. Надо сделать пробу.</a:t>
            </a:r>
            <a:b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Но это лишь единственно для вас.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(Акт I. Сцена 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21511" grpId="0"/>
      <p:bldP spid="21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16100" y="1804988"/>
            <a:ext cx="484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9750" y="188913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лет Джульетте?</a:t>
            </a:r>
          </a:p>
        </p:txBody>
      </p:sp>
      <p:pic>
        <p:nvPicPr>
          <p:cNvPr id="22534" name="Picture 6" descr="р4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3240087" cy="4103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635375" y="549275"/>
            <a:ext cx="5256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О возрасте героини мы узнаём из речи её кормилицы: “Ей нет ещё четырнадцати лет”.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563938" y="1557338"/>
            <a:ext cx="5329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и где вспыхивает чувство юных героев?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492500" y="2276475"/>
            <a:ext cx="56515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Любовь возникает внезапно во время случайной встречи Ромео и Джульетты на балу у Капулетти, куда герой явился в надежде встретиться с Розалиной. Важно, что герои влюбляются, не зная имён друг друга. Когда они узнают правду, это не останавливает их</a:t>
            </a:r>
            <a:r>
              <a:rPr lang="ru-RU" alt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50825" y="4797425"/>
            <a:ext cx="8713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Зачитайте отрывки из текста, в которых герои говорят о своих впечатлениях друг от друга.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435600" y="522922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(Акт II. Сцена 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5" grpId="0"/>
      <p:bldP spid="22536" grpId="0"/>
      <p:bldP spid="22537" grpId="0"/>
      <p:bldP spid="22538" grpId="0"/>
      <p:bldP spid="22539" grpId="0"/>
    </p:bldLst>
  </p:timing>
</p:sld>
</file>

<file path=ppt/theme/theme1.xml><?xml version="1.0" encoding="utf-8"?>
<a:theme xmlns:a="http://schemas.openxmlformats.org/drawingml/2006/main" name="Технічна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хнічн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іч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299</TotalTime>
  <Words>1265</Words>
  <Application>Microsoft Office PowerPoint</Application>
  <PresentationFormat>Екран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Garamond</vt:lpstr>
      <vt:lpstr>Times New Roman</vt:lpstr>
      <vt:lpstr>Wingdings</vt:lpstr>
      <vt:lpstr>Технічна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Inna Manchak</cp:lastModifiedBy>
  <cp:revision>4</cp:revision>
  <dcterms:created xsi:type="dcterms:W3CDTF">2008-10-14T10:54:55Z</dcterms:created>
  <dcterms:modified xsi:type="dcterms:W3CDTF">2018-10-05T19:06:40Z</dcterms:modified>
</cp:coreProperties>
</file>