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86" r:id="rId2"/>
    <p:sldId id="257" r:id="rId3"/>
    <p:sldId id="271" r:id="rId4"/>
    <p:sldId id="258" r:id="rId5"/>
    <p:sldId id="276" r:id="rId6"/>
    <p:sldId id="259" r:id="rId7"/>
    <p:sldId id="260" r:id="rId8"/>
    <p:sldId id="277" r:id="rId9"/>
    <p:sldId id="261" r:id="rId10"/>
    <p:sldId id="278" r:id="rId11"/>
    <p:sldId id="262" r:id="rId12"/>
    <p:sldId id="263" r:id="rId13"/>
    <p:sldId id="264" r:id="rId14"/>
    <p:sldId id="279" r:id="rId15"/>
    <p:sldId id="265" r:id="rId16"/>
    <p:sldId id="266" r:id="rId17"/>
    <p:sldId id="282" r:id="rId18"/>
    <p:sldId id="267" r:id="rId19"/>
    <p:sldId id="281" r:id="rId20"/>
    <p:sldId id="284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2400" y="2286000"/>
            <a:ext cx="1463675" cy="2182813"/>
            <a:chOff x="96" y="1440"/>
            <a:chExt cx="922" cy="1375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11" name="Freeform 4"/>
              <p:cNvSpPr>
                <a:spLocks/>
              </p:cNvSpPr>
              <p:nvPr/>
            </p:nvSpPr>
            <p:spPr bwMode="ltGray">
              <a:xfrm>
                <a:off x="181" y="1574"/>
                <a:ext cx="742" cy="1110"/>
              </a:xfrm>
              <a:custGeom>
                <a:avLst/>
                <a:gdLst>
                  <a:gd name="T0" fmla="*/ 370 w 742"/>
                  <a:gd name="T1" fmla="*/ 0 h 1110"/>
                  <a:gd name="T2" fmla="*/ 0 w 742"/>
                  <a:gd name="T3" fmla="*/ 554 h 1110"/>
                  <a:gd name="T4" fmla="*/ 370 w 742"/>
                  <a:gd name="T5" fmla="*/ 1109 h 1110"/>
                  <a:gd name="T6" fmla="*/ 741 w 742"/>
                  <a:gd name="T7" fmla="*/ 554 h 1110"/>
                  <a:gd name="T8" fmla="*/ 370 w 742"/>
                  <a:gd name="T9" fmla="*/ 0 h 1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5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16" name="Freeform 6"/>
                <p:cNvSpPr>
                  <a:spLocks/>
                </p:cNvSpPr>
                <p:nvPr/>
              </p:nvSpPr>
              <p:spPr bwMode="ltGray">
                <a:xfrm>
                  <a:off x="552" y="1440"/>
                  <a:ext cx="457" cy="688"/>
                </a:xfrm>
                <a:custGeom>
                  <a:avLst/>
                  <a:gdLst>
                    <a:gd name="T0" fmla="*/ 0 w 457"/>
                    <a:gd name="T1" fmla="*/ 136 h 688"/>
                    <a:gd name="T2" fmla="*/ 0 w 457"/>
                    <a:gd name="T3" fmla="*/ 0 h 688"/>
                    <a:gd name="T4" fmla="*/ 456 w 457"/>
                    <a:gd name="T5" fmla="*/ 687 h 688"/>
                    <a:gd name="T6" fmla="*/ 365 w 457"/>
                    <a:gd name="T7" fmla="*/ 687 h 688"/>
                    <a:gd name="T8" fmla="*/ 0 w 457"/>
                    <a:gd name="T9" fmla="*/ 136 h 6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Freeform 7"/>
                <p:cNvSpPr>
                  <a:spLocks/>
                </p:cNvSpPr>
                <p:nvPr/>
              </p:nvSpPr>
              <p:spPr bwMode="ltGray">
                <a:xfrm>
                  <a:off x="96" y="1440"/>
                  <a:ext cx="457" cy="688"/>
                </a:xfrm>
                <a:custGeom>
                  <a:avLst/>
                  <a:gdLst>
                    <a:gd name="T0" fmla="*/ 456 w 457"/>
                    <a:gd name="T1" fmla="*/ 0 h 688"/>
                    <a:gd name="T2" fmla="*/ 456 w 457"/>
                    <a:gd name="T3" fmla="*/ 136 h 688"/>
                    <a:gd name="T4" fmla="*/ 90 w 457"/>
                    <a:gd name="T5" fmla="*/ 687 h 688"/>
                    <a:gd name="T6" fmla="*/ 0 w 457"/>
                    <a:gd name="T7" fmla="*/ 687 h 688"/>
                    <a:gd name="T8" fmla="*/ 456 w 457"/>
                    <a:gd name="T9" fmla="*/ 0 h 6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8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14" name="Freeform 9"/>
                <p:cNvSpPr>
                  <a:spLocks/>
                </p:cNvSpPr>
                <p:nvPr/>
              </p:nvSpPr>
              <p:spPr bwMode="ltGray">
                <a:xfrm>
                  <a:off x="552" y="2127"/>
                  <a:ext cx="457" cy="688"/>
                </a:xfrm>
                <a:custGeom>
                  <a:avLst/>
                  <a:gdLst>
                    <a:gd name="T0" fmla="*/ 365 w 457"/>
                    <a:gd name="T1" fmla="*/ 0 h 688"/>
                    <a:gd name="T2" fmla="*/ 456 w 457"/>
                    <a:gd name="T3" fmla="*/ 0 h 688"/>
                    <a:gd name="T4" fmla="*/ 0 w 457"/>
                    <a:gd name="T5" fmla="*/ 687 h 688"/>
                    <a:gd name="T6" fmla="*/ 0 w 457"/>
                    <a:gd name="T7" fmla="*/ 550 h 688"/>
                    <a:gd name="T8" fmla="*/ 365 w 457"/>
                    <a:gd name="T9" fmla="*/ 0 h 6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Freeform 10"/>
                <p:cNvSpPr>
                  <a:spLocks/>
                </p:cNvSpPr>
                <p:nvPr/>
              </p:nvSpPr>
              <p:spPr bwMode="ltGray">
                <a:xfrm>
                  <a:off x="96" y="2127"/>
                  <a:ext cx="457" cy="688"/>
                </a:xfrm>
                <a:custGeom>
                  <a:avLst/>
                  <a:gdLst>
                    <a:gd name="T0" fmla="*/ 90 w 457"/>
                    <a:gd name="T1" fmla="*/ 0 h 688"/>
                    <a:gd name="T2" fmla="*/ 456 w 457"/>
                    <a:gd name="T3" fmla="*/ 550 h 688"/>
                    <a:gd name="T4" fmla="*/ 456 w 457"/>
                    <a:gd name="T5" fmla="*/ 687 h 688"/>
                    <a:gd name="T6" fmla="*/ 0 w 457"/>
                    <a:gd name="T7" fmla="*/ 0 h 688"/>
                    <a:gd name="T8" fmla="*/ 90 w 457"/>
                    <a:gd name="T9" fmla="*/ 0 h 6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7" name="Freeform 12"/>
              <p:cNvSpPr>
                <a:spLocks/>
              </p:cNvSpPr>
              <p:nvPr/>
            </p:nvSpPr>
            <p:spPr bwMode="gray">
              <a:xfrm>
                <a:off x="493" y="1555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Freeform 13"/>
              <p:cNvSpPr>
                <a:spLocks/>
              </p:cNvSpPr>
              <p:nvPr/>
            </p:nvSpPr>
            <p:spPr bwMode="gray">
              <a:xfrm>
                <a:off x="565" y="1620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Freeform 14"/>
              <p:cNvSpPr>
                <a:spLocks/>
              </p:cNvSpPr>
              <p:nvPr/>
            </p:nvSpPr>
            <p:spPr bwMode="gray">
              <a:xfrm>
                <a:off x="621" y="1629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15"/>
              <p:cNvSpPr>
                <a:spLocks/>
              </p:cNvSpPr>
              <p:nvPr/>
            </p:nvSpPr>
            <p:spPr bwMode="gray">
              <a:xfrm>
                <a:off x="722" y="1752"/>
                <a:ext cx="68" cy="85"/>
              </a:xfrm>
              <a:custGeom>
                <a:avLst/>
                <a:gdLst>
                  <a:gd name="T0" fmla="*/ 0 w 68"/>
                  <a:gd name="T1" fmla="*/ 20 h 85"/>
                  <a:gd name="T2" fmla="*/ 27 w 68"/>
                  <a:gd name="T3" fmla="*/ 30 h 85"/>
                  <a:gd name="T4" fmla="*/ 33 w 68"/>
                  <a:gd name="T5" fmla="*/ 0 h 85"/>
                  <a:gd name="T6" fmla="*/ 39 w 68"/>
                  <a:gd name="T7" fmla="*/ 30 h 85"/>
                  <a:gd name="T8" fmla="*/ 67 w 68"/>
                  <a:gd name="T9" fmla="*/ 20 h 85"/>
                  <a:gd name="T10" fmla="*/ 45 w 68"/>
                  <a:gd name="T11" fmla="*/ 42 h 85"/>
                  <a:gd name="T12" fmla="*/ 67 w 68"/>
                  <a:gd name="T13" fmla="*/ 62 h 85"/>
                  <a:gd name="T14" fmla="*/ 39 w 68"/>
                  <a:gd name="T15" fmla="*/ 52 h 85"/>
                  <a:gd name="T16" fmla="*/ 33 w 68"/>
                  <a:gd name="T17" fmla="*/ 84 h 85"/>
                  <a:gd name="T18" fmla="*/ 27 w 68"/>
                  <a:gd name="T19" fmla="*/ 52 h 85"/>
                  <a:gd name="T20" fmla="*/ 0 w 68"/>
                  <a:gd name="T21" fmla="*/ 62 h 85"/>
                  <a:gd name="T22" fmla="*/ 21 w 68"/>
                  <a:gd name="T23" fmla="*/ 42 h 85"/>
                  <a:gd name="T24" fmla="*/ 0 w 68"/>
                  <a:gd name="T25" fmla="*/ 20 h 8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>
          <a:xfrm>
            <a:off x="13700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808413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74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B94AA3-5158-4AE3-9E55-6B561A29869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9192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32684-0562-4152-A678-BFFE9A6EA06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9007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4EED1-D02A-4298-9CF4-207287BA4A2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4986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476250"/>
            <a:ext cx="7086600" cy="12763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картинки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BC6FE-E71A-4956-B6BC-EF66ADBB2A1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0131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49FC7-0041-4450-9C61-6A61DD143BA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92166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AB5CD-8225-45B5-9E20-0925D1D7C1E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8531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DDB545-6069-444B-9FF8-069BE142EEB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0220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95D89-74EF-4CF1-9887-0CB644EF1F2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697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92D1A-701D-4AF2-A82C-E8453B3C5C8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3126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FA1E64-8639-4646-8BE2-0E9BB798D7F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7954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8F19D3-F412-4747-A772-373336B5EC8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2625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1A083-D3A3-4984-8ECF-FC74F680182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012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03200" y="276225"/>
            <a:ext cx="1260475" cy="1601788"/>
            <a:chOff x="128" y="174"/>
            <a:chExt cx="794" cy="1009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1038" name="Freeform 4"/>
              <p:cNvSpPr>
                <a:spLocks/>
              </p:cNvSpPr>
              <p:nvPr/>
            </p:nvSpPr>
            <p:spPr bwMode="ltGray">
              <a:xfrm>
                <a:off x="197" y="272"/>
                <a:ext cx="599" cy="815"/>
              </a:xfrm>
              <a:custGeom>
                <a:avLst/>
                <a:gdLst>
                  <a:gd name="T0" fmla="*/ 299 w 599"/>
                  <a:gd name="T1" fmla="*/ 0 h 815"/>
                  <a:gd name="T2" fmla="*/ 0 w 599"/>
                  <a:gd name="T3" fmla="*/ 407 h 815"/>
                  <a:gd name="T4" fmla="*/ 299 w 599"/>
                  <a:gd name="T5" fmla="*/ 814 h 815"/>
                  <a:gd name="T6" fmla="*/ 598 w 599"/>
                  <a:gd name="T7" fmla="*/ 407 h 815"/>
                  <a:gd name="T8" fmla="*/ 299 w 599"/>
                  <a:gd name="T9" fmla="*/ 0 h 8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39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1043" name="Freeform 6"/>
                <p:cNvSpPr>
                  <a:spLocks/>
                </p:cNvSpPr>
                <p:nvPr/>
              </p:nvSpPr>
              <p:spPr bwMode="ltGray">
                <a:xfrm>
                  <a:off x="496" y="174"/>
                  <a:ext cx="369" cy="505"/>
                </a:xfrm>
                <a:custGeom>
                  <a:avLst/>
                  <a:gdLst>
                    <a:gd name="T0" fmla="*/ 0 w 369"/>
                    <a:gd name="T1" fmla="*/ 100 h 505"/>
                    <a:gd name="T2" fmla="*/ 0 w 369"/>
                    <a:gd name="T3" fmla="*/ 0 h 505"/>
                    <a:gd name="T4" fmla="*/ 368 w 369"/>
                    <a:gd name="T5" fmla="*/ 504 h 505"/>
                    <a:gd name="T6" fmla="*/ 295 w 369"/>
                    <a:gd name="T7" fmla="*/ 504 h 505"/>
                    <a:gd name="T8" fmla="*/ 0 w 369"/>
                    <a:gd name="T9" fmla="*/ 100 h 5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7"/>
                <p:cNvSpPr>
                  <a:spLocks/>
                </p:cNvSpPr>
                <p:nvPr/>
              </p:nvSpPr>
              <p:spPr bwMode="ltGray">
                <a:xfrm>
                  <a:off x="128" y="174"/>
                  <a:ext cx="369" cy="505"/>
                </a:xfrm>
                <a:custGeom>
                  <a:avLst/>
                  <a:gdLst>
                    <a:gd name="T0" fmla="*/ 368 w 369"/>
                    <a:gd name="T1" fmla="*/ 0 h 505"/>
                    <a:gd name="T2" fmla="*/ 368 w 369"/>
                    <a:gd name="T3" fmla="*/ 100 h 505"/>
                    <a:gd name="T4" fmla="*/ 73 w 369"/>
                    <a:gd name="T5" fmla="*/ 504 h 505"/>
                    <a:gd name="T6" fmla="*/ 0 w 369"/>
                    <a:gd name="T7" fmla="*/ 504 h 505"/>
                    <a:gd name="T8" fmla="*/ 368 w 369"/>
                    <a:gd name="T9" fmla="*/ 0 h 5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1041" name="Freeform 9"/>
                <p:cNvSpPr>
                  <a:spLocks/>
                </p:cNvSpPr>
                <p:nvPr/>
              </p:nvSpPr>
              <p:spPr bwMode="ltGray">
                <a:xfrm>
                  <a:off x="496" y="678"/>
                  <a:ext cx="369" cy="505"/>
                </a:xfrm>
                <a:custGeom>
                  <a:avLst/>
                  <a:gdLst>
                    <a:gd name="T0" fmla="*/ 295 w 369"/>
                    <a:gd name="T1" fmla="*/ 0 h 505"/>
                    <a:gd name="T2" fmla="*/ 368 w 369"/>
                    <a:gd name="T3" fmla="*/ 0 h 505"/>
                    <a:gd name="T4" fmla="*/ 0 w 369"/>
                    <a:gd name="T5" fmla="*/ 504 h 505"/>
                    <a:gd name="T6" fmla="*/ 0 w 369"/>
                    <a:gd name="T7" fmla="*/ 404 h 505"/>
                    <a:gd name="T8" fmla="*/ 295 w 369"/>
                    <a:gd name="T9" fmla="*/ 0 h 5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10"/>
                <p:cNvSpPr>
                  <a:spLocks/>
                </p:cNvSpPr>
                <p:nvPr/>
              </p:nvSpPr>
              <p:spPr bwMode="ltGray">
                <a:xfrm>
                  <a:off x="128" y="678"/>
                  <a:ext cx="369" cy="505"/>
                </a:xfrm>
                <a:custGeom>
                  <a:avLst/>
                  <a:gdLst>
                    <a:gd name="T0" fmla="*/ 73 w 369"/>
                    <a:gd name="T1" fmla="*/ 0 h 505"/>
                    <a:gd name="T2" fmla="*/ 368 w 369"/>
                    <a:gd name="T3" fmla="*/ 404 h 505"/>
                    <a:gd name="T4" fmla="*/ 368 w 369"/>
                    <a:gd name="T5" fmla="*/ 504 h 505"/>
                    <a:gd name="T6" fmla="*/ 0 w 369"/>
                    <a:gd name="T7" fmla="*/ 0 h 505"/>
                    <a:gd name="T8" fmla="*/ 73 w 369"/>
                    <a:gd name="T9" fmla="*/ 0 h 5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3" name="Group 11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1034" name="Freeform 12"/>
              <p:cNvSpPr>
                <a:spLocks/>
              </p:cNvSpPr>
              <p:nvPr/>
            </p:nvSpPr>
            <p:spPr bwMode="gray">
              <a:xfrm>
                <a:off x="397" y="211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13"/>
              <p:cNvSpPr>
                <a:spLocks/>
              </p:cNvSpPr>
              <p:nvPr/>
            </p:nvSpPr>
            <p:spPr bwMode="gray">
              <a:xfrm>
                <a:off x="469" y="276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14"/>
              <p:cNvSpPr>
                <a:spLocks/>
              </p:cNvSpPr>
              <p:nvPr/>
            </p:nvSpPr>
            <p:spPr bwMode="gray">
              <a:xfrm>
                <a:off x="525" y="285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15"/>
              <p:cNvSpPr>
                <a:spLocks/>
              </p:cNvSpPr>
              <p:nvPr/>
            </p:nvSpPr>
            <p:spPr bwMode="gray">
              <a:xfrm>
                <a:off x="626" y="408"/>
                <a:ext cx="68" cy="85"/>
              </a:xfrm>
              <a:custGeom>
                <a:avLst/>
                <a:gdLst>
                  <a:gd name="T0" fmla="*/ 0 w 68"/>
                  <a:gd name="T1" fmla="*/ 20 h 85"/>
                  <a:gd name="T2" fmla="*/ 27 w 68"/>
                  <a:gd name="T3" fmla="*/ 30 h 85"/>
                  <a:gd name="T4" fmla="*/ 33 w 68"/>
                  <a:gd name="T5" fmla="*/ 0 h 85"/>
                  <a:gd name="T6" fmla="*/ 39 w 68"/>
                  <a:gd name="T7" fmla="*/ 30 h 85"/>
                  <a:gd name="T8" fmla="*/ 67 w 68"/>
                  <a:gd name="T9" fmla="*/ 20 h 85"/>
                  <a:gd name="T10" fmla="*/ 45 w 68"/>
                  <a:gd name="T11" fmla="*/ 42 h 85"/>
                  <a:gd name="T12" fmla="*/ 67 w 68"/>
                  <a:gd name="T13" fmla="*/ 62 h 85"/>
                  <a:gd name="T14" fmla="*/ 39 w 68"/>
                  <a:gd name="T15" fmla="*/ 52 h 85"/>
                  <a:gd name="T16" fmla="*/ 33 w 68"/>
                  <a:gd name="T17" fmla="*/ 84 h 85"/>
                  <a:gd name="T18" fmla="*/ 27 w 68"/>
                  <a:gd name="T19" fmla="*/ 52 h 85"/>
                  <a:gd name="T20" fmla="*/ 0 w 68"/>
                  <a:gd name="T21" fmla="*/ 62 h 85"/>
                  <a:gd name="T22" fmla="*/ 21 w 68"/>
                  <a:gd name="T23" fmla="*/ 42 h 85"/>
                  <a:gd name="T24" fmla="*/ 0 w 68"/>
                  <a:gd name="T25" fmla="*/ 20 h 8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6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Щелчок правит 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616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4E0AA6-9E40-440C-BD53-0A261A84C4C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-52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-52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-52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-5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-5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-5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-5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-5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/>
        <a:buChar char="u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Картинки по запросу гоголь ревизор картин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90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947738" y="4395788"/>
            <a:ext cx="7772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en-US" sz="5400">
                <a:solidFill>
                  <a:srgbClr val="FFC000"/>
                </a:solidFill>
                <a:latin typeface="Times New Roman" panose="02020603050405020304" pitchFamily="18" charset="0"/>
                <a:cs typeface="Aharoni" pitchFamily="2" charset="-79"/>
              </a:rPr>
              <a:t>Н. В. Гоголь</a:t>
            </a:r>
          </a:p>
          <a:p>
            <a:pPr algn="ctr" eaLnBrk="1" hangingPunct="1"/>
            <a:r>
              <a:rPr lang="ru-RU" altLang="en-US" sz="5400">
                <a:solidFill>
                  <a:srgbClr val="FFC000"/>
                </a:solidFill>
                <a:latin typeface="Times New Roman" panose="02020603050405020304" pitchFamily="18" charset="0"/>
                <a:cs typeface="Aharoni" pitchFamily="2" charset="-79"/>
              </a:rPr>
              <a:t> «Ревизор».</a:t>
            </a:r>
          </a:p>
        </p:txBody>
      </p:sp>
      <p:sp>
        <p:nvSpPr>
          <p:cNvPr id="3076" name="Прямоугольник 1"/>
          <p:cNvSpPr>
            <a:spLocks noChangeArrowheads="1"/>
          </p:cNvSpPr>
          <p:nvPr/>
        </p:nvSpPr>
        <p:spPr bwMode="auto">
          <a:xfrm>
            <a:off x="4106863" y="6115050"/>
            <a:ext cx="1181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>
                <a:solidFill>
                  <a:srgbClr val="FFFF66"/>
                </a:solidFill>
                <a:cs typeface="Aharoni" pitchFamily="2" charset="-79"/>
              </a:rPr>
              <a:t>Комедия </a:t>
            </a:r>
            <a:endParaRPr lang="ru-RU" altLang="en-US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9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052513"/>
            <a:ext cx="6667500" cy="47339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88913"/>
            <a:ext cx="7086600" cy="12763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000" dirty="0" smtClean="0">
                <a:solidFill>
                  <a:schemeClr val="tx1"/>
                </a:solidFill>
                <a:effectLst/>
              </a:rPr>
              <a:t>Высказывания о городничем действующих лиц пьесы.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268413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Char char="u"/>
              <a:defRPr/>
            </a:pPr>
            <a:r>
              <a:rPr lang="ru-RU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Из жалоб купцов:</a:t>
            </a:r>
          </a:p>
          <a:p>
            <a:pPr>
              <a:lnSpc>
                <a:spcPct val="80000"/>
              </a:lnSpc>
              <a:buFont typeface="Monotype Sorts" pitchFamily="2" charset="2"/>
              <a:buChar char="u"/>
              <a:defRPr/>
            </a:pPr>
            <a:r>
              <a:rPr lang="ru-RU" sz="2800" dirty="0" smtClean="0"/>
              <a:t>«Такого городничего никогда ещё… не было. Такие обиды чинит, что описать нельзя. Придёт в лавку и, что ни попадется, всё берёт».</a:t>
            </a:r>
          </a:p>
          <a:p>
            <a:pPr>
              <a:lnSpc>
                <a:spcPct val="80000"/>
              </a:lnSpc>
              <a:buFont typeface="Monotype Sorts" pitchFamily="2" charset="2"/>
              <a:buChar char="u"/>
              <a:defRPr/>
            </a:pPr>
            <a:r>
              <a:rPr lang="ru-RU" sz="2800" dirty="0" smtClean="0"/>
              <a:t>«Ей богу, такого никто не запомнит городничего. Так всё и припрятываешь в лавке, когда его завидишь. То есть, не то уж говоря, чтоб какую деликатность, всякую дрянь берёт: чернослив такой, что лет уже по семи лежит в бочке, что у меня сиделец не будет есть, он целую горсть туда запустит. Именины его бывают на Антона, и уж, кажется, всего нанесёшь, ни в чём не нуждается; нет, ему ещё подавай: говорит, и на </a:t>
            </a:r>
            <a:r>
              <a:rPr lang="ru-RU" sz="2800" dirty="0" err="1" smtClean="0"/>
              <a:t>Онуфрия</a:t>
            </a:r>
            <a:r>
              <a:rPr lang="ru-RU" sz="2800" dirty="0" smtClean="0"/>
              <a:t> его именины. Что делать? И на </a:t>
            </a:r>
            <a:r>
              <a:rPr lang="ru-RU" sz="2800" dirty="0" err="1" smtClean="0"/>
              <a:t>Онуфрия</a:t>
            </a:r>
            <a:r>
              <a:rPr lang="ru-RU" sz="2800" dirty="0" smtClean="0"/>
              <a:t> несёшь».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000" dirty="0" smtClean="0">
                <a:solidFill>
                  <a:schemeClr val="tx1"/>
                </a:solidFill>
                <a:effectLst/>
              </a:rPr>
              <a:t>Высказывания о городничем действующих лиц пьесы.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773238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Char char="u"/>
              <a:defRPr/>
            </a:pPr>
            <a:r>
              <a:rPr lang="ru-RU" sz="28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Из жалоб купцов:</a:t>
            </a:r>
          </a:p>
          <a:p>
            <a:pPr>
              <a:lnSpc>
                <a:spcPct val="90000"/>
              </a:lnSpc>
              <a:buFont typeface="Monotype Sorts" pitchFamily="2" charset="2"/>
              <a:buChar char="u"/>
              <a:defRPr/>
            </a:pPr>
            <a:r>
              <a:rPr lang="ru-RU" sz="2800" dirty="0" smtClean="0"/>
              <a:t>« а попробуй прекословить, наведет к тебе целый полк солдат на постой».</a:t>
            </a:r>
          </a:p>
          <a:p>
            <a:pPr>
              <a:lnSpc>
                <a:spcPct val="90000"/>
              </a:lnSpc>
              <a:buFont typeface="Monotype Sorts" pitchFamily="2" charset="2"/>
              <a:buChar char="u"/>
              <a:defRPr/>
            </a:pPr>
            <a:r>
              <a:rPr lang="ru-RU" sz="28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Из жалоб </a:t>
            </a:r>
            <a:r>
              <a:rPr lang="ru-RU" sz="2800" dirty="0" err="1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слесарши</a:t>
            </a:r>
            <a:r>
              <a:rPr lang="ru-RU" sz="28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:</a:t>
            </a:r>
          </a:p>
          <a:p>
            <a:pPr>
              <a:lnSpc>
                <a:spcPct val="90000"/>
              </a:lnSpc>
              <a:buFont typeface="Monotype Sorts" pitchFamily="2" charset="2"/>
              <a:buChar char="u"/>
              <a:defRPr/>
            </a:pPr>
            <a:r>
              <a:rPr lang="ru-RU" sz="2800" dirty="0" smtClean="0"/>
              <a:t>« Милости прошу, на городничего челом бью, пошли ему бог всякое зло…чтоб ни детям его, ни ему, мошеннику, ни дядьям, ни тёткам его ни в чём никакого прибытку не было».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893175" cy="1371600"/>
          </a:xfrm>
        </p:spPr>
        <p:txBody>
          <a:bodyPr/>
          <a:lstStyle/>
          <a:p>
            <a:pPr algn="ctr"/>
            <a:r>
              <a:rPr lang="ru-RU" altLang="en-US" sz="4000" smtClean="0">
                <a:solidFill>
                  <a:schemeClr val="tx1"/>
                </a:solidFill>
                <a:effectLst/>
              </a:rPr>
              <a:t>Само-характеристика городничего.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 sz="2800" smtClean="0"/>
              <a:t>«Тридцать лет живу на службе; ни один купец, ни подрядчик не мог провести; мошенников над мошенниками обманывал,  пройдох  и плутов таких, что весь свет готовы обворовать, поддевал на уду. Трёх губернаторов обманул!.. Что губернаторов! (махнул рукой), нечего и говорить про губернаторов».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5338" y="207963"/>
            <a:ext cx="7086600" cy="1276350"/>
          </a:xfrm>
        </p:spPr>
        <p:txBody>
          <a:bodyPr/>
          <a:lstStyle/>
          <a:p>
            <a:pPr algn="ctr"/>
            <a:r>
              <a:rPr lang="ru-RU" altLang="en-US" sz="4000" smtClean="0">
                <a:solidFill>
                  <a:schemeClr val="tx1"/>
                </a:solidFill>
                <a:effectLst/>
              </a:rPr>
              <a:t>Хлестаков.</a:t>
            </a:r>
          </a:p>
        </p:txBody>
      </p:sp>
      <p:pic>
        <p:nvPicPr>
          <p:cNvPr id="18435" name="Picture 5" descr="ill039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84784"/>
            <a:ext cx="3476625" cy="48768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 sz="4000" smtClean="0">
                <a:solidFill>
                  <a:schemeClr val="tx1"/>
                </a:solidFill>
                <a:effectLst/>
              </a:rPr>
              <a:t>Характеристика Хлестакова.</a:t>
            </a:r>
          </a:p>
        </p:txBody>
      </p:sp>
      <p:graphicFrame>
        <p:nvGraphicFramePr>
          <p:cNvPr id="18452" name="Group 20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3886200"/>
        </p:xfrm>
        <a:graphic>
          <a:graphicData uri="http://schemas.openxmlformats.org/drawingml/2006/table">
            <a:tbl>
              <a:tblPr/>
              <a:tblGrid>
                <a:gridCol w="3341953"/>
                <a:gridCol w="4430447"/>
              </a:tblGrid>
              <a:tr h="194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Внешность.</a:t>
                      </a:r>
                    </a:p>
                  </a:txBody>
                  <a:tcPr marL="86360" marR="863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«Молодой человек, лет двадцати трёх, тоненький, худенький…Одет по моде».</a:t>
                      </a:r>
                    </a:p>
                  </a:txBody>
                  <a:tcPr marL="86360" marR="863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Общественное положение.</a:t>
                      </a:r>
                    </a:p>
                  </a:txBody>
                  <a:tcPr marL="86360" marR="863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Мелкий петербургский чиновник. Сын небогатого саратовского помещика.</a:t>
                      </a:r>
                    </a:p>
                  </a:txBody>
                  <a:tcPr marL="86360" marR="863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7086600" cy="1276350"/>
          </a:xfrm>
        </p:spPr>
        <p:txBody>
          <a:bodyPr/>
          <a:lstStyle/>
          <a:p>
            <a:pPr algn="ctr"/>
            <a:r>
              <a:rPr lang="ru-RU" altLang="en-US" sz="4000" smtClean="0">
                <a:solidFill>
                  <a:schemeClr val="tx1"/>
                </a:solidFill>
                <a:effectLst/>
              </a:rPr>
              <a:t>Характеристика Хлестакова.</a:t>
            </a:r>
          </a:p>
        </p:txBody>
      </p:sp>
      <p:graphicFrame>
        <p:nvGraphicFramePr>
          <p:cNvPr id="23581" name="Group 29"/>
          <p:cNvGraphicFramePr>
            <a:graphicFrameLocks noGrp="1"/>
          </p:cNvGraphicFramePr>
          <p:nvPr>
            <p:ph idx="1"/>
          </p:nvPr>
        </p:nvGraphicFramePr>
        <p:xfrm>
          <a:off x="323850" y="1052513"/>
          <a:ext cx="8640763" cy="5643562"/>
        </p:xfrm>
        <a:graphic>
          <a:graphicData uri="http://schemas.openxmlformats.org/drawingml/2006/table">
            <a:tbl>
              <a:tblPr/>
              <a:tblGrid>
                <a:gridCol w="2052638"/>
                <a:gridCol w="6588125"/>
              </a:tblGrid>
              <a:tr h="5643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Основные поступки.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По дороге из Петербурга в  Саратовскую губернию проигрался в карты. В городе он своим столичным костюмом и враньём ввёл в заблуждение всех чиновников, купцов и мещан города. Его приняли за ревизора. Он обобрал всех правящих чиновников города, получив от каждого из них крупную взятку деньгами. Обобрал и купцов, пришедших к нему с жалобой на городничего, получив от них взятку натурой, т.е. товарами. Вскружил голову дочери и жене городничего, посулил городничему генеральство и уехал из города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 предоставленной ему городничим тройке лошадей.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97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765175"/>
            <a:ext cx="4743450" cy="57594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1403350" y="188913"/>
            <a:ext cx="7086600" cy="1276350"/>
          </a:xfrm>
        </p:spPr>
        <p:txBody>
          <a:bodyPr/>
          <a:lstStyle/>
          <a:p>
            <a:pPr algn="ctr"/>
            <a:r>
              <a:rPr lang="ru-RU" altLang="en-US" sz="4000" smtClean="0">
                <a:solidFill>
                  <a:schemeClr val="tx1"/>
                </a:solidFill>
                <a:effectLst/>
              </a:rPr>
              <a:t>Характеристика Хлестакова.</a:t>
            </a:r>
          </a:p>
        </p:txBody>
      </p:sp>
      <p:graphicFrame>
        <p:nvGraphicFramePr>
          <p:cNvPr id="25620" name="Group 20"/>
          <p:cNvGraphicFramePr>
            <a:graphicFrameLocks noGrp="1"/>
          </p:cNvGraphicFramePr>
          <p:nvPr>
            <p:ph idx="1"/>
          </p:nvPr>
        </p:nvGraphicFramePr>
        <p:xfrm>
          <a:off x="468313" y="1412875"/>
          <a:ext cx="8229600" cy="4627563"/>
        </p:xfrm>
        <a:graphic>
          <a:graphicData uri="http://schemas.openxmlformats.org/drawingml/2006/table">
            <a:tbl>
              <a:tblPr/>
              <a:tblGrid>
                <a:gridCol w="2016125"/>
                <a:gridCol w="6213475"/>
              </a:tblGrid>
              <a:tr h="4627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Основные черты.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Легкомыслие: у него «необычная лёгкость в мыслях». Он, по выражению автора, «без царя в голове – один из тех людей, которых… называют пустейшими». Поступки и слова у него не вяжутся друг с другом. Он живёт и действует безотчётно.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Болтливость: он ни минуты не молчит, всё время заставляя окружающих слушать лишь самого себя.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Лживость и хвастливость: он одержим страстью безотчётного вранья и любит рассказывать о себе небылицы.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ill04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980728"/>
            <a:ext cx="4608513" cy="54006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76250"/>
            <a:ext cx="8229600" cy="1371600"/>
          </a:xfrm>
        </p:spPr>
        <p:txBody>
          <a:bodyPr/>
          <a:lstStyle/>
          <a:p>
            <a:pPr algn="ctr"/>
            <a:r>
              <a:rPr lang="ru-RU" altLang="en-US" sz="4000" b="1" smtClean="0">
                <a:solidFill>
                  <a:schemeClr val="tx1"/>
                </a:solidFill>
                <a:effectLst/>
              </a:rPr>
              <a:t>Сюжет гоголевской комедии.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 sz="2800" smtClean="0"/>
              <a:t>1.Где и когда происходит действие, изображенное в комедии?</a:t>
            </a:r>
          </a:p>
          <a:p>
            <a:r>
              <a:rPr lang="ru-RU" altLang="en-US" sz="2800" smtClean="0"/>
              <a:t>Какие административные должности занимают главные действующие лица пьесы?</a:t>
            </a:r>
          </a:p>
          <a:p>
            <a:r>
              <a:rPr lang="ru-RU" altLang="en-US" sz="2800" smtClean="0"/>
              <a:t>К какому общественному классу они принадлежали?</a:t>
            </a:r>
          </a:p>
          <a:p>
            <a:r>
              <a:rPr lang="ru-RU" altLang="en-US" sz="2800" smtClean="0"/>
              <a:t>В чем заключается сюжет комедии?</a:t>
            </a:r>
          </a:p>
          <a:p>
            <a:endParaRPr lang="ru-RU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450" y="247650"/>
            <a:ext cx="7086600" cy="1276350"/>
          </a:xfrm>
        </p:spPr>
        <p:txBody>
          <a:bodyPr/>
          <a:lstStyle/>
          <a:p>
            <a:pPr algn="ctr"/>
            <a:r>
              <a:rPr lang="ru-RU" altLang="en-US" sz="4000" smtClean="0">
                <a:solidFill>
                  <a:schemeClr val="tx1"/>
                </a:solidFill>
                <a:effectLst/>
              </a:rPr>
              <a:t>Заключительная сцена.</a:t>
            </a:r>
          </a:p>
        </p:txBody>
      </p:sp>
      <p:pic>
        <p:nvPicPr>
          <p:cNvPr id="25605" name="Picture 5" descr="Картинки по запросу заключительная сцена ревизора картин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7560840" cy="45365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33375"/>
            <a:ext cx="7086600" cy="1276350"/>
          </a:xfrm>
        </p:spPr>
        <p:txBody>
          <a:bodyPr/>
          <a:lstStyle/>
          <a:p>
            <a:pPr algn="ctr"/>
            <a:r>
              <a:rPr lang="ru-RU" altLang="en-US" sz="4000" smtClean="0">
                <a:solidFill>
                  <a:schemeClr val="tx1"/>
                </a:solidFill>
                <a:effectLst/>
              </a:rPr>
              <a:t>К нам едет ревизор.</a:t>
            </a:r>
          </a:p>
        </p:txBody>
      </p:sp>
      <p:pic>
        <p:nvPicPr>
          <p:cNvPr id="7172" name="Picture 5" descr="Boklevskiy_KP-K-nam-edet-revizor-Revizor-Gogol_N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7704534" cy="44119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 sz="4000" smtClean="0">
                <a:solidFill>
                  <a:schemeClr val="tx1"/>
                </a:solidFill>
                <a:effectLst/>
              </a:rPr>
              <a:t>Характеристика городничего.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 sz="2800" smtClean="0"/>
              <a:t>Замечания автора о городничем.</a:t>
            </a:r>
          </a:p>
          <a:p>
            <a:r>
              <a:rPr lang="ru-RU" altLang="en-US" sz="2800" smtClean="0"/>
              <a:t>Поведение и поступки городничего.</a:t>
            </a:r>
          </a:p>
          <a:p>
            <a:r>
              <a:rPr lang="ru-RU" altLang="en-US" sz="2800" smtClean="0"/>
              <a:t>Жалобы купечества и мещанства на городничего.</a:t>
            </a:r>
          </a:p>
          <a:p>
            <a:r>
              <a:rPr lang="ru-RU" altLang="en-US" sz="2800" smtClean="0"/>
              <a:t>Мнение городничего о самом себе.</a:t>
            </a:r>
          </a:p>
          <a:p>
            <a:r>
              <a:rPr lang="ru-RU" altLang="en-US" sz="2800" smtClean="0"/>
              <a:t>Значение образа городничего.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3338"/>
            <a:ext cx="7086600" cy="1276350"/>
          </a:xfrm>
        </p:spPr>
        <p:txBody>
          <a:bodyPr/>
          <a:lstStyle/>
          <a:p>
            <a:pPr algn="ctr"/>
            <a:r>
              <a:rPr lang="ru-RU" altLang="en-US" sz="4000" smtClean="0">
                <a:solidFill>
                  <a:schemeClr val="tx1"/>
                </a:solidFill>
                <a:effectLst/>
              </a:rPr>
              <a:t>Городничий</a:t>
            </a:r>
          </a:p>
        </p:txBody>
      </p:sp>
      <p:pic>
        <p:nvPicPr>
          <p:cNvPr id="9219" name="Picture 4" descr="ill0066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1840" y="1340768"/>
            <a:ext cx="3096344" cy="5111750"/>
          </a:xfrm>
          <a:solidFill>
            <a:srgbClr val="FFFFFF">
              <a:shade val="85000"/>
            </a:srgbClr>
          </a:solidFill>
          <a:ln w="190500" cap="sq">
            <a:solidFill>
              <a:schemeClr val="tx1">
                <a:lumMod val="85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n-US" sz="4000" smtClean="0">
                <a:solidFill>
                  <a:schemeClr val="tx1"/>
                </a:solidFill>
                <a:effectLst/>
              </a:rPr>
              <a:t>Замечания автора о городничем.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altLang="en-US" sz="2800" smtClean="0"/>
              <a:t>«Городничий, уже постаревший на службе и очень не глупый, по-своему, человек. Хотя и взяточник, но ведёт себя очень солидно; довольно серьезен, несколько даже резонёр; говорит ни громко, ни тихо, ни много, ни мало. Его каждое слово значительно. Черты лица его грубы и жестки, как у всякого начавшего тяжёлую службу с низших чинов…Волоса на нём стриженные, с проседью» (из «Замечаний для господ актёров»).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404813"/>
            <a:ext cx="7667625" cy="1371600"/>
          </a:xfrm>
        </p:spPr>
        <p:txBody>
          <a:bodyPr/>
          <a:lstStyle/>
          <a:p>
            <a:pPr algn="ctr"/>
            <a:r>
              <a:rPr lang="ru-RU" altLang="en-US" sz="4000" smtClean="0">
                <a:solidFill>
                  <a:schemeClr val="tx1"/>
                </a:solidFill>
                <a:effectLst/>
              </a:rPr>
              <a:t>Поведение и поступки городничего.</a:t>
            </a:r>
            <a:br>
              <a:rPr lang="ru-RU" altLang="en-US" sz="4000" smtClean="0">
                <a:solidFill>
                  <a:schemeClr val="tx1"/>
                </a:solidFill>
                <a:effectLst/>
              </a:rPr>
            </a:br>
            <a:endParaRPr lang="ru-RU" altLang="en-US" sz="4000" smtClean="0">
              <a:solidFill>
                <a:schemeClr val="tx1"/>
              </a:solidFill>
              <a:effectLst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526415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Char char="u"/>
              <a:defRPr/>
            </a:pPr>
            <a:r>
              <a:rPr lang="ru-RU" sz="2800" dirty="0" smtClean="0"/>
              <a:t>В связи с неожиданным известием о приезде ревизора городничий приказывает немедленно разметать старый забор, так как убеждён, что «чем больше ломки, тем больше деятельности градоправителя» </a:t>
            </a:r>
            <a:r>
              <a:rPr lang="ru-RU" sz="28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(хитрость)</a:t>
            </a:r>
          </a:p>
          <a:p>
            <a:pPr>
              <a:lnSpc>
                <a:spcPct val="80000"/>
              </a:lnSpc>
              <a:buFont typeface="Monotype Sorts" pitchFamily="2" charset="2"/>
              <a:buChar char="u"/>
              <a:defRPr/>
            </a:pPr>
            <a:r>
              <a:rPr lang="ru-RU" sz="2800" dirty="0" smtClean="0"/>
              <a:t>Деньги, ассигнованные правительством на построение церкви, присвоил себе, а в отчёте приказал отметить, что церковь была построена, но сгорела </a:t>
            </a:r>
            <a:r>
              <a:rPr lang="ru-RU" sz="28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(воровство).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765175"/>
            <a:ext cx="4824413" cy="52562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76250"/>
            <a:ext cx="8964613" cy="1371600"/>
          </a:xfrm>
        </p:spPr>
        <p:txBody>
          <a:bodyPr/>
          <a:lstStyle/>
          <a:p>
            <a:pPr algn="ctr"/>
            <a:r>
              <a:rPr lang="ru-RU" altLang="en-US" sz="4000" smtClean="0">
                <a:solidFill>
                  <a:schemeClr val="tx1"/>
                </a:solidFill>
                <a:effectLst/>
              </a:rPr>
              <a:t> Поведение и поступки городничего.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557338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Char char="u"/>
              <a:defRPr/>
            </a:pPr>
            <a:r>
              <a:rPr lang="ru-RU" sz="2800" dirty="0" smtClean="0"/>
              <a:t>Приезжему Хлестакову дал взятку в 400 рублей и устроил ему пышный обед у себя дома </a:t>
            </a:r>
            <a:r>
              <a:rPr lang="ru-RU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(подкуп).</a:t>
            </a:r>
          </a:p>
          <a:p>
            <a:pPr>
              <a:lnSpc>
                <a:spcPct val="90000"/>
              </a:lnSpc>
              <a:buFont typeface="Monotype Sorts" pitchFamily="2" charset="2"/>
              <a:buChar char="u"/>
              <a:defRPr/>
            </a:pPr>
            <a:r>
              <a:rPr lang="ru-RU" sz="2800" dirty="0" smtClean="0"/>
              <a:t>Купцов своего города разоряет поборами. Чтобы больше брать поборов с купцов, он справляет свои именины два раза в год: на Антона и на </a:t>
            </a:r>
            <a:r>
              <a:rPr lang="ru-RU" sz="2800" dirty="0" err="1" smtClean="0"/>
              <a:t>Онуфрия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(вымогательство).</a:t>
            </a:r>
          </a:p>
          <a:p>
            <a:pPr>
              <a:lnSpc>
                <a:spcPct val="90000"/>
              </a:lnSpc>
              <a:buFont typeface="Monotype Sorts" pitchFamily="2" charset="2"/>
              <a:buChar char="u"/>
              <a:defRPr/>
            </a:pPr>
            <a:r>
              <a:rPr lang="ru-RU" sz="2800" dirty="0" smtClean="0"/>
              <a:t>За три штуки полотна освободил от солдатчины сына купчихи Пантелеевой </a:t>
            </a:r>
            <a:r>
              <a:rPr lang="ru-RU" sz="2800" dirty="0" smtClean="0">
                <a:solidFill>
                  <a:schemeClr val="bg2"/>
                </a:solidFill>
              </a:rPr>
              <a:t>(</a:t>
            </a:r>
            <a:r>
              <a:rPr lang="ru-RU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взяточничество)</a:t>
            </a:r>
            <a:r>
              <a:rPr lang="ru-RU" sz="2800" dirty="0" smtClean="0"/>
              <a:t>,</a:t>
            </a:r>
            <a:r>
              <a:rPr lang="ru-RU" sz="28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800" dirty="0" smtClean="0"/>
              <a:t>взамен чего мужа бедной </a:t>
            </a:r>
            <a:r>
              <a:rPr lang="ru-RU" sz="2800" dirty="0" err="1" smtClean="0"/>
              <a:t>слесарши</a:t>
            </a:r>
            <a:r>
              <a:rPr lang="ru-RU" sz="2800" dirty="0" smtClean="0"/>
              <a:t>  </a:t>
            </a:r>
            <a:r>
              <a:rPr lang="ru-RU" sz="2800" dirty="0" err="1" smtClean="0"/>
              <a:t>Пошлёпкиной</a:t>
            </a:r>
            <a:r>
              <a:rPr lang="ru-RU" sz="2800" dirty="0" smtClean="0"/>
              <a:t> отдал в солдаты вне очереди </a:t>
            </a:r>
            <a:r>
              <a:rPr lang="ru-RU" sz="2800" dirty="0" smtClean="0">
                <a:solidFill>
                  <a:schemeClr val="bg2"/>
                </a:solidFill>
              </a:rPr>
              <a:t>(произвол).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иний фон с кристалом">
  <a:themeElements>
    <a:clrScheme name="Мерцание 1">
      <a:dk1>
        <a:srgbClr val="2A004E"/>
      </a:dk1>
      <a:lt1>
        <a:srgbClr val="FFFFFF"/>
      </a:lt1>
      <a:dk2>
        <a:srgbClr val="500093"/>
      </a:dk2>
      <a:lt2>
        <a:srgbClr val="00CCCC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Мерцание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52"/>
          </a:defRPr>
        </a:defPPr>
      </a:lstStyle>
    </a:lnDef>
  </a:objectDefaults>
  <a:extraClrSchemeLst>
    <a:extraClrScheme>
      <a:clrScheme name="Мерцание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рцание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рцание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рцание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рцание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рцание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рцание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синий фон с кристалом</Template>
  <TotalTime>297</TotalTime>
  <Words>817</Words>
  <Application>Microsoft Office PowerPoint</Application>
  <PresentationFormat>On-screen Show (4:3)</PresentationFormat>
  <Paragraphs>51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Times New Roman</vt:lpstr>
      <vt:lpstr>Monotype Sorts</vt:lpstr>
      <vt:lpstr>Calibri</vt:lpstr>
      <vt:lpstr>Aharoni</vt:lpstr>
      <vt:lpstr>Wingdings</vt:lpstr>
      <vt:lpstr>синий фон с кристалом</vt:lpstr>
      <vt:lpstr>PowerPoint Presentation</vt:lpstr>
      <vt:lpstr>Сюжет гоголевской комедии.</vt:lpstr>
      <vt:lpstr>К нам едет ревизор.</vt:lpstr>
      <vt:lpstr>Характеристика городничего.</vt:lpstr>
      <vt:lpstr>Городничий</vt:lpstr>
      <vt:lpstr>Замечания автора о городничем.</vt:lpstr>
      <vt:lpstr>Поведение и поступки городничего. </vt:lpstr>
      <vt:lpstr>PowerPoint Presentation</vt:lpstr>
      <vt:lpstr> Поведение и поступки городничего.</vt:lpstr>
      <vt:lpstr>PowerPoint Presentation</vt:lpstr>
      <vt:lpstr>Высказывания о городничем действующих лиц пьесы.</vt:lpstr>
      <vt:lpstr>Высказывания о городничем действующих лиц пьесы.</vt:lpstr>
      <vt:lpstr>Само-характеристика городничего.</vt:lpstr>
      <vt:lpstr>Хлестаков.</vt:lpstr>
      <vt:lpstr>Характеристика Хлестакова.</vt:lpstr>
      <vt:lpstr>Характеристика Хлестакова.</vt:lpstr>
      <vt:lpstr>PowerPoint Presentation</vt:lpstr>
      <vt:lpstr>Характеристика Хлестакова.</vt:lpstr>
      <vt:lpstr>PowerPoint Presentation</vt:lpstr>
      <vt:lpstr>Заключительная сцена.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Комедия Н.В.Гоголя «Ревизор».</dc:title>
  <dc:creator>t60</dc:creator>
  <cp:lastModifiedBy>pptforschool.ru</cp:lastModifiedBy>
  <cp:revision>16</cp:revision>
  <dcterms:created xsi:type="dcterms:W3CDTF">2014-01-23T05:52:25Z</dcterms:created>
  <dcterms:modified xsi:type="dcterms:W3CDTF">2018-03-20T10:05:32Z</dcterms:modified>
</cp:coreProperties>
</file>