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0" r:id="rId3"/>
    <p:sldId id="262" r:id="rId4"/>
    <p:sldId id="276" r:id="rId5"/>
    <p:sldId id="275" r:id="rId6"/>
    <p:sldId id="257" r:id="rId7"/>
    <p:sldId id="269" r:id="rId8"/>
    <p:sldId id="282" r:id="rId9"/>
    <p:sldId id="270" r:id="rId10"/>
    <p:sldId id="283" r:id="rId11"/>
    <p:sldId id="259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00"/>
    <a:srgbClr val="FFFF66"/>
    <a:srgbClr val="663300"/>
    <a:srgbClr val="993300"/>
    <a:srgbClr val="B48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4BD2-47F2-46D8-A1B9-070135387D12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4E65-F1AD-4318-BB95-50A5895E60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EBE9-037E-456C-87A4-D3A762044F46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0788-D3C7-4E0A-99A6-FCE76C801F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7C51-01E8-49DB-9DC2-F834199D8981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2D4F-D10F-4DA4-87E4-9580BF40F4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30D5-46CC-44DC-9BE3-B2EEFD3C762B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4199-D34B-4544-9E63-9CA45F8145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A66E-1C82-4CB4-913F-44B4918714EF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7DF0-FF34-4A6C-8876-B37CEEAEE7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F172-682D-46ED-B3EC-28552BD6F55C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4A6F-595B-45A8-8F95-0D6D71EE8B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12C8-76B8-4B06-9788-2432F2CCEEC0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AE78-114A-4975-AFA7-79630A799B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1126-279B-4D09-9904-1164859DBC78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4430-08A5-4CA3-8114-CCEFA75B13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DAE1-8B7A-44CA-BBFB-DAB51661D555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B5CE-39F2-4DFB-8E16-023A80142F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FDCE-0EBB-45BD-B78D-19456879A4BC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72A7-5918-43ED-83B4-D77BF950BF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C8DB-DC09-4D30-8EB9-7A22E00DE033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174C-EA17-4DC7-B5EB-A5B488F901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15000">
              <a:srgbClr val="F0EBD5"/>
            </a:gs>
            <a:gs pos="8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69000CE-71AC-4221-8786-1AAEDE2A4661}" type="datetimeFigureOut">
              <a:rPr lang="ru-RU" smtClean="0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0957F7-196D-42D7-8AD7-1416D3506A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Обои узоры, фон, светл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Картинки по запросу езоп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62">
            <a:off x="1619672" y="1268760"/>
            <a:ext cx="7157973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6872"/>
            <a:ext cx="6552728" cy="1322308"/>
          </a:xfrm>
          <a:prstGeom prst="snip2Diag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Aharoni" pitchFamily="2" charset="-79"/>
              </a:rPr>
              <a:t>Басни Эзопа</a:t>
            </a:r>
            <a:endParaRPr lang="ru-RU" sz="6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20734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4500563" y="1052513"/>
            <a:ext cx="4319587" cy="604996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Он умер. Сыновья, не зная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Где спрятан клад, лопаты взяли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И землю всю перекопали;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Клад не нашли, но урожая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Добились в этот год такого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Невиданного, право слово: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Он их обогатил стократ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Щедрее, чем заветный клад.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С тех пор известно на миру,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Что клад для человека - труд.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/>
              <a:t> </a:t>
            </a:r>
            <a:endParaRPr lang="ru-RU" b="1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7794"/>
            <a:ext cx="387753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977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560" y="-387424"/>
            <a:ext cx="9863138" cy="1158875"/>
          </a:xfrm>
          <a:prstGeom prst="rect">
            <a:avLst/>
          </a:prstGeom>
          <a:noFill/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5013" y="476672"/>
            <a:ext cx="5915992" cy="5980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260648"/>
            <a:ext cx="8229600" cy="8683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Ворон и лисица.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2"/>
          </p:nvPr>
        </p:nvSpPr>
        <p:spPr>
          <a:xfrm>
            <a:off x="107504" y="620713"/>
            <a:ext cx="9144000" cy="6237287"/>
          </a:xfrm>
        </p:spPr>
        <p:txBody>
          <a:bodyPr/>
          <a:lstStyle/>
          <a:p>
            <a:r>
              <a:rPr lang="ru-RU" sz="2400" dirty="0" smtClean="0"/>
              <a:t>Ворон унёс кусок мяса и уселся на дерево. Лисица увидела, и захотелось ей заполучить это мясо. Стала она перед вороном и принялась его расхваливать: уж и велик он, и красив, и мог бы получше других стать царём над птицами, да и стал бы, конечно, будь у него ещё и голос. Ворону и захотелось показать ей, что есть у него голос: выпустил он мясо и закаркал. А лисица подбежала, ухватила мясо и говорит: «Эх, ворон, кабы у тебя ещё и ум был в голове, - ничего бы тебе больше не требовалось, чтобы царствовать».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 </a:t>
            </a:r>
          </a:p>
          <a:p>
            <a:endParaRPr lang="ru-RU" sz="2400" dirty="0" smtClean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322" y="4221088"/>
            <a:ext cx="2376264" cy="2468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19475" y="981075"/>
            <a:ext cx="5724525" cy="57324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Благодаря Эзопу в обиходе появилось выражение «Эзопов язык». Что означает это выражение?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- Иносказательное выражение мыслей.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C000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- С какой целью поэты пользовались Эзоповым языком?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-    Эзопов язык, понятный искушённому читателю, позволял избегать преследований властей и выражать запретные мысли при помощи различных приёмов.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55607">
            <a:off x="395288" y="981075"/>
            <a:ext cx="2762250" cy="4968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-182563"/>
            <a:ext cx="5121275" cy="11334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4590" y="620688"/>
            <a:ext cx="9144000" cy="594995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500" b="1" dirty="0" smtClean="0">
                <a:solidFill>
                  <a:srgbClr val="C00000"/>
                </a:solidFill>
                <a:effectLst/>
              </a:rPr>
              <a:t>Показать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effectLst/>
              </a:rPr>
              <a:t> </a:t>
            </a:r>
            <a:r>
              <a:rPr lang="ru-RU" sz="3000" dirty="0" smtClean="0">
                <a:effectLst/>
              </a:rPr>
              <a:t>роль басни в литературе разных времён и народов,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000" dirty="0" smtClean="0">
                <a:effectLst/>
              </a:rPr>
              <a:t> обличение в басне несправедливых общественных   порядков и недостатков людей;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000" dirty="0" smtClean="0">
                <a:effectLst/>
              </a:rPr>
              <a:t>закрепить изученное по теории литературы: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000" dirty="0" smtClean="0">
                <a:effectLst/>
              </a:rPr>
              <a:t>     басня, мораль, аллегория, метафора, ирония;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effectLst/>
              </a:rPr>
              <a:t>Формировать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effectLst/>
              </a:rPr>
              <a:t> </a:t>
            </a:r>
            <a:r>
              <a:rPr lang="ru-RU" sz="3000" dirty="0" smtClean="0">
                <a:effectLst/>
              </a:rPr>
              <a:t>навыки выразительного чтения,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000" dirty="0" smtClean="0">
                <a:effectLst/>
              </a:rPr>
              <a:t>внимание к художественной детали;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effectLst/>
              </a:rPr>
              <a:t>Способствовать развитию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effectLst/>
              </a:rPr>
              <a:t> образного и аналитического мышления,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effectLst/>
              </a:rPr>
              <a:t> творческой фантазии.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dirty="0">
              <a:effectLst/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552" y="-387424"/>
            <a:ext cx="4226222" cy="1273175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-142875"/>
            <a:ext cx="8229600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Басня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277312" y="476672"/>
            <a:ext cx="860583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Басня</a:t>
            </a:r>
            <a:r>
              <a:rPr lang="ru-RU" sz="2800" dirty="0">
                <a:latin typeface="Calibri" pitchFamily="34" charset="0"/>
              </a:rPr>
              <a:t> — один из древнейших литературных жанров,</a:t>
            </a:r>
          </a:p>
          <a:p>
            <a:pPr>
              <a:buFontTx/>
              <a:buChar char="-"/>
            </a:pPr>
            <a:r>
              <a:rPr lang="ru-RU" sz="2800" dirty="0">
                <a:latin typeface="Calibri" pitchFamily="34" charset="0"/>
              </a:rPr>
              <a:t>короткий занимательный рассказ в стихах или прозе с обязательным нравоучительным выводом. Древней Греции был знаменит Эзоп (VI—V века до нашей эры), писавший басни в прозе.</a:t>
            </a:r>
          </a:p>
          <a:p>
            <a:r>
              <a:rPr lang="ru-RU" sz="2800" dirty="0">
                <a:latin typeface="Calibri" pitchFamily="34" charset="0"/>
              </a:rPr>
              <a:t>Мораль – нравоучение, поучение. Басня содержит мораль, чтобы автор мог показать собственное отношение к рассказанному в басне, донести                            до читателя авторскую идею. </a:t>
            </a:r>
          </a:p>
        </p:txBody>
      </p:sp>
      <p:sp>
        <p:nvSpPr>
          <p:cNvPr id="4" name="AutoShape 2" descr="Картинки по запросу езоп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447054" cy="2270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3684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Приёмы баснописцев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8227"/>
            <a:ext cx="8229600" cy="5218113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rgbClr val="C00000"/>
                </a:solidFill>
              </a:rPr>
              <a:t>             - При помощи каких приёмов писатели-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rgbClr val="C00000"/>
                </a:solidFill>
              </a:rPr>
              <a:t>                    баснописцы выражали свои мысли?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rgbClr val="C00000"/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9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Аллегория</a:t>
            </a:r>
            <a:r>
              <a:rPr lang="ru-RU" sz="39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900" dirty="0" smtClean="0">
                <a:solidFill>
                  <a:srgbClr val="C00000"/>
                </a:solidFill>
              </a:rPr>
              <a:t>– иносказание;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9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метафора</a:t>
            </a:r>
            <a:r>
              <a:rPr lang="ru-RU" sz="3900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– употребление слов в переносном значении для определения предмета на основе сходства значения, уподобления;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9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ирония</a:t>
            </a:r>
            <a:r>
              <a:rPr lang="ru-RU" dirty="0" smtClean="0">
                <a:solidFill>
                  <a:srgbClr val="C00000"/>
                </a:solidFill>
              </a:rPr>
              <a:t> – скрытая насмешка, иносказание).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ртинки по запросу езоп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60703"/>
            <a:ext cx="2736304" cy="2330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0"/>
            <a:ext cx="8229600" cy="836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Аллегория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411" name="Прямоугольник 10"/>
          <p:cNvSpPr>
            <a:spLocks noChangeArrowheads="1"/>
          </p:cNvSpPr>
          <p:nvPr/>
        </p:nvSpPr>
        <p:spPr bwMode="auto">
          <a:xfrm>
            <a:off x="1979712" y="547334"/>
            <a:ext cx="604914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Иносказание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 в басне заключается в том, что главными героями являются животные. </a:t>
            </a:r>
          </a:p>
          <a:p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Они не имеют собственных имён.</a:t>
            </a:r>
          </a:p>
          <a:p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За их обобщёнными образами скрываются люди с их характерами </a:t>
            </a:r>
          </a:p>
          <a:p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и недостатками.</a:t>
            </a:r>
          </a:p>
          <a:p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 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9947">
            <a:off x="3373566" y="3482620"/>
            <a:ext cx="2562225" cy="3024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5136">
            <a:off x="511350" y="3424535"/>
            <a:ext cx="2627313" cy="3090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5939">
            <a:off x="5997713" y="3698199"/>
            <a:ext cx="2622550" cy="299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116632" y="-171400"/>
            <a:ext cx="11161240" cy="11969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/>
                <a:ea typeface="Gungsuh"/>
                <a:cs typeface="Arabic Typesetting"/>
              </a:rPr>
              <a:t>Эзоп</a:t>
            </a:r>
            <a:r>
              <a:rPr lang="ru-RU" sz="2400" b="1" dirty="0" smtClean="0">
                <a:solidFill>
                  <a:srgbClr val="C00000"/>
                </a:solidFill>
                <a:ea typeface="Gungsuh"/>
                <a:cs typeface="Arabic Typesetting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ea typeface="Gungsuh"/>
                <a:cs typeface="Arabic Typesetting"/>
              </a:rPr>
            </a:br>
            <a:r>
              <a:rPr lang="ru-RU" sz="2400" b="1" dirty="0" smtClean="0">
                <a:solidFill>
                  <a:srgbClr val="C00000"/>
                </a:solidFill>
                <a:ea typeface="Gungsuh"/>
                <a:cs typeface="Arabic Typesetting"/>
              </a:rPr>
              <a:t>(VI—V в. до н. э.)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/>
                <a:ea typeface="Gungsuh"/>
                <a:cs typeface="Arabic Typesetting"/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738187"/>
            <a:ext cx="5867400" cy="611981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- полулегендарный раб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 с острова Самос,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 живший в VI в. до н. э.,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автор множества басен,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ставших достоянием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европейской – земной культуры.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Его сюжетами пользовались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такие мастера басни, как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Лафонтен и Крылов.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Его афоризмы вошли в нашу жизнь...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19065" y="6066239"/>
            <a:ext cx="3419475" cy="7651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Эзо́п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150 до н. э. Рим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Villa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Albani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коллекция)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052736"/>
            <a:ext cx="3095625" cy="467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539963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     Известно, что Эзоп был рабом. Благодаря своему уму он добился свободы.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   Даже правители Греции прислушивались к его советам, выраженным в иносказательной форме. В своих баснях под видом животных Эзоп высмеивал глупость, </a:t>
            </a:r>
            <a:r>
              <a:rPr lang="ru-RU" sz="2000" b="1" dirty="0">
                <a:ln>
                  <a:solidFill>
                    <a:srgbClr val="993300"/>
                  </a:solidFill>
                </a:ln>
                <a:solidFill>
                  <a:srgbClr val="C00000"/>
                </a:solidFill>
                <a:latin typeface="+mn-lt"/>
              </a:rPr>
              <a:t>жадность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и другие пороки людей. Многие принимали это на свой счёт.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          Чтобы отомстить Эзопу, обиженные им люди подложили в его котомку золотую чашу, украденную из храма. Согласно легенде, когда Эзопа схватили, его должны были либо казнить, либо он снова должен был признать себя рабом – и тогда хозяин уплатил бы штраф, а Эзоп сохранил бы жизнь.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        Эзоп не захотел терять свободу и выбрал смерть свободного человека.</a:t>
            </a: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-347663"/>
            <a:ext cx="4973017" cy="1103313"/>
          </a:xfrm>
          <a:prstGeom prst="rect">
            <a:avLst/>
          </a:prstGeom>
          <a:noFill/>
        </p:spPr>
      </p:pic>
      <p:pic>
        <p:nvPicPr>
          <p:cNvPr id="6146" name="Picture 2" descr="Картинки по запросу езоп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3024336" cy="2272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28728" cy="5271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0"/>
            <a:ext cx="4887912" cy="1212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2165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Эзоп.    </a:t>
            </a:r>
            <a:r>
              <a:rPr lang="ru-RU" sz="3600" b="1" dirty="0" smtClean="0">
                <a:solidFill>
                  <a:srgbClr val="C00000"/>
                </a:solidFill>
              </a:rPr>
              <a:t>«Крестьянин и дети»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8676456" cy="6165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Один крестьянин-виноградарь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Участок свой из края в край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Возделывал всегда, как надо,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Чтоб был высоким урожай.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Поняв, что дни уж сочтены,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Подумал, как найти бы средство,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Чтоб глупые еще сыны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Не растранжирили наследство. </a:t>
            </a:r>
          </a:p>
          <a:p>
            <a:pPr>
              <a:buFont typeface="Arial" charset="0"/>
              <a:buNone/>
            </a:pPr>
            <a:endParaRPr lang="ru-RU" sz="2000" b="1" dirty="0" smtClean="0"/>
          </a:p>
          <a:p>
            <a:pPr>
              <a:buFont typeface="Arial" charset="0"/>
              <a:buNone/>
            </a:pPr>
            <a:r>
              <a:rPr lang="ru-RU" sz="2000" b="1" dirty="0" smtClean="0"/>
              <a:t>   Вот, сыновей к себе позвав,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Сказал, лозу не указав,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Что под лозой зарытый клад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В наследство им оставить рад.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</a:t>
            </a:r>
          </a:p>
        </p:txBody>
      </p:sp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816424" cy="2676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иток бумаг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свиток бумаги</Template>
  <TotalTime>623</TotalTime>
  <Words>592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Arabic Typesetting</vt:lpstr>
      <vt:lpstr>Arial</vt:lpstr>
      <vt:lpstr>Calibri</vt:lpstr>
      <vt:lpstr>Gungsuh</vt:lpstr>
      <vt:lpstr>Impact</vt:lpstr>
      <vt:lpstr>свиток бумаги</vt:lpstr>
      <vt:lpstr>PowerPoint Presentation</vt:lpstr>
      <vt:lpstr>PowerPoint Presentation</vt:lpstr>
      <vt:lpstr>Басня</vt:lpstr>
      <vt:lpstr>Приёмы баснописцев</vt:lpstr>
      <vt:lpstr>Аллегория</vt:lpstr>
      <vt:lpstr>Эзоп  (VI—V в. до н. э.) </vt:lpstr>
      <vt:lpstr>PowerPoint Presentation</vt:lpstr>
      <vt:lpstr>PowerPoint Presentation</vt:lpstr>
      <vt:lpstr>Эзоп.    «Крестьянин и дети» </vt:lpstr>
      <vt:lpstr>PowerPoint Presentation</vt:lpstr>
      <vt:lpstr>PowerPoint Presentation</vt:lpstr>
      <vt:lpstr>Ворон и лисица.   </vt:lpstr>
      <vt:lpstr>PowerPoint Presentation</vt:lpstr>
    </vt:vector>
  </TitlesOfParts>
  <Company>DreamLair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Древнюю Грецию</dc:title>
  <dc:creator>админ</dc:creator>
  <cp:lastModifiedBy>pptforschool.ru</cp:lastModifiedBy>
  <cp:revision>18</cp:revision>
  <dcterms:created xsi:type="dcterms:W3CDTF">2010-11-13T15:23:03Z</dcterms:created>
  <dcterms:modified xsi:type="dcterms:W3CDTF">2018-03-16T08:49:31Z</dcterms:modified>
</cp:coreProperties>
</file>