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9BD7A-7362-42A1-B8E8-291BA8EBC36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97F61-9776-4E52-8FDE-9866C802B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7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97F61-9776-4E52-8FDE-9866C802BC9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5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Париже Анна познакомилась с Модильяни, который создал несколько карандашных набросков ее портрета. Русская интеллигенция была настолько оторвана от западной, что Ахматова узнала о посмертной славе этого нищего итальянского гения лишь перед II Мировой войной.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97F61-9776-4E52-8FDE-9866C802BC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9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28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1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3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25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45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6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64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3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2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9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8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4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3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65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0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738AAC-011F-4BF9-A09F-D8D3A468E62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0B142A-39CC-4719-80FD-7965C35C6F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0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381000"/>
            <a:ext cx="6947127" cy="82126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Анна </a:t>
            </a:r>
            <a:r>
              <a:rPr lang="uk-UA" sz="6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А</a:t>
            </a:r>
            <a:r>
              <a:rPr lang="ru-RU" sz="6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хматова</a:t>
            </a:r>
            <a:endParaRPr lang="ru-RU" sz="6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00" y="2057400"/>
            <a:ext cx="5762563" cy="136453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Жизнь и творчество</a:t>
            </a:r>
            <a:endParaRPr lang="ru-R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4" y="2438400"/>
            <a:ext cx="4928728" cy="3696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1731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1918 году распавшийся в годы войны "Цех поэтов" был восстановлен. К возрожденному "Цеху" Ахматова не примкнула. С акмеизмом ей стало не по пути. Причины были достаточно серьезны: поэтические позиции Ахматовой и акмеизма далеко не совпадали с самого начала.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850" y="2779102"/>
            <a:ext cx="53102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Первые послереволюционные годы Ахматовой были отмечены острыми лишениями и отдалением от литературной среды. Однако после развода с Шилейко, смерти Блока и расстрела Гумилева осенью 1921 года она вернулась в "мир живых людей", начала участвовать в литературных вечерах, в работе писательских организаций, публикуется в периодических изданиях. В этом же году читатели увидели ещё два сборника её стихов: "Подорожник" и "</a:t>
            </a:r>
            <a:r>
              <a:rPr lang="ru-RU" dirty="0" err="1"/>
              <a:t>Anno</a:t>
            </a:r>
            <a:r>
              <a:rPr lang="ru-RU" dirty="0"/>
              <a:t> </a:t>
            </a:r>
            <a:r>
              <a:rPr lang="ru-RU" dirty="0" err="1"/>
              <a:t>Domini</a:t>
            </a:r>
            <a:r>
              <a:rPr lang="ru-RU" dirty="0"/>
              <a:t>".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16961"/>
            <a:ext cx="53285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Октябрьскую революцию поэтесса не приняла. Ибо, как она писала, "все расхищено, продано; все голодной </a:t>
            </a:r>
            <a:r>
              <a:rPr lang="ru-RU" dirty="0" err="1"/>
              <a:t>тоскою</a:t>
            </a:r>
            <a:r>
              <a:rPr lang="ru-RU" dirty="0"/>
              <a:t> изглодано". Но Россию не покинула, отвергнув "утешные" голоса, звавшие на чужбину, где оказались многие ее современники.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998" y="1124744"/>
            <a:ext cx="3079458" cy="4243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596999" y="5382528"/>
            <a:ext cx="30794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Анна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Ахматова.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1920-е годы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4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9727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Декабрь 1922 года ознаменовался новым поворотом в личной жизни Ахматовой. О</a:t>
            </a:r>
            <a:r>
              <a:rPr lang="ru-RU" dirty="0" smtClean="0"/>
              <a:t>на </a:t>
            </a:r>
            <a:r>
              <a:rPr lang="ru-RU" dirty="0"/>
              <a:t>в третий раз вышла замуж, за искусствоведа и музейщика Николая Николаевича Пунина. Осенью 1923 года переселилась к нему, во внутренний (садовый) флигель </a:t>
            </a:r>
            <a:r>
              <a:rPr lang="ru-RU" dirty="0" err="1"/>
              <a:t>Шереметевского</a:t>
            </a:r>
            <a:r>
              <a:rPr lang="ru-RU" dirty="0"/>
              <a:t> дворца - Фонтанного Дома, но продолжала бывать и в Мраморном дворце, у Шилейко, заботясь и о нем, и о его собаке.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188640"/>
            <a:ext cx="2768600" cy="444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956300" y="4725144"/>
            <a:ext cx="276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Анна Ахматова и Николай Пунин.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1927 год.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2276872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1924 новые стихи Ахматовой публиковались в последний раз перед многолетним перерывом</a:t>
            </a:r>
            <a:r>
              <a:rPr lang="ru-RU" dirty="0" smtClean="0"/>
              <a:t>.</a:t>
            </a:r>
            <a:r>
              <a:rPr lang="ru-RU" dirty="0"/>
              <a:t> На ее имя был наложен негласный запрет, в печати появлялись только переводы.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356992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27 </a:t>
            </a:r>
            <a:r>
              <a:rPr lang="ru-RU" dirty="0"/>
              <a:t>октября 1935 были арестованы Н. </a:t>
            </a:r>
            <a:r>
              <a:rPr lang="ru-RU" dirty="0" smtClean="0"/>
              <a:t>Пунин </a:t>
            </a:r>
            <a:r>
              <a:rPr lang="ru-RU" dirty="0"/>
              <a:t>и Лев Николаевич Гумилев - сын Ахматовой, из-за чего она срочно выехала в Москву. Здесь 30 октября Анна Андреевна написала с помощью М Булгакова письмо к Сталину с просьбой об облегчении участи мужа и </a:t>
            </a:r>
            <a:r>
              <a:rPr lang="ru-RU" dirty="0" smtClean="0"/>
              <a:t>сына. </a:t>
            </a:r>
            <a:r>
              <a:rPr lang="ru-RU" dirty="0"/>
              <a:t>Их освобождают.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1937 году НКВД готовило материалы для обвинения ее в контрреволюционной деятельности. </a:t>
            </a:r>
          </a:p>
        </p:txBody>
      </p:sp>
    </p:spTree>
    <p:extLst>
      <p:ext uri="{BB962C8B-B14F-4D97-AF65-F5344CB8AC3E}">
        <p14:creationId xmlns:p14="http://schemas.microsoft.com/office/powerpoint/2010/main" val="422192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январе 1936 года Ахматова вместе с Б. Пастернаком ходила в Прокуратуру СССР с просьбой о смягчении участи арестованного О. Мандельштама. Его отправили в ссылку на год. 5 февраля этого же года она поехала навестить сосланных в Воронеж Мандельштамов. В конце мая 1937 года срок ссылки Мандельштама закончился, он вместе с женой вернулся в Москву, после чего Анна Андреевна сразу же отправилась навестить друзей. </a:t>
            </a:r>
          </a:p>
          <a:p>
            <a:r>
              <a:rPr lang="ru-RU" dirty="0" smtClean="0"/>
              <a:t>В </a:t>
            </a:r>
            <a:r>
              <a:rPr lang="ru-RU" dirty="0"/>
              <a:t>1938 году снова арестовали сына Ахматовой. Стихи этого времени, полные скорби и страданий, составили цикл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"Реквием". </a:t>
            </a:r>
            <a:r>
              <a:rPr lang="ru-RU" dirty="0"/>
              <a:t>Когда Ахматова писала "Реквием", это был реквием по "моему народу", участь которого разделили ее близкие. Она вспоминала о страшной очереди у ленинградской тюрьмы Кресты: ей пришлось там стоять часами, сжимая в окоченевших пальцах узелок с передачей - сначала для мужа, потом для </a:t>
            </a:r>
            <a:r>
              <a:rPr lang="ru-RU" dirty="0" smtClean="0"/>
              <a:t>сына.</a:t>
            </a:r>
          </a:p>
          <a:p>
            <a:r>
              <a:rPr lang="ru-RU" dirty="0" smtClean="0"/>
              <a:t>Трагическая </a:t>
            </a:r>
            <a:r>
              <a:rPr lang="ru-RU" dirty="0"/>
              <a:t>судьба объединила Ахматову с сотнями тысяч русских женщин. "Реквием" - плач, но плач гордый - стал самым знаменитым ее произведением</a:t>
            </a:r>
            <a:r>
              <a:rPr lang="ru-RU" dirty="0" smtClean="0"/>
              <a:t>. Весной 1938 года в Петербург тайно приехал Мандельштам, где и произошла его последняя встреча с Ахматовой. В ночь с 1 на 2 мая его арестовали. А 27 сентября он скончался во Владивостокском пересыльном лагере на Второй речке скончался, где и был похоронен, о чем Ахматова узнала лишь в начале 1939 года. </a:t>
            </a:r>
            <a:endParaRPr lang="ru-RU" dirty="0"/>
          </a:p>
          <a:p>
            <a:r>
              <a:rPr lang="ru-RU" dirty="0" smtClean="0"/>
              <a:t>В 1938 же году 19 сентября она рассталась с Н. Н. Пуниным, но осталась жить в той же квартире, так как иной жилплощади у нее не было. </a:t>
            </a:r>
            <a:r>
              <a:rPr lang="ru-RU" dirty="0"/>
              <a:t> </a:t>
            </a:r>
          </a:p>
          <a:p>
            <a:r>
              <a:rPr lang="ru-RU" dirty="0" smtClean="0"/>
              <a:t>В 1939 году 26 июля Решением Особого совещания при НКВД СССР Лев Гумилев осужден на 5 лет исправительно-трудовых лагерей. 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46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663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Отечественная война застала Анну Ахматову в Ленинграде. В конце сентября, уже во время блокады она вылетела сначала в Москву, а затем эвакуировалась в Ташкент, где жила до 1944 года. Здесь поэтесса чувствовала себя не так одиноко. В обществе близких и приятных ей людей - актрисы Фаины Раневской, Елены Сергеевны Булгаковой, вдовы писателя. </a:t>
            </a:r>
          </a:p>
          <a:p>
            <a:r>
              <a:rPr lang="ru-RU" dirty="0" smtClean="0"/>
              <a:t>Там </a:t>
            </a:r>
            <a:r>
              <a:rPr lang="ru-RU" dirty="0"/>
              <a:t>же она узнала о переменах в судьбе своего сына. Лев Николаевич Гумилев просил отправить его на фронт, и просьбу его </a:t>
            </a:r>
            <a:r>
              <a:rPr lang="ru-RU" dirty="0" smtClean="0"/>
              <a:t>удовлетворили.</a:t>
            </a:r>
          </a:p>
          <a:p>
            <a:r>
              <a:rPr lang="ru-RU" dirty="0" smtClean="0"/>
              <a:t>Летом </a:t>
            </a:r>
            <a:r>
              <a:rPr lang="ru-RU" dirty="0"/>
              <a:t>1944 года Ахматова вернулась в Ленинград. Она выезжала на Ленинградский фронт с чтением стихов, с успехом прошел ее творческий вечер в Ленинградском доме писателей. Весной 1945 года, сразу после победы, ленинградские поэты, в их числе и Ахматова, с триумфом выступали в </a:t>
            </a:r>
            <a:r>
              <a:rPr lang="ru-RU" dirty="0" smtClean="0"/>
              <a:t>Москве.</a:t>
            </a:r>
          </a:p>
          <a:p>
            <a:r>
              <a:rPr lang="ru-RU" dirty="0" smtClean="0"/>
              <a:t>Но</a:t>
            </a:r>
            <a:r>
              <a:rPr lang="ru-RU" dirty="0"/>
              <a:t> вдруг все оборвалось. 14 августа 1946 года было опубликовано печально-знаменитое постановление ЦК КПСС "О журналах "Звезда" и "Ленинград", в котором творчество А. Ахматовой и Зощенко определялось как "чуждое идеологически". Общее собрание ленинградской творческой интеллигенции дружно одобрило линию ЦК по отношению к ним. А через две недели Президиум правления Союза писателей СССР постановил "исключить Анну Ахматову и Михаила Зощенко из Союза советских писателей", тем самым оба литератора практически лишались средств к существованию. Ахматова вынуждена была зарабатывать на жизнь переводами, хотя всегда считала, что переводить чужие и писать собственные стихи немыслимо.</a:t>
            </a:r>
          </a:p>
        </p:txBody>
      </p:sp>
    </p:spTree>
    <p:extLst>
      <p:ext uri="{BB962C8B-B14F-4D97-AF65-F5344CB8AC3E}">
        <p14:creationId xmlns:p14="http://schemas.microsoft.com/office/powerpoint/2010/main" val="1517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728" y="1599186"/>
            <a:ext cx="5688632" cy="39180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8012" y="188640"/>
            <a:ext cx="87844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1949 году одного за другим, арестовали сначала 26 августа Н. Н. Пунина, а затем 6 ноября снова ее сына и приговорили последнего к 10 годам исправительно-трудовых лагерей. </a:t>
            </a:r>
          </a:p>
          <a:p>
            <a:r>
              <a:rPr lang="ru-RU" dirty="0" smtClean="0"/>
              <a:t>В </a:t>
            </a:r>
            <a:r>
              <a:rPr lang="ru-RU" dirty="0"/>
              <a:t>течение всего </a:t>
            </a:r>
            <a:r>
              <a:rPr lang="ru-RU" dirty="0" smtClean="0"/>
              <a:t>1950 </a:t>
            </a:r>
            <a:r>
              <a:rPr lang="ru-RU" dirty="0"/>
              <a:t>года она пыталась вызволить из рук сталинских палачей единственного сына, но безуспешно.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517232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Фотография Л.Н. Гумилева из следственного дела (1949г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7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19 января 1951 года по предложению Ал. Фадеева Ахматова была восстановлена в Союзе писателей, когда Ахматова написала стихи к юбилею Сталина. </a:t>
            </a:r>
          </a:p>
          <a:p>
            <a:r>
              <a:rPr lang="ru-RU" dirty="0" smtClean="0"/>
              <a:t>В </a:t>
            </a:r>
            <a:r>
              <a:rPr lang="ru-RU" dirty="0"/>
              <a:t>мае того же года у нее был Первый инфаркт миокарда. </a:t>
            </a:r>
            <a:r>
              <a:rPr lang="ru-RU" dirty="0" smtClean="0"/>
              <a:t>В </a:t>
            </a:r>
            <a:r>
              <a:rPr lang="ru-RU" dirty="0"/>
              <a:t>ожидании "скорой помощи" выкурила последнюю сигарету. Она курила 30 лет - с 1921 года. </a:t>
            </a:r>
            <a:endParaRPr lang="ru-RU" dirty="0" smtClean="0"/>
          </a:p>
          <a:p>
            <a:r>
              <a:rPr lang="ru-RU" dirty="0" smtClean="0"/>
              <a:t>27 </a:t>
            </a:r>
            <a:r>
              <a:rPr lang="ru-RU" dirty="0"/>
              <a:t>июня ее уже выписали из больницы, после чего Ахматова жила у Ардовых.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марте 1952 года вместе с семьей Пунина была выселена из Фонтанного Дома на ул. Красной Конницы. </a:t>
            </a:r>
          </a:p>
          <a:p>
            <a:r>
              <a:rPr lang="ru-RU" dirty="0" smtClean="0"/>
              <a:t>21 </a:t>
            </a:r>
            <a:r>
              <a:rPr lang="ru-RU" dirty="0"/>
              <a:t>августа. 1953 года умер Николай Николаевич Пунин в воркутинском лагере в поселке </a:t>
            </a:r>
            <a:r>
              <a:rPr lang="ru-RU" dirty="0" err="1"/>
              <a:t>Абезь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мае 1955 года ленинградское отделение Литфонда выделило Анне Андреевне дачный домик в писательском поселке Комарове; это свое жилище она называла "будкой".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332656"/>
            <a:ext cx="4180656" cy="2284511"/>
          </a:xfrm>
          <a:prstGeom prst="roundRect">
            <a:avLst>
              <a:gd name="adj" fmla="val 1182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3244334"/>
            <a:ext cx="4180656" cy="2679908"/>
          </a:xfrm>
          <a:prstGeom prst="roundRect">
            <a:avLst>
              <a:gd name="adj" fmla="val 1189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834840" y="2659559"/>
            <a:ext cx="4180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Анна Ахматова и Виктор Ардов. Конец 50-х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годов.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5756" y="5924242"/>
            <a:ext cx="41797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Анна Ахматова в своем рабочем кабинет. 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Конец 50-х годов.</a:t>
            </a:r>
          </a:p>
        </p:txBody>
      </p:sp>
    </p:spTree>
    <p:extLst>
      <p:ext uri="{BB962C8B-B14F-4D97-AF65-F5344CB8AC3E}">
        <p14:creationId xmlns:p14="http://schemas.microsoft.com/office/powerpoint/2010/main" val="24610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1956 году, 4 марта, в канун роковой годовщины - смерти Сталина - в присутствии Л. К. Чуковской Ахматова произнесла историческую фразу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923" y="2852936"/>
            <a:ext cx="4992148" cy="2956659"/>
          </a:xfrm>
          <a:prstGeom prst="roundRect">
            <a:avLst>
              <a:gd name="adj" fmla="val 1208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602614" y="5949280"/>
            <a:ext cx="38667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А. А. Ахматова и Л. Н. Гумилев. 1960 год.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130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"Третья слава" </a:t>
            </a:r>
            <a:r>
              <a:rPr lang="ru-RU" dirty="0" smtClean="0"/>
              <a:t>Ахматовой наступила после смерти Сталина и длилась лет 10 (Анна Андреевна еще успела застать начало новой к ней подозрительности, длившейся два десятилетия, почти до нашего времени). </a:t>
            </a:r>
          </a:p>
          <a:p>
            <a:r>
              <a:rPr lang="ru-RU" dirty="0" smtClean="0"/>
              <a:t>15 апреля 1956 года вернулся из лагеря Лев Николаевич Гумилев. 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04357" y="511805"/>
            <a:ext cx="7868043" cy="1155537"/>
            <a:chOff x="304357" y="511805"/>
            <a:chExt cx="7868043" cy="115553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899592" y="834971"/>
              <a:ext cx="72728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Теперь арестанты вернутся, и две России глянут друг другу в глаза: та, что сажала, и та, которую посадили. Началась новая эпоха.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4357" y="511805"/>
              <a:ext cx="58103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780062" y="651679"/>
              <a:ext cx="3569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25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 приезде в Москву 28 октября 1958 года Ахматова узнала об обрушившихся на Б. Пастернака неприятностях в связи с выдвижением на Нобелевскую премию романа </a:t>
            </a:r>
            <a:r>
              <a:rPr lang="ru-RU" sz="1600" b="1" i="1" dirty="0">
                <a:solidFill>
                  <a:srgbClr val="C00000"/>
                </a:solidFill>
              </a:rPr>
              <a:t>"Доктор Живаго"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dirty="0"/>
              <a:t>изданного в Италии и запрещенного в СССР. А 31 октября Борис Пастернак общим собранием писательской общественности был исключен из Союза писателей. В то тяжкое для него время Анна Андреевна посвятила ему стихотворение </a:t>
            </a:r>
            <a:r>
              <a:rPr lang="ru-RU" sz="1600" b="1" i="1" dirty="0">
                <a:solidFill>
                  <a:srgbClr val="C00000"/>
                </a:solidFill>
              </a:rPr>
              <a:t>"И снова осень валит Тамерланом"</a:t>
            </a:r>
            <a:r>
              <a:rPr lang="ru-RU" dirty="0"/>
              <a:t>. </a:t>
            </a:r>
          </a:p>
          <a:p>
            <a:r>
              <a:rPr lang="ru-RU" dirty="0" smtClean="0"/>
              <a:t>7 </a:t>
            </a:r>
            <a:r>
              <a:rPr lang="ru-RU" dirty="0"/>
              <a:t>мая 1960 года узнав о смертельной болезни Пастернака, поехала в Переделкино, но поэт был в тяжелом состоянии, к нему никого не допускали. Вечером 30 мая он скончался. Его памяти были посвящены стихотворения </a:t>
            </a:r>
            <a:r>
              <a:rPr lang="ru-RU" sz="1600" b="1" i="1" dirty="0">
                <a:solidFill>
                  <a:srgbClr val="C00000"/>
                </a:solidFill>
              </a:rPr>
              <a:t>"Умолк вчера неповторимый голос..."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и </a:t>
            </a:r>
            <a:r>
              <a:rPr lang="ru-RU" sz="1600" b="1" i="1" dirty="0">
                <a:solidFill>
                  <a:srgbClr val="C00000"/>
                </a:solidFill>
              </a:rPr>
              <a:t>"Словно дочка слепого Эдипа...".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17" y="476672"/>
            <a:ext cx="3945438" cy="504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958505" y="5517232"/>
            <a:ext cx="17283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Борис Пастернак.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5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том же году, 21 мая у Анны Андреевны началась межреберная невралгия, принятая врачом "Скорой помощи" за инфаркт миокарда. С этим диагнозом ее госпитализировали в </a:t>
            </a:r>
            <a:r>
              <a:rPr lang="ru-RU" dirty="0" err="1"/>
              <a:t>Боткинскую</a:t>
            </a:r>
            <a:r>
              <a:rPr lang="ru-RU" dirty="0"/>
              <a:t> больницу. </a:t>
            </a:r>
          </a:p>
          <a:p>
            <a:r>
              <a:rPr lang="ru-RU" dirty="0" smtClean="0"/>
              <a:t>В </a:t>
            </a:r>
            <a:r>
              <a:rPr lang="ru-RU" dirty="0"/>
              <a:t>Октябре 1961 Ахматова была госпитализирована в хирургическое отделение Первой Ленинградской больницы в связи с обострением хронического аппендицита. А после операции - третий инфаркт миокарда. Новый 1962 год встретила в больнице.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0723" y="1924484"/>
            <a:ext cx="8695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автобиографии Анна Андреевна писала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6829" y="2788799"/>
            <a:ext cx="8695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Эту поэму по праву можно считать одной из высот русской поэзии.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6336" y="3212976"/>
            <a:ext cx="871296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Москве, в музее В. В. Маяковского 30 мая 1964 года был проведен торжественный вечер, посвященный </a:t>
            </a:r>
            <a:r>
              <a:rPr lang="ru-RU" sz="2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75-летию Анны Андреевны Ахматовой</a:t>
            </a:r>
            <a:r>
              <a:rPr lang="ru-RU" dirty="0"/>
              <a:t>. Величавость, рано в ней отмеченная всеми, кто с ней встречался, была подкреплена в те годы преклонным возрастом. Но это было не полным впечатлением, отчасти подготовленным ее стихами и рассказами о ней. В общении Анна Андреевна была необычайно естественна и проста. Охотно слушала стихи. Охотно их читала. Умела разговаривать откровенно и задушевно. И особо поражала несравненным своим остроумием. Это не была простая шутливость или желание позабавить. Это была истинная острота ума, глубокого, иронического, беспощадного и часто печального. 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67544" y="1957802"/>
            <a:ext cx="7728776" cy="1015663"/>
            <a:chOff x="467544" y="1957802"/>
            <a:chExt cx="7728776" cy="101566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99592" y="2353777"/>
              <a:ext cx="72728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i="1" dirty="0" smtClean="0"/>
                <a:t>В 1962 году я закончила "Поэму без героя", которую писала двадцать два года. </a:t>
              </a:r>
              <a:endParaRPr lang="ru-RU" sz="1600" i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7544" y="1957802"/>
              <a:ext cx="43204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39340" y="1957802"/>
              <a:ext cx="3569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8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09846" y="67323"/>
            <a:ext cx="8712968" cy="2835982"/>
            <a:chOff x="209846" y="67323"/>
            <a:chExt cx="8712968" cy="283598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09846" y="67323"/>
              <a:ext cx="87129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1 декабря 1964 Ахматова выехала в Италию на чествование по случаю </a:t>
              </a:r>
              <a:r>
                <a:rPr lang="ru-RU" dirty="0" smtClean="0"/>
                <a:t>присуждения</a:t>
              </a:r>
              <a:endParaRPr lang="ru-RU" dirty="0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93" y="620689"/>
              <a:ext cx="3321206" cy="2282616"/>
            </a:xfrm>
            <a:prstGeom prst="roundRect">
              <a:avLst>
                <a:gd name="adj" fmla="val 11825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6" name="Прямоугольник 5"/>
            <p:cNvSpPr/>
            <p:nvPr/>
          </p:nvSpPr>
          <p:spPr>
            <a:xfrm>
              <a:off x="214091" y="431722"/>
              <a:ext cx="5222005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премии </a:t>
              </a:r>
              <a:r>
                <a:rPr lang="ru-RU" sz="2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"Этна-Таормина", </a:t>
              </a:r>
              <a:r>
                <a:rPr lang="ru-RU" dirty="0" smtClean="0"/>
                <a:t>где ей был оказан торжественный прием. 12 декабря в замке </a:t>
              </a:r>
              <a:r>
                <a:rPr lang="ru-RU" dirty="0" err="1" smtClean="0"/>
                <a:t>Урсино</a:t>
              </a:r>
              <a:r>
                <a:rPr lang="ru-RU" dirty="0" smtClean="0"/>
                <a:t> ей вручили литературную премию "Этна-Таормина" - за 50-летие поэтической деятельности и в связи с выходом в Италии сборника ее избранных произведений. </a:t>
              </a:r>
              <a:endParaRPr lang="ru-RU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84635" y="2996952"/>
            <a:ext cx="8718268" cy="2870679"/>
            <a:chOff x="184635" y="2996952"/>
            <a:chExt cx="8718268" cy="287067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09885" y="2996952"/>
              <a:ext cx="867401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А 15 декабря Оксфордский университет (Англия) принял решение присвоить Анне</a:t>
              </a:r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93" y="3447188"/>
              <a:ext cx="3340210" cy="2420443"/>
            </a:xfrm>
            <a:prstGeom prst="roundRect">
              <a:avLst>
                <a:gd name="adj" fmla="val 14687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" name="Прямоугольник 6"/>
            <p:cNvSpPr/>
            <p:nvPr/>
          </p:nvSpPr>
          <p:spPr>
            <a:xfrm>
              <a:off x="184635" y="3293197"/>
              <a:ext cx="5251462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Андреевне Ахматовой </a:t>
              </a:r>
              <a:r>
                <a:rPr lang="ru-RU" sz="2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степень почетного доктора литературы</a:t>
              </a:r>
              <a:r>
                <a:rPr lang="ru-RU" dirty="0" smtClean="0"/>
                <a:t>; 5 июня 1965 года в Лондоне состоялась торжественная церемония облачения ее в мантию доктора литературы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0468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3" y="185551"/>
            <a:ext cx="5613564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b="1" dirty="0">
                <a:cs typeface="Times New Roman" pitchFamily="18" charset="0"/>
              </a:rPr>
              <a:t>Анна Андреевна Ахматова 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ru-RU" sz="1600" dirty="0">
                <a:cs typeface="Times New Roman" pitchFamily="18" charset="0"/>
              </a:rPr>
              <a:t>фамилия при </a:t>
            </a:r>
            <a:r>
              <a:rPr lang="ru-RU" sz="1600" dirty="0" smtClean="0">
                <a:cs typeface="Times New Roman" pitchFamily="18" charset="0"/>
              </a:rPr>
              <a:t>рождении </a:t>
            </a:r>
            <a:r>
              <a:rPr lang="ru-RU" dirty="0" smtClean="0">
                <a:cs typeface="Times New Roman" pitchFamily="18" charset="0"/>
              </a:rPr>
              <a:t>- </a:t>
            </a:r>
            <a:r>
              <a:rPr lang="ru-RU" b="1" dirty="0" smtClean="0">
                <a:cs typeface="Times New Roman" pitchFamily="18" charset="0"/>
              </a:rPr>
              <a:t>Горенко</a:t>
            </a:r>
            <a:r>
              <a:rPr lang="ru-RU" dirty="0">
                <a:cs typeface="Times New Roman" pitchFamily="18" charset="0"/>
              </a:rPr>
              <a:t>) </a:t>
            </a:r>
            <a:r>
              <a:rPr lang="ru-RU" dirty="0" smtClean="0">
                <a:cs typeface="Times New Roman" pitchFamily="18" charset="0"/>
              </a:rPr>
              <a:t>- </a:t>
            </a:r>
            <a:r>
              <a:rPr lang="ru-RU" dirty="0">
                <a:cs typeface="Times New Roman" pitchFamily="18" charset="0"/>
              </a:rPr>
              <a:t>одна из крупнейших русских поэтов </a:t>
            </a:r>
            <a:r>
              <a:rPr lang="ru-RU" dirty="0" smtClean="0">
                <a:cs typeface="Times New Roman" pitchFamily="18" charset="0"/>
              </a:rPr>
              <a:t>XX века, писатель, литературовед, литературный </a:t>
            </a:r>
            <a:r>
              <a:rPr lang="ru-RU" dirty="0">
                <a:cs typeface="Times New Roman" pitchFamily="18" charset="0"/>
              </a:rPr>
              <a:t>критик, переводчик.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419873" y="1298670"/>
            <a:ext cx="5554550" cy="3452717"/>
            <a:chOff x="3339764" y="1388969"/>
            <a:chExt cx="5554550" cy="3452717"/>
          </a:xfrm>
        </p:grpSpPr>
        <p:sp>
          <p:nvSpPr>
            <p:cNvPr id="4" name="TextBox 3"/>
            <p:cNvSpPr txBox="1"/>
            <p:nvPr/>
          </p:nvSpPr>
          <p:spPr>
            <a:xfrm>
              <a:off x="3339764" y="1388969"/>
              <a:ext cx="55545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Родилась 11 июня 1889 </a:t>
              </a:r>
              <a:r>
                <a:rPr lang="ru-RU" dirty="0" smtClean="0"/>
                <a:t>года в </a:t>
              </a:r>
              <a:r>
                <a:rPr lang="ru-RU" dirty="0"/>
                <a:t>одесском районе Большой Фонтан в семье потомственного </a:t>
              </a:r>
              <a:r>
                <a:rPr lang="ru-RU" dirty="0" smtClean="0"/>
                <a:t>дворянина, </a:t>
              </a:r>
              <a:r>
                <a:rPr lang="ru-RU" dirty="0"/>
                <a:t>инженера-механика флота </a:t>
              </a:r>
              <a:r>
                <a:rPr lang="ru-RU" dirty="0" smtClean="0"/>
                <a:t>в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46703" y="2256363"/>
              <a:ext cx="2587222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отставке Андрея Антоновича Горенко (1848-1915), </a:t>
              </a:r>
            </a:p>
            <a:p>
              <a:r>
                <a:rPr lang="ru-RU" dirty="0" smtClean="0"/>
                <a:t>ставшего (после переезда в столицу) коллежским асессором, чиновником для особых поручений Госконтроля.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014034" y="2247610"/>
            <a:ext cx="2954370" cy="4422196"/>
            <a:chOff x="6052100" y="2167454"/>
            <a:chExt cx="2842423" cy="4422196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2100" y="2167454"/>
              <a:ext cx="2842423" cy="355302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0" name="Прямоугольник 9"/>
            <p:cNvSpPr/>
            <p:nvPr/>
          </p:nvSpPr>
          <p:spPr>
            <a:xfrm>
              <a:off x="6258465" y="5758653"/>
              <a:ext cx="263605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Семья Горенко: Инна </a:t>
              </a:r>
              <a:r>
                <a:rPr lang="ru-RU" sz="1600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Эразмовна</a:t>
              </a:r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и дети Виктор, Андрей, Анна, Ия. 1909 г.</a:t>
              </a:r>
            </a:p>
          </p:txBody>
        </p: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24" y="332656"/>
            <a:ext cx="3223640" cy="432048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75773" y="4653136"/>
            <a:ext cx="50457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Её мать, Инна </a:t>
            </a:r>
            <a:r>
              <a:rPr lang="ru-RU" dirty="0" err="1" smtClean="0"/>
              <a:t>Эразмовна</a:t>
            </a:r>
            <a:r>
              <a:rPr lang="ru-RU" dirty="0" smtClean="0"/>
              <a:t> </a:t>
            </a:r>
            <a:r>
              <a:rPr lang="ru-RU" dirty="0" err="1" smtClean="0"/>
              <a:t>Стогова</a:t>
            </a:r>
            <a:r>
              <a:rPr lang="ru-RU" dirty="0" smtClean="0"/>
              <a:t> (1856-1930), состояла в отдалённом родстве с Анной Буниной, считающейся первой русской поэтессой.</a:t>
            </a:r>
          </a:p>
        </p:txBody>
      </p:sp>
    </p:spTree>
    <p:extLst>
      <p:ext uri="{BB962C8B-B14F-4D97-AF65-F5344CB8AC3E}">
        <p14:creationId xmlns:p14="http://schemas.microsoft.com/office/powerpoint/2010/main" val="15251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начале октября 1965 года вышел последний прижизненный сборник стихотворений и поэм Анны Андреевны - знаменитый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"Бег времени". </a:t>
            </a:r>
            <a:r>
              <a:rPr lang="ru-RU" dirty="0"/>
              <a:t>19 октября состоялось ее последнее публичное выступление на торжественном вечере в Большом театре, посвященном 700-летию со дня рождения Данте.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88969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Тяжелая сердечная болезнь давно уже подтачивала ее силы. Крепостью воли, твердостью, самообладанием она побеждала свой недуг, никогда не поддаваясь ему. Но смерть приближалась к ее изголовью, и она это чувствовала. 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843509" y="1988840"/>
            <a:ext cx="4788024" cy="3299550"/>
            <a:chOff x="1843509" y="1988840"/>
            <a:chExt cx="4788024" cy="32995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59533" y="2314452"/>
              <a:ext cx="4572000" cy="28315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i="1" dirty="0" smtClean="0"/>
                <a:t>    А я уже стою на подступах к чему-то, </a:t>
              </a:r>
              <a:br>
                <a:rPr lang="ru-RU" sz="1600" i="1" dirty="0" smtClean="0"/>
              </a:br>
              <a:r>
                <a:rPr lang="ru-RU" sz="1600" i="1" dirty="0" smtClean="0"/>
                <a:t>    Что достается всем, но разною ценою... </a:t>
              </a:r>
              <a:br>
                <a:rPr lang="ru-RU" sz="1600" i="1" dirty="0" smtClean="0"/>
              </a:br>
              <a:r>
                <a:rPr lang="ru-RU" sz="1600" i="1" dirty="0" smtClean="0"/>
                <a:t>    На этом корабле есть для меня каюта </a:t>
              </a:r>
              <a:br>
                <a:rPr lang="ru-RU" sz="1600" i="1" dirty="0" smtClean="0"/>
              </a:br>
              <a:r>
                <a:rPr lang="ru-RU" sz="1600" i="1" dirty="0" smtClean="0"/>
                <a:t>    И ветер в парусах - и страшная минута </a:t>
              </a:r>
              <a:br>
                <a:rPr lang="ru-RU" sz="1600" i="1" dirty="0" smtClean="0"/>
              </a:br>
              <a:r>
                <a:rPr lang="ru-RU" sz="1600" i="1" dirty="0" smtClean="0"/>
                <a:t>    Прощания с моей родной страной. </a:t>
              </a:r>
              <a:br>
                <a:rPr lang="ru-RU" sz="1600" i="1" dirty="0" smtClean="0"/>
              </a:br>
              <a:r>
                <a:rPr lang="ru-RU" sz="1600" i="1" dirty="0" smtClean="0"/>
                <a:t>    И рядом стоящие строки: </a:t>
              </a:r>
              <a:br>
                <a:rPr lang="ru-RU" sz="1600" i="1" dirty="0" smtClean="0"/>
              </a:br>
              <a:r>
                <a:rPr lang="ru-RU" sz="1600" i="1" dirty="0" smtClean="0"/>
                <a:t>    Я была на краю чего-то, </a:t>
              </a:r>
              <a:br>
                <a:rPr lang="ru-RU" sz="1600" i="1" dirty="0" smtClean="0"/>
              </a:br>
              <a:r>
                <a:rPr lang="ru-RU" sz="1600" i="1" dirty="0" smtClean="0"/>
                <a:t>    Чему верного нет названия... </a:t>
              </a:r>
              <a:br>
                <a:rPr lang="ru-RU" sz="1600" i="1" dirty="0" smtClean="0"/>
              </a:br>
              <a:r>
                <a:rPr lang="ru-RU" sz="1600" i="1" dirty="0" smtClean="0"/>
                <a:t>    Зазывающая дремота, </a:t>
              </a:r>
              <a:br>
                <a:rPr lang="ru-RU" sz="1600" i="1" dirty="0" smtClean="0"/>
              </a:br>
              <a:r>
                <a:rPr lang="ru-RU" sz="1600" i="1" dirty="0" smtClean="0"/>
                <a:t>    От себя самой ускользание... </a:t>
              </a:r>
              <a:br>
                <a:rPr lang="ru-RU" sz="1600" i="1" dirty="0" smtClean="0"/>
              </a:br>
              <a:r>
                <a:rPr lang="ru-RU" sz="1600" i="1" dirty="0" smtClean="0"/>
                <a:t>                                                           "Смерть"</a:t>
              </a:r>
              <a:r>
                <a:rPr lang="ru-RU" dirty="0" smtClean="0"/>
                <a:t> 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843509" y="1988840"/>
              <a:ext cx="43204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151063" y="4272727"/>
              <a:ext cx="3569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46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54726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Чувства Ахматовой не покрывались пеплом прожитых годов, не дряхлели. И хотя физические силы слабели, Анна Андреевна была полна творческих замыслов. Прежде всего она намеревалась завершить многолетнюю работу о последних годах Пушкина. </a:t>
            </a:r>
          </a:p>
          <a:p>
            <a:r>
              <a:rPr lang="ru-RU" dirty="0" smtClean="0"/>
              <a:t>Но </a:t>
            </a:r>
            <a:r>
              <a:rPr lang="ru-RU" dirty="0"/>
              <a:t>этим планам не суждено было осуществиться. В Москве, вскоре после выступления на вечере памяти Данте, она слегла. Это был четвертый инфаркт. Как всегда, Анна Андреевна в полном присутствии духа, хладнокровно и стойко переносила болезнь. С волнением и тревогой судили друзья за ходом болезни. Выздоровление шло успешно. 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0389" y="3861047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После выхода из больницы Ахматова провела некоторое время в Москве. Ее перевезли в Домодедово, в подмосковный санаторий для выздоравливающих. Анна Андреевна чувствовала себя хорошо и бодро, успокаивала близких. </a:t>
            </a:r>
          </a:p>
          <a:p>
            <a:r>
              <a:rPr lang="ru-RU" dirty="0" smtClean="0"/>
              <a:t>Роковая минута наступила совершенно неожиданно. На следующее утро после приезда в санаторий, 5 марта 1966 года, в присутствии врачей и сестер, пришедших в палату, чтоб осмотреть ее и снять кардиограмму, ей стало плохо. Все средства, которыми располагает медицина, были пущена в ход. Но усилия оказались тщетными.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652120" y="332656"/>
            <a:ext cx="3154891" cy="3509331"/>
            <a:chOff x="5652120" y="332656"/>
            <a:chExt cx="3154891" cy="350933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120" y="332656"/>
              <a:ext cx="3154891" cy="3136965"/>
            </a:xfrm>
            <a:prstGeom prst="roundRect">
              <a:avLst>
                <a:gd name="adj" fmla="val 12993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655628" y="3503433"/>
              <a:ext cx="31513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Анна Ахматова. 60-е годы</a:t>
              </a:r>
              <a:endPara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13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0070"/>
            <a:ext cx="48245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Гражданская панихида по ней происходила в тесном помещении морга Института Склифосовского без всякого предварительного оповещения. Из тогдашнего руководства Союза писателей никто не явился. Церемонию открыл, сдерживая слезы, Арсений Тарковский, хорошо говорил Лев Озеров. Потом друзья и ученики увезли прах Ахматовой в Ленинград, где она была отпета в храме Николы Морского и похоронена на кладбище в Комарове, где она проводила летние и осенние месяцы всех последних лет жизни. К ее могиле "не зарастет народная </a:t>
            </a:r>
            <a:r>
              <a:rPr lang="ru-RU" dirty="0" smtClean="0"/>
              <a:t>тропа«.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849" y="332656"/>
            <a:ext cx="3694010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1520" y="5165020"/>
            <a:ext cx="8703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 Петербурга и Москвы и других городов приезжают люди, чтобы поклониться праху поэта, задолго до смерти признанного классиком русской поэзии.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97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144" y="256913"/>
            <a:ext cx="8664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Ахматова вспоминала, что училась читать по азбуке Льва Толстого. В пять лет, слушая, как учительница занималась со старшими детьми, она научилась говорить </a:t>
            </a:r>
            <a:r>
              <a:rPr lang="ru-RU" dirty="0" smtClean="0"/>
              <a:t>по-французски. </a:t>
            </a:r>
          </a:p>
          <a:p>
            <a:r>
              <a:rPr lang="ru-RU" dirty="0"/>
              <a:t>Первое стихотворение Ахматова написала в 11 лет. О</a:t>
            </a:r>
            <a:r>
              <a:rPr lang="ru-RU" dirty="0" smtClean="0"/>
              <a:t>на вспоминала: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212" y="238881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Училась Анна Андреевна в </a:t>
            </a:r>
            <a:r>
              <a:rPr lang="ru-RU" dirty="0" err="1" smtClean="0"/>
              <a:t>Царскосельской</a:t>
            </a:r>
            <a:r>
              <a:rPr lang="ru-RU" dirty="0" smtClean="0"/>
              <a:t> Мариинской гимназии. По ее словам, </a:t>
            </a:r>
            <a:r>
              <a:rPr lang="ru-RU" sz="1600" i="1" dirty="0" smtClean="0"/>
              <a:t>"сначала плохо, потом гораздо лучше, но всегда неохотно"</a:t>
            </a:r>
            <a:r>
              <a:rPr lang="ru-RU" dirty="0" smtClean="0"/>
              <a:t>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51519" y="1098820"/>
            <a:ext cx="8808603" cy="1366671"/>
            <a:chOff x="595981" y="1269545"/>
            <a:chExt cx="7991193" cy="136667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71600" y="1628800"/>
              <a:ext cx="72008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/>
                <a:t>Стихи начались для меня не с Пушкина и Лермонтова, а с Державина ("На рождение порфирородного отрока") и Некрасова ("Мороз Красный нос"). Эти вещи знала наизусть моя мама.</a:t>
              </a:r>
              <a:endParaRPr lang="ru-RU" i="1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95981" y="1269545"/>
              <a:ext cx="5693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017787" y="1620553"/>
              <a:ext cx="5693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51519" y="3293951"/>
            <a:ext cx="37444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Царском селе она в 1903 году познакомилась со своим будущим мужем - Николаем Гумилевым. Он был частым гостем в доме её подруги, Валерии Сергеевны </a:t>
            </a:r>
            <a:r>
              <a:rPr lang="ru-RU" dirty="0" err="1"/>
              <a:t>Тюльпановой</a:t>
            </a:r>
            <a:r>
              <a:rPr lang="ru-RU" dirty="0"/>
              <a:t>. Детское увлечение Анны Гумилевым переросло в любовь. 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995936" y="3035150"/>
            <a:ext cx="2422222" cy="3452516"/>
            <a:chOff x="3995936" y="3035150"/>
            <a:chExt cx="2422222" cy="3452516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5936" y="3035150"/>
              <a:ext cx="2422222" cy="2825926"/>
            </a:xfrm>
            <a:prstGeom prst="roundRect">
              <a:avLst>
                <a:gd name="adj" fmla="val 1407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4067944" y="5902891"/>
              <a:ext cx="23502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Н. Гумилев. Начало 1900-х </a:t>
              </a:r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годов,</a:t>
              </a:r>
              <a:endPara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810476" y="3019106"/>
            <a:ext cx="1792446" cy="3699216"/>
            <a:chOff x="6810476" y="3035150"/>
            <a:chExt cx="1792446" cy="3699216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0477" y="3035150"/>
              <a:ext cx="1792445" cy="2825926"/>
            </a:xfrm>
            <a:prstGeom prst="roundRect">
              <a:avLst>
                <a:gd name="adj" fmla="val 13530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4" name="TextBox 13"/>
            <p:cNvSpPr txBox="1"/>
            <p:nvPr/>
          </p:nvSpPr>
          <p:spPr>
            <a:xfrm>
              <a:off x="6810476" y="5903369"/>
              <a:ext cx="17924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Анна Ахматова. Евпатория. 1905-1906 годы.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0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940" y="260648"/>
            <a:ext cx="8529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 1890 </a:t>
            </a:r>
            <a:r>
              <a:rPr lang="ru-RU" dirty="0" smtClean="0"/>
              <a:t>году семья </a:t>
            </a:r>
            <a:r>
              <a:rPr lang="ru-RU" dirty="0"/>
              <a:t>переехала в Царское </a:t>
            </a:r>
            <a:r>
              <a:rPr lang="ru-RU" dirty="0" smtClean="0"/>
              <a:t>Село. </a:t>
            </a:r>
            <a:r>
              <a:rPr lang="ru-RU" dirty="0"/>
              <a:t>Здесь Ахматова стала ученицей Мариинской гимназии, но каждое лето проводила под Севастополем, где за смелость и своенравие получила прозвище «дикая девочка</a:t>
            </a:r>
            <a:r>
              <a:rPr lang="ru-RU" dirty="0" smtClean="0"/>
              <a:t>». </a:t>
            </a:r>
            <a:r>
              <a:rPr lang="ru-RU" dirty="0"/>
              <a:t>По её собственным словам: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388891" y="818438"/>
            <a:ext cx="5503589" cy="2031326"/>
            <a:chOff x="2783390" y="759802"/>
            <a:chExt cx="5503589" cy="2031326"/>
          </a:xfrm>
        </p:grpSpPr>
        <p:sp>
          <p:nvSpPr>
            <p:cNvPr id="3" name="TextBox 2"/>
            <p:cNvSpPr txBox="1"/>
            <p:nvPr/>
          </p:nvSpPr>
          <p:spPr>
            <a:xfrm>
              <a:off x="3275856" y="1183978"/>
              <a:ext cx="489654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/>
                <a:t>Я получила прозвище «дикая девочка», потому что ходила босиком, бродила без шляпы и т.д., бросалась с лодки в открытое море, купалась во время шторма, и загорала до того, что сходила кожа, и всем этим шокировала провинциальных севастопольских </a:t>
              </a:r>
              <a:r>
                <a:rPr lang="ru-RU" sz="1600" i="1" dirty="0" smtClean="0"/>
                <a:t>барышень.</a:t>
              </a:r>
              <a:endParaRPr lang="ru-RU" sz="16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83390" y="759802"/>
              <a:ext cx="5040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54931" y="1775465"/>
              <a:ext cx="432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388891" y="2793573"/>
            <a:ext cx="385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Вспоминая детство, поэтесса писала: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441636" y="2793573"/>
            <a:ext cx="5492428" cy="3186141"/>
            <a:chOff x="2771800" y="2791128"/>
            <a:chExt cx="5492428" cy="318614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275856" y="3176502"/>
              <a:ext cx="4567485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i="1" dirty="0"/>
                <a:t>Мои первые воспоминания — </a:t>
              </a:r>
              <a:r>
                <a:rPr lang="ru-RU" sz="1600" i="1" dirty="0" err="1"/>
                <a:t>царскосельские</a:t>
              </a:r>
              <a:r>
                <a:rPr lang="ru-RU" sz="1600" i="1" dirty="0"/>
                <a:t>: зелёное, сырое великолепие парков, выгон, куда меня водила няня, ипподром, где скакали маленькие пёстрые лошадки, старый вокзал и нечто другое, что вошло впоследствии в «</a:t>
              </a:r>
              <a:r>
                <a:rPr lang="ru-RU" sz="1600" i="1" dirty="0" err="1"/>
                <a:t>Царскосельскую</a:t>
              </a:r>
              <a:r>
                <a:rPr lang="ru-RU" sz="1600" i="1" dirty="0"/>
                <a:t> оду». Каждое лето я проводила под Севастополем, на берегу Стрелецкой бухты, и там подружилась с морем. Самое сильное впечатление этих лет — древний Херсонес, около которого мы жили.</a:t>
              </a:r>
              <a:endParaRPr lang="ru-RU" sz="1600" dirty="0"/>
            </a:p>
            <a:p>
              <a:pPr algn="r"/>
              <a:r>
                <a:rPr lang="ru-RU" sz="1600" dirty="0"/>
                <a:t>А. Ахматова. Коротко о </a:t>
              </a:r>
              <a:r>
                <a:rPr lang="ru-RU" sz="1600" dirty="0" smtClean="0"/>
                <a:t>себе.</a:t>
              </a:r>
              <a:endParaRPr lang="ru-RU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71800" y="2791128"/>
              <a:ext cx="5040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32180" y="4961606"/>
              <a:ext cx="432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15411" y="1455501"/>
            <a:ext cx="3073480" cy="4354935"/>
            <a:chOff x="315411" y="1455501"/>
            <a:chExt cx="3073480" cy="435493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411" y="1455501"/>
              <a:ext cx="3073480" cy="401564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4" name="TextBox 13"/>
            <p:cNvSpPr txBox="1"/>
            <p:nvPr/>
          </p:nvSpPr>
          <p:spPr>
            <a:xfrm>
              <a:off x="427481" y="5471882"/>
              <a:ext cx="2849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Анна </a:t>
              </a:r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А</a:t>
              </a:r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хматова в детстве.</a:t>
              </a:r>
              <a:endPara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3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7704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1905 году Инна </a:t>
            </a:r>
            <a:r>
              <a:rPr lang="ru-RU" dirty="0" err="1"/>
              <a:t>Эразмовна</a:t>
            </a:r>
            <a:r>
              <a:rPr lang="ru-RU" dirty="0"/>
              <a:t> после развода с мужем, забрав детей, переехала в Крым. Целый год они жили в Евпатории, где Анна дома проходила курс предпоследнего класса гимназии. </a:t>
            </a:r>
            <a:r>
              <a:rPr lang="ru-RU" sz="1600" i="1" dirty="0"/>
              <a:t>"...Я тосковала по Царскому Селу и писала великое множество беспомощных стихов". </a:t>
            </a:r>
            <a:endParaRPr lang="ru-RU" sz="1600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17255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1906 года Анна жила у родственников в Киеве, где проходила последний класс </a:t>
            </a:r>
            <a:r>
              <a:rPr lang="ru-RU" dirty="0" err="1" smtClean="0"/>
              <a:t>Фундуклеевской</a:t>
            </a:r>
            <a:r>
              <a:rPr lang="ru-RU" dirty="0" smtClean="0"/>
              <a:t> гимназии, и в 1907 году поступила на Высшие женские курсы. Курс был университетский, преподавали профессора. Но помещались курсы вне стен университета св. Владимира - правительство смотрело косо на высшее женское образование. Анна стала студенткой юридического факультета.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293" y="300972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Живейший интерес вызвало изучение латыни. Знакомство с древними авторами, с латинской поэзией и прозой, по-видимому, не прошло для нее бесследно. Охотно штудировала молодая "</a:t>
            </a:r>
            <a:r>
              <a:rPr lang="ru-RU" dirty="0" err="1" smtClean="0"/>
              <a:t>юристка</a:t>
            </a:r>
            <a:r>
              <a:rPr lang="ru-RU" dirty="0" smtClean="0"/>
              <a:t>" историю права, римские кодексы.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933056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Первые два курса училась с увлечением. Потом пошли узкопрактические предметы, связанные с судебным делом, и интерес потух. В это же время она переписывалась с уехавшим в Париж Гумилевым, и впервые было опубликовано ее стихотворение "На руке твоей много блестящих колец</a:t>
            </a:r>
            <a:r>
              <a:rPr lang="ru-RU" i="1" dirty="0" smtClean="0"/>
              <a:t>..." в парижском русском еженедельнике "Сириус" </a:t>
            </a:r>
            <a:r>
              <a:rPr lang="ru-RU" dirty="0" smtClean="0"/>
              <a:t>(издатель Н. Гумилев).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4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Николай несколько раз делал Анне предложение, однако она отказывалась, пока, наконец, весной 1910 года не согласилась на брак. Анна Горенко и Николай Гумилев были обвенчаны в Николаевской церкви села Никольская слободка под Киевом.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21040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Их медовый месяц прошел в </a:t>
            </a:r>
            <a:r>
              <a:rPr lang="ru-RU" dirty="0" smtClean="0"/>
              <a:t>Париже. </a:t>
            </a:r>
            <a:r>
              <a:rPr lang="ru-RU" dirty="0"/>
              <a:t>После свадебного путешествия Ахматова с мужем поехали в </a:t>
            </a:r>
            <a:r>
              <a:rPr lang="ru-RU" dirty="0" err="1"/>
              <a:t>Слепнево</a:t>
            </a:r>
            <a:r>
              <a:rPr lang="ru-RU" dirty="0"/>
              <a:t>, тверское имение свекрови А. И. Гумилевой.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 </a:t>
            </a:r>
            <a:r>
              <a:rPr lang="ru-RU" dirty="0"/>
              <a:t>1910 года, приехав в Петербург, Анна Андреевна к Юридическим дисциплинам не вернулась, став слушательницей Высших Историко-литературных курсов </a:t>
            </a:r>
            <a:r>
              <a:rPr lang="ru-RU" dirty="0" err="1"/>
              <a:t>Раева</a:t>
            </a:r>
            <a:r>
              <a:rPr lang="ru-RU" dirty="0"/>
              <a:t>. В это время она уже писала стихи, вошедшие в ее первую книгу.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56679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1910-х годов началась активная литературная деятельность Ахматовой. В это время начинающая поэтесса познакомилась с Блоком, Бальмонтом, Маяковским. Свое первое стихотворение под псевдонимом Анна Ахматова она опубликовала в двадцатилетнем возрасте, а в 1912 году вышел первый сборник стихов "Вечер</a:t>
            </a:r>
            <a:r>
              <a:rPr lang="ru-RU" dirty="0" smtClean="0"/>
              <a:t>".</a:t>
            </a:r>
          </a:p>
          <a:p>
            <a:r>
              <a:rPr lang="ru-RU" dirty="0" smtClean="0"/>
              <a:t>Своим </a:t>
            </a:r>
            <a:r>
              <a:rPr lang="ru-RU" dirty="0"/>
              <a:t>именем Анна Андреевна всегда очень гордилась и даже выразила это чувство в стихотворных строчках: "В то время я гостила на земле. Мне дали имя при крещенье Анна, сладчайшее для губ людских и слуха" - так гордо и торжественно писала она о своей юности. Гораздо менее известно, что когда молодая поэтесса поняла свое предназначение, то не кто иной, как отец Андрей Антонович запретил ей подписывать свои стихотворения фамилией Горенко. Тогда Анна и взяла фамилию своей прабабушки - татарской княгини Ахматовой.</a:t>
            </a:r>
          </a:p>
        </p:txBody>
      </p:sp>
    </p:spTree>
    <p:extLst>
      <p:ext uri="{BB962C8B-B14F-4D97-AF65-F5344CB8AC3E}">
        <p14:creationId xmlns:p14="http://schemas.microsoft.com/office/powerpoint/2010/main" val="42485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Сразу же после издания сборника "Вечер" Ахматова и Гумилев совершили новое путешествие, на сей раз по Италии, а осенью того же 1912 года у них родился сын, которому дали имя Лев.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644007" y="226348"/>
            <a:ext cx="4236666" cy="4861029"/>
            <a:chOff x="4644007" y="226348"/>
            <a:chExt cx="4236666" cy="4861029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6973" y="226348"/>
              <a:ext cx="4203700" cy="42291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4" name="Прямоугольник 3"/>
            <p:cNvSpPr/>
            <p:nvPr/>
          </p:nvSpPr>
          <p:spPr>
            <a:xfrm>
              <a:off x="4644007" y="4502602"/>
              <a:ext cx="42366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Анна Ахматова и Николай Гумилев с сыном Левой. </a:t>
              </a:r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1915 </a:t>
              </a:r>
              <a:r>
                <a:rPr lang="ru-RU" sz="16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год.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79513" y="2034143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Писатель Корней Чуковский, познакомившийся с Ахматовой в это время, так описывал поэтессу</a:t>
            </a:r>
            <a:r>
              <a:rPr lang="ru-RU" dirty="0" smtClean="0"/>
              <a:t>: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79513" y="2636912"/>
            <a:ext cx="3888431" cy="2599839"/>
            <a:chOff x="179513" y="2636912"/>
            <a:chExt cx="3888431" cy="259983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67651" y="3005910"/>
              <a:ext cx="3356278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i="1" dirty="0" smtClean="0"/>
                <a:t>Тоненькая, стройная, изящная, она ни на шаг не отходила от мужа, молодого поэта Н. С. Гумилева, который тогда же, при первом знакомстве, назвал ее своей ученицей. То было время ее первых стихов и необыкновенных, неожиданно шумных триумфов.</a:t>
              </a:r>
              <a:endParaRPr lang="ru-RU" sz="1600" i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9513" y="2636912"/>
              <a:ext cx="5693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39235" y="4221088"/>
              <a:ext cx="42870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52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488" y="3326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 В 1917 году у нее вышел сборник "Белая стая". Маяковский так сказал о ее творчестве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5615" y="4041521"/>
            <a:ext cx="8735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В том же году она проводила Н. Гумилева за границу, в Русский экспедиционный корпус и в 1918 году, когда он вернулся из Лондона в Петроград, окончательно порвала с Николаем отношения. В последний раз вместе они поехали на Троицу к сыну в Бежецк. В 1918 они развелись.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04357" y="978987"/>
            <a:ext cx="8424861" cy="2825872"/>
            <a:chOff x="192097" y="513061"/>
            <a:chExt cx="8255980" cy="28258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61444" y="834971"/>
              <a:ext cx="7484633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i="1" dirty="0" smtClean="0"/>
                <a:t>Стихи Ахматовой монолитны и выдержат давление любого голоса, не дав трещины". Мнение самой Анны Андреевны о сборнике "Белая стая" было таково: "К этой книге читатели и критики не справедливы. Почему-то считалось, что она имела меньше успеха, чем "Четки". Этот сборник появился при еще более грозных обстоятельствах. Транспорт замирал - книгу нельзя было послать даже в Москву, она вся разошлась в Петрограде. Журналы закрывались, газеты тоже. Поэтому в отличие от "Четок" у "Белой стаи" не было шумной прессы. Голод и разруха росли с каждым днем. Как ни странно, ныне все эти обстоятельства не учитываются.</a:t>
              </a:r>
              <a:endParaRPr lang="ru-RU" sz="1600" i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2097" y="513061"/>
              <a:ext cx="5693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«</a:t>
              </a:r>
              <a:endParaRPr lang="ru-RU" sz="60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098253" y="2323270"/>
              <a:ext cx="34982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»</a:t>
              </a:r>
              <a:endParaRPr lang="ru-RU" sz="6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0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855" y="756230"/>
            <a:ext cx="41404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Вторым мужем Ахматовой стал </a:t>
            </a:r>
            <a:r>
              <a:rPr lang="ru-RU" dirty="0" err="1"/>
              <a:t>ассириолог</a:t>
            </a:r>
            <a:r>
              <a:rPr lang="ru-RU" dirty="0"/>
              <a:t>, знаток Древнего Востока, Владимир Казимирович Шилейко. Они познакомились осенью 1918 года в </a:t>
            </a:r>
            <a:r>
              <a:rPr lang="ru-RU" dirty="0" err="1"/>
              <a:t>Шереметевском</a:t>
            </a:r>
            <a:r>
              <a:rPr lang="ru-RU" dirty="0"/>
              <a:t> дворце. Сначала жили в Москве, в 3-м </a:t>
            </a:r>
            <a:r>
              <a:rPr lang="ru-RU" dirty="0" err="1"/>
              <a:t>Зачатьевском</a:t>
            </a:r>
            <a:r>
              <a:rPr lang="ru-RU" dirty="0"/>
              <a:t> переулке, но вскоре переехали в Петербург, в квартиру в Мраморном дворце. К Ахматовой и Шилейко в их жилище в Мраморном Дворце несколько раз приходил Гумилев и приводил с собой сына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6831" y="522272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   Судьба первого мужа Ахматовой трагична. Н. Гумилев расстрелян в 1921 г. по обвинению в контрреволюционном заговоре.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076055" y="260648"/>
            <a:ext cx="3487147" cy="4746038"/>
            <a:chOff x="5076055" y="260648"/>
            <a:chExt cx="3487147" cy="474603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055" y="260648"/>
              <a:ext cx="3487147" cy="440748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Прямоугольник 4"/>
            <p:cNvSpPr/>
            <p:nvPr/>
          </p:nvSpPr>
          <p:spPr>
            <a:xfrm>
              <a:off x="5076055" y="4668132"/>
              <a:ext cx="348714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Владимир Казимирович Шилейко</a:t>
              </a:r>
              <a:endPara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8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313</TotalTime>
  <Words>2182</Words>
  <Application>Microsoft Office PowerPoint</Application>
  <PresentationFormat>On-screen Show (4:3)</PresentationFormat>
  <Paragraphs>114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Parallax</vt:lpstr>
      <vt:lpstr>Анна Ахматова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Анна ахматова</dc:title>
  <dc:creator>enter</dc:creator>
  <cp:lastModifiedBy>pptforschool.ru</cp:lastModifiedBy>
  <cp:revision>27</cp:revision>
  <dcterms:created xsi:type="dcterms:W3CDTF">2013-02-16T12:13:28Z</dcterms:created>
  <dcterms:modified xsi:type="dcterms:W3CDTF">2018-05-14T10:18:34Z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623680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