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1" r:id="rId2"/>
    <p:sldMasterId id="2147483703" r:id="rId3"/>
    <p:sldMasterId id="2147483715" r:id="rId4"/>
    <p:sldMasterId id="2147483973" r:id="rId5"/>
  </p:sldMasterIdLst>
  <p:notesMasterIdLst>
    <p:notesMasterId r:id="rId29"/>
  </p:notesMasterIdLst>
  <p:sldIdLst>
    <p:sldId id="322" r:id="rId6"/>
    <p:sldId id="349" r:id="rId7"/>
    <p:sldId id="348" r:id="rId8"/>
    <p:sldId id="347" r:id="rId9"/>
    <p:sldId id="288" r:id="rId10"/>
    <p:sldId id="290" r:id="rId11"/>
    <p:sldId id="334" r:id="rId12"/>
    <p:sldId id="333" r:id="rId13"/>
    <p:sldId id="344" r:id="rId14"/>
    <p:sldId id="336" r:id="rId15"/>
    <p:sldId id="337" r:id="rId16"/>
    <p:sldId id="327" r:id="rId17"/>
    <p:sldId id="345" r:id="rId18"/>
    <p:sldId id="328" r:id="rId19"/>
    <p:sldId id="329" r:id="rId20"/>
    <p:sldId id="330" r:id="rId21"/>
    <p:sldId id="331" r:id="rId22"/>
    <p:sldId id="319" r:id="rId23"/>
    <p:sldId id="343" r:id="rId24"/>
    <p:sldId id="346" r:id="rId25"/>
    <p:sldId id="338" r:id="rId26"/>
    <p:sldId id="340" r:id="rId27"/>
    <p:sldId id="34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3300"/>
    <a:srgbClr val="663300"/>
    <a:srgbClr val="CC6600"/>
    <a:srgbClr val="003300"/>
    <a:srgbClr val="990000"/>
    <a:srgbClr val="FF33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E8DCD22D-F5D9-4D0A-9CAB-83A910BCB16B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CE30BC6-AFF1-494A-BAC9-F41CDEFE0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34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1449FB5-C0B6-49CD-A284-9B5B5524093E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6066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18EE1F2-9F25-41E6-85C5-CAFB2D02DC08}" type="slidenum">
              <a:rPr lang="ru-RU"/>
              <a:pPr eaLnBrk="1" hangingPunct="1"/>
              <a:t>8</a:t>
            </a:fld>
            <a:endParaRPr 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06413" y="828675"/>
            <a:ext cx="3963988" cy="2974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0609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139E9DB-994F-419C-A3DF-DF480AA322FD}" type="slidenum">
              <a:rPr lang="ru-RU"/>
              <a:pPr eaLnBrk="1" hangingPunct="1"/>
              <a:t>19</a:t>
            </a:fld>
            <a:endParaRPr lang="ru-R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0174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62AB8-14F0-4BF9-A973-BEF0B659E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35389"/>
      </p:ext>
    </p:extLst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70D7F-29B6-49DF-9060-88EE02EAE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188294"/>
      </p:ext>
    </p:extLst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AA21D-044A-43D4-BD7E-C6B1CCDE4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555534"/>
      </p:ext>
    </p:extLst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2D2CB-6252-438A-A0C4-CB6FBD02A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58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FD866-8DAB-4EBA-B7DB-474607ABB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71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72400" cy="1162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790700"/>
            <a:ext cx="3810000" cy="40957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90700"/>
            <a:ext cx="3810000" cy="4095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2552B-35BC-4EF8-A0EF-A6097BA3E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72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4F71-43E0-4E4F-BD4A-830261C40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767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17323-1961-4C3A-82E5-70CFE71BE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49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0FD4E-789F-4290-9A94-4B468E377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72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B823-7DED-4C8E-9A63-D3F26B5E6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2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CA319-D826-4CBB-90EE-2CC09290B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7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82E2D-3B20-4969-ADB6-AA0AA9E52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57371"/>
      </p:ext>
    </p:extLst>
  </p:cSld>
  <p:clrMapOvr>
    <a:masterClrMapping/>
  </p:clrMapOvr>
  <p:transition spd="med">
    <p:zoom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2378D-5C5E-45EE-821E-10939D459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30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FCB9A-9A12-4E54-91E4-B3DFAED1F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58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AD8AD-01C1-4887-8AB4-348FA55D5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30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FD9D-DD84-4F7A-B4BC-284F38F8E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64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43A00-E8EF-4A88-B72F-CACBAB622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64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D83C-E41B-4AAB-91B2-E4E5C2D35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38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4010-D223-4601-8305-200A17EF5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44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4BB84-A7BE-46EF-8C45-0CD06CD33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12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4C861-AEAC-4051-A4CC-39E511631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88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005B7-A0E6-456F-B022-FD2294B3D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6D193-3569-4547-9069-102F78DAA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397926"/>
      </p:ext>
    </p:extLst>
  </p:cSld>
  <p:clrMapOvr>
    <a:masterClrMapping/>
  </p:clrMapOvr>
  <p:transition spd="med">
    <p:zoom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5A19F-E3B1-4239-84E5-A4397209C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81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15E63-2202-434D-8A6E-0AC1AF098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25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C6F3-100C-4D29-8FB6-4DCC85F76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69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C0219-BD39-40C4-BCF2-E7E07BEEC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83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AC35C-FA22-4E46-92FC-6F4B94DF9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50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84E4-2737-4E23-A82A-39A1688CA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83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26E77-614C-4D5A-BB4D-3A2634EAF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665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49E6DF-0740-49BF-8FA3-DA2253282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88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120E-82BC-4B9B-AD6D-F79976BE8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024390"/>
      </p:ext>
    </p:extLst>
  </p:cSld>
  <p:clrMapOvr>
    <a:masterClrMapping/>
  </p:clrMapOvr>
  <p:transition spd="med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60325" y="60325"/>
            <a:ext cx="9028113" cy="6711950"/>
            <a:chOff x="38" y="38"/>
            <a:chExt cx="5687" cy="4228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38"/>
              <a:ext cx="5687" cy="4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2" y="105"/>
              <a:ext cx="5556" cy="4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Perpetua" pitchFamily="18" charset="0"/>
                <a:cs typeface="+mn-cs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A1E55-E440-45E5-83AB-5B568BDF5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11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CDC93-E583-411F-9344-EC8130E69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06352"/>
      </p:ext>
    </p:extLst>
  </p:cSld>
  <p:clrMapOvr>
    <a:masterClrMapping/>
  </p:clrMapOvr>
  <p:transition spd="med">
    <p:zoom dir="in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58CF8-7580-4C19-874B-D229A22BC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67019"/>
      </p:ext>
    </p:extLst>
  </p:cSld>
  <p:clrMapOvr>
    <a:masterClrMapping/>
  </p:clrMapOvr>
  <p:transition spd="med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8E34D-A609-418D-AC16-E9FDCB871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55266"/>
      </p:ext>
    </p:extLst>
  </p:cSld>
  <p:clrMapOvr>
    <a:masterClrMapping/>
  </p:clrMapOvr>
  <p:transition spd="med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CE8C-9A36-4EC4-90A1-E1C259CB1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33500"/>
      </p:ext>
    </p:extLst>
  </p:cSld>
  <p:clrMapOvr>
    <a:masterClrMapping/>
  </p:clrMapOvr>
  <p:transition spd="med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FC12E-69F2-41DE-9D2A-899FB2DCF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11451"/>
      </p:ext>
    </p:extLst>
  </p:cSld>
  <p:clrMapOvr>
    <a:masterClrMapping/>
  </p:clrMapOvr>
  <p:transition spd="med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7974-BD24-4EE3-9B22-8342E536F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311903"/>
      </p:ext>
    </p:extLst>
  </p:cSld>
  <p:clrMapOvr>
    <a:masterClrMapping/>
  </p:clrMapOvr>
  <p:transition spd="med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BD73-8CFF-496B-AB8B-763FA55C1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793660"/>
      </p:ext>
    </p:extLst>
  </p:cSld>
  <p:clrMapOvr>
    <a:masterClrMapping/>
  </p:clrMapOvr>
  <p:transition spd="med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D098-1ABB-441B-B269-9F3FC905B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24130"/>
      </p:ext>
    </p:extLst>
  </p:cSld>
  <p:clrMapOvr>
    <a:masterClrMapping/>
  </p:clrMapOvr>
  <p:transition spd="med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E85B-9423-4827-8ED1-B2459A801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89745"/>
      </p:ext>
    </p:extLst>
  </p:cSld>
  <p:clrMapOvr>
    <a:masterClrMapping/>
  </p:clrMapOvr>
  <p:transition spd="med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96F59-4138-41CD-9F5E-0CF80552C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449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877F-DE38-4EA2-9EB6-9172AB39E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85845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14981-B416-4FC5-96B1-C976DB0A9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653648"/>
      </p:ext>
    </p:extLst>
  </p:cSld>
  <p:clrMapOvr>
    <a:masterClrMapping/>
  </p:clrMapOvr>
  <p:transition spd="med">
    <p:zoom dir="in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6B62A4F-1100-4953-95D0-CD3BD6784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59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62A4F-1100-4953-95D0-CD3BD6784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2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6B62A4F-1100-4953-95D0-CD3BD6784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63876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62A4F-1100-4953-95D0-CD3BD6784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62A4F-1100-4953-95D0-CD3BD6784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3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62A4F-1100-4953-95D0-CD3BD6784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83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62A4F-1100-4953-95D0-CD3BD6784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6B62A4F-1100-4953-95D0-CD3BD6784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47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6B62A4F-1100-4953-95D0-CD3BD6784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808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62A4F-1100-4953-95D0-CD3BD6784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236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E356B-499E-461A-A703-6A23D98F6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372201"/>
      </p:ext>
    </p:extLst>
  </p:cSld>
  <p:clrMapOvr>
    <a:masterClrMapping/>
  </p:clrMapOvr>
  <p:transition spd="med">
    <p:zoom dir="in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62A4F-1100-4953-95D0-CD3BD6784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1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72400" cy="1162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790700"/>
            <a:ext cx="3810000" cy="40957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90700"/>
            <a:ext cx="3810000" cy="4095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2552B-35BC-4EF8-A0EF-A6097BA3E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992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2D2CB-6252-438A-A0C4-CB6FBD02A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13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49131-C483-4725-8BD6-BC721C12D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48259"/>
      </p:ext>
    </p:extLst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4113C-F6F8-4768-A514-80CC4700B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75007"/>
      </p:ext>
    </p:extLst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B4B22-4812-464A-98F0-5B699D284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74511"/>
      </p:ext>
    </p:extLst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6B62A4F-1100-4953-95D0-CD3BD6784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37" r:id="rId12"/>
    <p:sldLayoutId id="2147483938" r:id="rId13"/>
    <p:sldLayoutId id="2147483939" r:id="rId14"/>
  </p:sldLayoutIdLst>
  <p:transition spd="med"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C56CAFBC-FE26-4E5C-858B-7EA67579C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5DB1AF3-17FA-4858-A725-ABA2627FA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1145B0FD-4340-42A8-A3CE-929A69CF0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29" r:id="rId2"/>
    <p:sldLayoutId id="2147483941" r:id="rId3"/>
    <p:sldLayoutId id="2147483930" r:id="rId4"/>
    <p:sldLayoutId id="2147483931" r:id="rId5"/>
    <p:sldLayoutId id="2147483932" r:id="rId6"/>
    <p:sldLayoutId id="2147483933" r:id="rId7"/>
    <p:sldLayoutId id="2147483942" r:id="rId8"/>
    <p:sldLayoutId id="2147483943" r:id="rId9"/>
    <p:sldLayoutId id="2147483934" r:id="rId10"/>
    <p:sldLayoutId id="2147483935" r:id="rId11"/>
    <p:sldLayoutId id="2147483944" r:id="rId12"/>
    <p:sldLayoutId id="2147483936" r:id="rId13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6B62A4F-1100-4953-95D0-CD3BD6784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832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</p:sldLayoutIdLst>
  <p:transition spd="med">
    <p:zoom dir="in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5184">
          <p15:clr>
            <a:srgbClr val="F26B43"/>
          </p15:clr>
        </p15:guide>
        <p15:guide id="4294967295" pos="702">
          <p15:clr>
            <a:srgbClr val="F26B43"/>
          </p15:clr>
        </p15:guide>
        <p15:guide id="4294967295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5334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>
                  <a:solidFill>
                    <a:srgbClr val="800000"/>
                  </a:solidFill>
                </a:ln>
                <a:solidFill>
                  <a:srgbClr val="C00000"/>
                </a:solidFill>
                <a:latin typeface="Constantia" pitchFamily="18" charset="0"/>
                <a:cs typeface="+mn-cs"/>
              </a:rPr>
              <a:t>Искусство и культура Древнего Египта</a:t>
            </a:r>
            <a:endParaRPr lang="ru-RU" sz="5400" dirty="0">
              <a:ln>
                <a:solidFill>
                  <a:srgbClr val="800000"/>
                </a:solidFill>
              </a:ln>
              <a:solidFill>
                <a:srgbClr val="C00000"/>
              </a:solidFill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19400"/>
            <a:ext cx="5715000" cy="3219450"/>
          </a:xfrm>
          <a:prstGeom prst="rect">
            <a:avLst/>
          </a:prstGeom>
        </p:spPr>
      </p:pic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 title="Side bar"/>
          <p:cNvSpPr/>
          <p:nvPr/>
        </p:nvSpPr>
        <p:spPr>
          <a:xfrm>
            <a:off x="8556829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8388" y="274638"/>
            <a:ext cx="8075612" cy="706437"/>
          </a:xfrm>
        </p:spPr>
        <p:txBody>
          <a:bodyPr/>
          <a:lstStyle/>
          <a:p>
            <a:r>
              <a:rPr lang="ru-RU" sz="3200" b="1" smtClean="0"/>
              <a:t>Архитектура</a:t>
            </a:r>
          </a:p>
        </p:txBody>
      </p:sp>
      <p:sp>
        <p:nvSpPr>
          <p:cNvPr id="22531" name="Text Box 28"/>
          <p:cNvSpPr txBox="1">
            <a:spLocks noChangeArrowheads="1"/>
          </p:cNvSpPr>
          <p:nvPr/>
        </p:nvSpPr>
        <p:spPr bwMode="auto">
          <a:xfrm>
            <a:off x="971550" y="5876925"/>
            <a:ext cx="2376488" cy="585788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>
                <a:solidFill>
                  <a:schemeClr val="bg1"/>
                </a:solidFill>
                <a:latin typeface="Constantia" pitchFamily="18" charset="0"/>
              </a:rPr>
              <a:t>Храм бога Амона-Ра в Карнаке.</a:t>
            </a:r>
          </a:p>
        </p:txBody>
      </p:sp>
      <p:sp>
        <p:nvSpPr>
          <p:cNvPr id="22532" name="Прямоугольник 10"/>
          <p:cNvSpPr>
            <a:spLocks noChangeArrowheads="1"/>
          </p:cNvSpPr>
          <p:nvPr/>
        </p:nvSpPr>
        <p:spPr bwMode="auto">
          <a:xfrm>
            <a:off x="5292725" y="6021388"/>
            <a:ext cx="2879725" cy="338137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chemeClr val="bg1"/>
                </a:solidFill>
                <a:latin typeface="Constantia" pitchFamily="18" charset="0"/>
              </a:rPr>
              <a:t>Скальный храм Рамсеса </a:t>
            </a: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II</a:t>
            </a:r>
            <a:r>
              <a:rPr lang="ru-RU" sz="1600">
                <a:solidFill>
                  <a:schemeClr val="bg1"/>
                </a:solidFill>
                <a:latin typeface="Constantia" pitchFamily="18" charset="0"/>
              </a:rPr>
              <a:t>. </a:t>
            </a:r>
          </a:p>
        </p:txBody>
      </p:sp>
      <p:pic>
        <p:nvPicPr>
          <p:cNvPr id="22533" name="Picture 2" descr="C:\Users\Пользователь\Pictures\Рисуно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360738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 descr="C:\Users\Пользователь\Pictures\Рисунок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68413"/>
            <a:ext cx="2898775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611188" y="981075"/>
            <a:ext cx="741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Храм для египтян был домом богов. В храме стояли культовые статуи божества, через которую бог общался с людьми. Внутри храма могли находиться только жрецы, а остальные имели право лишь принести дары и вознести молитвы. Во время праздников статую бога выносили из храма на священной лодке.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00113" y="274638"/>
            <a:ext cx="7272337" cy="70643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Архитектура</a:t>
            </a:r>
          </a:p>
        </p:txBody>
      </p:sp>
      <p:sp>
        <p:nvSpPr>
          <p:cNvPr id="23556" name="Прямоугольник 7"/>
          <p:cNvSpPr>
            <a:spLocks noChangeArrowheads="1"/>
          </p:cNvSpPr>
          <p:nvPr/>
        </p:nvSpPr>
        <p:spPr bwMode="auto">
          <a:xfrm>
            <a:off x="5003800" y="6308725"/>
            <a:ext cx="2808288" cy="339725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solidFill>
                  <a:schemeClr val="bg1"/>
                </a:solidFill>
                <a:latin typeface="Constantia" pitchFamily="18" charset="0"/>
              </a:rPr>
              <a:t>Луксорский храм. </a:t>
            </a:r>
          </a:p>
        </p:txBody>
      </p:sp>
      <p:sp>
        <p:nvSpPr>
          <p:cNvPr id="23557" name="Прямоугольник 8"/>
          <p:cNvSpPr>
            <a:spLocks noChangeArrowheads="1"/>
          </p:cNvSpPr>
          <p:nvPr/>
        </p:nvSpPr>
        <p:spPr bwMode="auto">
          <a:xfrm>
            <a:off x="539750" y="3068638"/>
            <a:ext cx="27368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Храм состоял из: внутреннего двора, зала для религиозных процессий (гипостиля) и святилища. </a:t>
            </a:r>
          </a:p>
          <a:p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Стены храма украшались надписями и рисунками.</a:t>
            </a:r>
          </a:p>
        </p:txBody>
      </p:sp>
      <p:pic>
        <p:nvPicPr>
          <p:cNvPr id="23558" name="Picture 2" descr="C:\Users\Пользователь\Pictures\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548005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4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129462" cy="777875"/>
          </a:xfrm>
        </p:spPr>
        <p:txBody>
          <a:bodyPr/>
          <a:lstStyle/>
          <a:p>
            <a:r>
              <a:rPr lang="ru-RU" sz="3200" b="1" smtClean="0"/>
              <a:t>Скульптура</a:t>
            </a:r>
          </a:p>
        </p:txBody>
      </p:sp>
      <p:sp>
        <p:nvSpPr>
          <p:cNvPr id="24578" name="Text Box 2"/>
          <p:cNvSpPr>
            <a:spLocks noGrp="1" noChangeArrowheads="1"/>
          </p:cNvSpPr>
          <p:nvPr>
            <p:ph idx="1"/>
          </p:nvPr>
        </p:nvSpPr>
        <p:spPr>
          <a:xfrm>
            <a:off x="3563938" y="1268413"/>
            <a:ext cx="5329237" cy="5632450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000000"/>
                </a:solidFill>
              </a:rPr>
              <a:t>Для египтянина эпохи фараонов статуя была такой же живой, как и сам человек.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000000"/>
                </a:solidFill>
              </a:rPr>
              <a:t>Сделанная по образцу божества, фараона или простого лица, статуя представляла собой гораздо больше, чем просто образ. Она и была для египтян тем существом, образ которого воплощала. Вот почему было важно записать на ней имя и должность или титул изображаемого лица. Безымянная статуя, лишённая надписи, теряла свою силу.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000000"/>
                </a:solidFill>
              </a:rPr>
              <a:t>Художники и скульпторы Египта при создании своих произведений должны были следовать строгим правилам.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sz="2000" b="1" smtClean="0">
              <a:solidFill>
                <a:srgbClr val="000000"/>
              </a:solidFill>
            </a:endParaRPr>
          </a:p>
        </p:txBody>
      </p:sp>
      <p:sp>
        <p:nvSpPr>
          <p:cNvPr id="24580" name="Прямоугольник 11"/>
          <p:cNvSpPr>
            <a:spLocks noChangeArrowheads="1"/>
          </p:cNvSpPr>
          <p:nvPr/>
        </p:nvSpPr>
        <p:spPr bwMode="auto">
          <a:xfrm>
            <a:off x="608013" y="5638800"/>
            <a:ext cx="2663825" cy="831850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onstantia" pitchFamily="18" charset="0"/>
              </a:rPr>
              <a:t>Погребальная маска фараона  Тутанхамона 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Constantia" pitchFamily="18" charset="0"/>
              </a:rPr>
              <a:t>2 тыс. до н.э. </a:t>
            </a:r>
            <a:endParaRPr lang="ru-RU" sz="160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4581" name="Picture 2" descr="C:\Users\Пользователь\Pictures\Рисунок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52513"/>
            <a:ext cx="295592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4"/>
          <p:cNvSpPr>
            <a:spLocks noChangeArrowheads="1"/>
          </p:cNvSpPr>
          <p:nvPr/>
        </p:nvSpPr>
        <p:spPr bwMode="auto">
          <a:xfrm>
            <a:off x="323850" y="5229225"/>
            <a:ext cx="2663825" cy="1200150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Нефертити - жена фараона Аменхотепа IV (Эхнатона)</a:t>
            </a:r>
            <a:br>
              <a:rPr lang="ru-RU" b="1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2 тыс. до н.э. </a:t>
            </a:r>
            <a:endParaRPr lang="ru-RU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971550" y="274638"/>
            <a:ext cx="7200900" cy="70643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Скульптура</a:t>
            </a:r>
          </a:p>
        </p:txBody>
      </p:sp>
      <p:sp>
        <p:nvSpPr>
          <p:cNvPr id="25604" name="Прямоугольник 17"/>
          <p:cNvSpPr>
            <a:spLocks noChangeArrowheads="1"/>
          </p:cNvSpPr>
          <p:nvPr/>
        </p:nvSpPr>
        <p:spPr bwMode="auto">
          <a:xfrm>
            <a:off x="6588125" y="5157788"/>
            <a:ext cx="2447925" cy="1476375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Принц Рахотеп с супругой </a:t>
            </a:r>
          </a:p>
          <a:p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принцессой Неферт. </a:t>
            </a:r>
          </a:p>
          <a:p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3 тыс. до н.э.</a:t>
            </a:r>
          </a:p>
        </p:txBody>
      </p:sp>
      <p:sp>
        <p:nvSpPr>
          <p:cNvPr id="25605" name="Прямоугольник 19"/>
          <p:cNvSpPr>
            <a:spLocks noChangeArrowheads="1"/>
          </p:cNvSpPr>
          <p:nvPr/>
        </p:nvSpPr>
        <p:spPr bwMode="auto">
          <a:xfrm>
            <a:off x="3419475" y="5300663"/>
            <a:ext cx="2690813" cy="646112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Статуэтка писца Каи . </a:t>
            </a:r>
          </a:p>
          <a:p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3 тыс. до н.э. </a:t>
            </a:r>
          </a:p>
        </p:txBody>
      </p:sp>
      <p:pic>
        <p:nvPicPr>
          <p:cNvPr id="25606" name="Picture 2" descr="C:\Users\Пользователь\Pictures\Рисунок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282257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 descr="C:\Users\Пользователь\Pictures\Рисунок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268413"/>
            <a:ext cx="270827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4" descr="C:\Users\Пользователь\Pictures\Рисунок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4313"/>
            <a:ext cx="26066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2850" y="274638"/>
            <a:ext cx="7931150" cy="777875"/>
          </a:xfrm>
        </p:spPr>
        <p:txBody>
          <a:bodyPr/>
          <a:lstStyle/>
          <a:p>
            <a:r>
              <a:rPr lang="ru-RU" sz="3200" b="1" smtClean="0"/>
              <a:t>Живопись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827088" y="5732463"/>
            <a:ext cx="2881312" cy="923925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Богиня Исида ведет царицу Нефретаре в гробницу. 2 тыс. до н.э.</a:t>
            </a:r>
          </a:p>
        </p:txBody>
      </p:sp>
      <p:sp>
        <p:nvSpPr>
          <p:cNvPr id="26628" name="Прямоугольник 6"/>
          <p:cNvSpPr>
            <a:spLocks noChangeArrowheads="1"/>
          </p:cNvSpPr>
          <p:nvPr/>
        </p:nvSpPr>
        <p:spPr bwMode="auto">
          <a:xfrm>
            <a:off x="5148263" y="4868863"/>
            <a:ext cx="2592387" cy="646112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Танцовщица. </a:t>
            </a:r>
            <a:r>
              <a:rPr lang="en-US" b="1">
                <a:solidFill>
                  <a:schemeClr val="bg1"/>
                </a:solidFill>
                <a:latin typeface="Constantia" pitchFamily="18" charset="0"/>
              </a:rPr>
              <a:t>12 в. до н.э. </a:t>
            </a:r>
            <a:endParaRPr lang="ru-RU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6629" name="Picture 2" descr="C:\Users\Пользователь\Pictures\Рисунок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30368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" descr="C:\Users\Пользователь\Pictures\Рисунок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36480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200900" cy="706437"/>
          </a:xfrm>
        </p:spPr>
        <p:txBody>
          <a:bodyPr/>
          <a:lstStyle/>
          <a:p>
            <a:r>
              <a:rPr lang="ru-RU" sz="3200" b="1" smtClean="0"/>
              <a:t>Живопись</a:t>
            </a:r>
          </a:p>
        </p:txBody>
      </p:sp>
      <p:sp>
        <p:nvSpPr>
          <p:cNvPr id="27650" name="Text Box 6"/>
          <p:cNvSpPr>
            <a:spLocks noGrp="1" noChangeArrowheads="1"/>
          </p:cNvSpPr>
          <p:nvPr>
            <p:ph idx="1"/>
          </p:nvPr>
        </p:nvSpPr>
        <p:spPr>
          <a:xfrm>
            <a:off x="4102100" y="1322649"/>
            <a:ext cx="5041900" cy="5754687"/>
          </a:xfr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Росписи имели важное религиозное и магическое значение. Египтяне верили, что боги или умершие могут участвовать во всех сценах изображённых на росписях.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Краски изготавливались из мела, охры, и минералов (медь, кобальт). Они растирались в порошок и смешивались с водой. Кисти делали из тростника.</a:t>
            </a:r>
          </a:p>
          <a:p>
            <a:pPr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Египетские художники не рисова</a:t>
            </a:r>
            <a:r>
              <a:rPr lang="ru-RU" sz="2000" b="1" dirty="0" smtClean="0">
                <a:solidFill>
                  <a:srgbClr val="000000"/>
                </a:solidFill>
              </a:rPr>
              <a:t>ли</a:t>
            </a:r>
            <a:r>
              <a:rPr lang="en-US" sz="2000" b="1" dirty="0" smtClean="0">
                <a:solidFill>
                  <a:srgbClr val="000000"/>
                </a:solidFill>
              </a:rPr>
              <a:t> с натуры: 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при создании росписей они </a:t>
            </a:r>
            <a:r>
              <a:rPr lang="ru-RU" sz="2000" b="1" dirty="0" smtClean="0">
                <a:solidFill>
                  <a:srgbClr val="000000"/>
                </a:solidFill>
              </a:rPr>
              <a:t>р</a:t>
            </a:r>
            <a:r>
              <a:rPr lang="en-US" sz="2000" b="1" dirty="0" smtClean="0">
                <a:solidFill>
                  <a:srgbClr val="000000"/>
                </a:solidFill>
              </a:rPr>
              <a:t>уковод</a:t>
            </a:r>
            <a:r>
              <a:rPr lang="ru-RU" sz="2000" b="1" dirty="0" smtClean="0">
                <a:solidFill>
                  <a:srgbClr val="000000"/>
                </a:solidFill>
              </a:rPr>
              <a:t>ствовалис</a:t>
            </a:r>
            <a:r>
              <a:rPr lang="en-US" sz="2000" b="1" dirty="0" smtClean="0">
                <a:solidFill>
                  <a:srgbClr val="000000"/>
                </a:solidFill>
              </a:rPr>
              <a:t>ь </a:t>
            </a:r>
            <a:r>
              <a:rPr lang="ru-RU" sz="2000" b="1" dirty="0" smtClean="0">
                <a:solidFill>
                  <a:srgbClr val="000000"/>
                </a:solidFill>
              </a:rPr>
              <a:t>правилами</a:t>
            </a:r>
            <a:r>
              <a:rPr lang="en-US" sz="2000" b="1" dirty="0" smtClean="0">
                <a:solidFill>
                  <a:srgbClr val="000000"/>
                </a:solidFill>
              </a:rPr>
              <a:t>. </a:t>
            </a:r>
            <a:endParaRPr lang="ru-RU" sz="2000" b="1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 Фигуры изображались так,  будто на них смотрят одновременно под несколькими углами зрения. </a:t>
            </a:r>
          </a:p>
          <a:p>
            <a:pPr>
              <a:spcBef>
                <a:spcPct val="50000"/>
              </a:spcBef>
            </a:pPr>
            <a:endParaRPr lang="ru-RU" sz="1600" b="1" dirty="0" smtClean="0">
              <a:solidFill>
                <a:srgbClr val="000000"/>
              </a:solidFill>
            </a:endParaRPr>
          </a:p>
        </p:txBody>
      </p:sp>
      <p:sp>
        <p:nvSpPr>
          <p:cNvPr id="27652" name="Прямоугольник 6"/>
          <p:cNvSpPr>
            <a:spLocks noChangeArrowheads="1"/>
          </p:cNvSpPr>
          <p:nvPr/>
        </p:nvSpPr>
        <p:spPr bwMode="auto">
          <a:xfrm>
            <a:off x="811047" y="3876935"/>
            <a:ext cx="3024188" cy="646113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Гусь. Фрагмент росписи. 3 тыс. до н.э. </a:t>
            </a:r>
          </a:p>
        </p:txBody>
      </p:sp>
      <p:pic>
        <p:nvPicPr>
          <p:cNvPr id="27653" name="Picture 2" descr="C:\Users\Пользователь\Pictures\Рисунок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2" y="1330065"/>
            <a:ext cx="3525838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4638"/>
            <a:ext cx="7129463" cy="993775"/>
          </a:xfrm>
        </p:spPr>
        <p:txBody>
          <a:bodyPr anchor="b"/>
          <a:lstStyle/>
          <a:p>
            <a:r>
              <a:rPr lang="ru-RU" sz="3200" b="1" smtClean="0"/>
              <a:t>Правила для художников и скульпторов Древнего Египта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539750" y="1557338"/>
            <a:ext cx="7848600" cy="4967287"/>
          </a:xfrm>
        </p:spPr>
        <p:txBody>
          <a:bodyPr/>
          <a:lstStyle/>
          <a:p>
            <a:r>
              <a:rPr lang="ru-RU" sz="1800" b="1" smtClean="0"/>
              <a:t>Цари Египта изображались с мощными телами и бесстрастными лицами, сохранявшими портретные черты. </a:t>
            </a:r>
          </a:p>
          <a:p>
            <a:r>
              <a:rPr lang="ru-RU" sz="1800" b="1" smtClean="0"/>
              <a:t>Резко противоположны по своему характеру статуям царей статуэтки слуг и рабов. </a:t>
            </a:r>
          </a:p>
          <a:p>
            <a:r>
              <a:rPr lang="ru-RU" sz="1800" b="1" smtClean="0"/>
              <a:t>У всех статуй одни и те же атрибуты: голова и ноги в профиль, плечи и один глаз в фас. </a:t>
            </a:r>
          </a:p>
          <a:p>
            <a:r>
              <a:rPr lang="ru-RU" sz="1800" b="1" smtClean="0"/>
              <a:t>Тела мужских фигур окрашены в кирпично-коричневый цвет, женских - в желтый, волосы у всех чёрные, одежды белые.</a:t>
            </a:r>
          </a:p>
          <a:p>
            <a:r>
              <a:rPr lang="ru-RU" sz="1800" b="1" smtClean="0"/>
              <a:t>В портретах уделяли особое внимание изображению глаз. По религиозным представлениям, с глазом связывалась способность воскрешения мертвых, поэтому статуи, помещавшиеся в гробницах, обладали магической выразительностью взгляда. Такое впечатление достигалось приемом инкрустации или рельефной обводки по контуру век.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1550" y="274638"/>
            <a:ext cx="720090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Литература</a:t>
            </a:r>
          </a:p>
        </p:txBody>
      </p:sp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539750" y="4005263"/>
            <a:ext cx="83534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onstantia" pitchFamily="18" charset="0"/>
              </a:rPr>
              <a:t>Египетская литература представлена многими жанрами:</a:t>
            </a:r>
          </a:p>
          <a:p>
            <a:pPr>
              <a:buFont typeface="Arial" pitchFamily="34" charset="0"/>
              <a:buChar char="•"/>
            </a:pPr>
            <a:r>
              <a:rPr lang="ru-RU" b="1">
                <a:solidFill>
                  <a:srgbClr val="000000"/>
                </a:solidFill>
                <a:latin typeface="Constantia" pitchFamily="18" charset="0"/>
              </a:rPr>
              <a:t> сказками («О правде и кривде»)</a:t>
            </a:r>
          </a:p>
          <a:p>
            <a:pPr>
              <a:buFont typeface="Arial" pitchFamily="34" charset="0"/>
              <a:buChar char="•"/>
            </a:pPr>
            <a:r>
              <a:rPr lang="ru-RU" b="1">
                <a:solidFill>
                  <a:srgbClr val="000000"/>
                </a:solidFill>
                <a:latin typeface="Constantia" pitchFamily="18" charset="0"/>
              </a:rPr>
              <a:t> поучениями («Поучение Аменемхета</a:t>
            </a:r>
            <a:r>
              <a:rPr lang="en-US" b="1">
                <a:solidFill>
                  <a:srgbClr val="000000"/>
                </a:solidFill>
                <a:latin typeface="Constantia" pitchFamily="18" charset="0"/>
              </a:rPr>
              <a:t> I</a:t>
            </a:r>
            <a:r>
              <a:rPr lang="ru-RU" b="1">
                <a:solidFill>
                  <a:srgbClr val="000000"/>
                </a:solidFill>
                <a:latin typeface="Constantia" pitchFamily="18" charset="0"/>
              </a:rPr>
              <a:t>»)</a:t>
            </a:r>
          </a:p>
          <a:p>
            <a:pPr>
              <a:buFont typeface="Arial" pitchFamily="34" charset="0"/>
              <a:buChar char="•"/>
            </a:pPr>
            <a:r>
              <a:rPr lang="ru-RU" b="1">
                <a:solidFill>
                  <a:srgbClr val="000000"/>
                </a:solidFill>
                <a:latin typeface="Constantia" pitchFamily="18" charset="0"/>
              </a:rPr>
              <a:t> биографиями («рассказ Синухета»)</a:t>
            </a:r>
          </a:p>
          <a:p>
            <a:pPr>
              <a:buFont typeface="Arial" pitchFamily="34" charset="0"/>
              <a:buChar char="•"/>
            </a:pPr>
            <a:r>
              <a:rPr lang="ru-RU" b="1">
                <a:solidFill>
                  <a:srgbClr val="000000"/>
                </a:solidFill>
                <a:latin typeface="Constantia" pitchFamily="18" charset="0"/>
              </a:rPr>
              <a:t> религиозные текстами («гимн Ра») </a:t>
            </a:r>
          </a:p>
          <a:p>
            <a:pPr>
              <a:buFont typeface="Arial" pitchFamily="34" charset="0"/>
              <a:buChar char="•"/>
            </a:pPr>
            <a:r>
              <a:rPr lang="ru-RU" b="1">
                <a:solidFill>
                  <a:srgbClr val="000000"/>
                </a:solidFill>
                <a:latin typeface="Constantia" pitchFamily="18" charset="0"/>
              </a:rPr>
              <a:t> народными песнями(«погонщика быков»).</a:t>
            </a:r>
          </a:p>
          <a:p>
            <a:r>
              <a:rPr lang="ru-RU" b="1">
                <a:solidFill>
                  <a:srgbClr val="000000"/>
                </a:solidFill>
                <a:latin typeface="Constantia" pitchFamily="18" charset="0"/>
              </a:rPr>
              <a:t>Среди литературных памятников особое место занимает </a:t>
            </a:r>
            <a:r>
              <a:rPr lang="ru-RU" b="1">
                <a:solidFill>
                  <a:srgbClr val="C00000"/>
                </a:solidFill>
                <a:latin typeface="Constantia" pitchFamily="18" charset="0"/>
              </a:rPr>
              <a:t>«Книга мёртвых» </a:t>
            </a:r>
            <a:r>
              <a:rPr lang="ru-RU" b="1">
                <a:solidFill>
                  <a:srgbClr val="000000"/>
                </a:solidFill>
                <a:latin typeface="Constantia" pitchFamily="18" charset="0"/>
              </a:rPr>
              <a:t>- собрание текстов, необходимых для путешествия в Царство мёртвых. В «Книге мёртвых» много иллюстраций, которые описывают загробный мир. </a:t>
            </a:r>
          </a:p>
        </p:txBody>
      </p:sp>
      <p:pic>
        <p:nvPicPr>
          <p:cNvPr id="29700" name="Picture 2" descr="C:\Users\Пользователь\Pictures\Рисунок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3271838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 descr="C:\Users\Пользователь\Pictures\Рисунок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052513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7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777875"/>
          </a:xfrm>
        </p:spPr>
        <p:txBody>
          <a:bodyPr/>
          <a:lstStyle/>
          <a:p>
            <a:r>
              <a:rPr lang="ru-RU" sz="3200" b="1" smtClean="0"/>
              <a:t>Развитие науки</a:t>
            </a:r>
          </a:p>
        </p:txBody>
      </p:sp>
      <p:sp>
        <p:nvSpPr>
          <p:cNvPr id="30723" name="Содержимое 9"/>
          <p:cNvSpPr>
            <a:spLocks noGrp="1"/>
          </p:cNvSpPr>
          <p:nvPr>
            <p:ph sz="half" idx="1"/>
          </p:nvPr>
        </p:nvSpPr>
        <p:spPr>
          <a:xfrm rot="10800000" flipV="1">
            <a:off x="827088" y="4365625"/>
            <a:ext cx="4824412" cy="2016125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smtClean="0"/>
              <a:t>Внимательно посмотрите на иллюстрации и ответьте на вопросы:</a:t>
            </a:r>
          </a:p>
          <a:p>
            <a:pPr>
              <a:buFont typeface="Wingdings" pitchFamily="2" charset="2"/>
              <a:buChar char="v"/>
            </a:pPr>
            <a:r>
              <a:rPr lang="ru-RU" sz="1800" b="1" smtClean="0"/>
              <a:t>Почему в Египте появилась потребность в научных знаниях?</a:t>
            </a:r>
          </a:p>
          <a:p>
            <a:pPr>
              <a:buFont typeface="Wingdings" pitchFamily="2" charset="2"/>
              <a:buChar char="v"/>
            </a:pPr>
            <a:r>
              <a:rPr lang="ru-RU" sz="1800" b="1" smtClean="0"/>
              <a:t>Какие науки должны были развиваться в Египте?</a:t>
            </a:r>
          </a:p>
          <a:p>
            <a:pPr>
              <a:buFontTx/>
              <a:buNone/>
            </a:pPr>
            <a:endParaRPr lang="ru-RU" sz="2000" smtClean="0"/>
          </a:p>
        </p:txBody>
      </p:sp>
      <p:sp>
        <p:nvSpPr>
          <p:cNvPr id="30724" name="Прямоугольник 10"/>
          <p:cNvSpPr>
            <a:spLocks noChangeArrowheads="1"/>
          </p:cNvSpPr>
          <p:nvPr/>
        </p:nvSpPr>
        <p:spPr bwMode="auto">
          <a:xfrm>
            <a:off x="6948488" y="5589588"/>
            <a:ext cx="1654175" cy="368300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Сбор налогов.</a:t>
            </a:r>
          </a:p>
        </p:txBody>
      </p:sp>
      <p:pic>
        <p:nvPicPr>
          <p:cNvPr id="30725" name="Picture 16" descr="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43625"/>
            <a:ext cx="482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" descr="C:\Users\Пользователь\Pictures\Рисунок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389255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" descr="C:\Users\Пользователь\Pictures\Рисунок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329723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Текст 16"/>
          <p:cNvSpPr>
            <a:spLocks noGrp="1"/>
          </p:cNvSpPr>
          <p:nvPr>
            <p:ph type="body" sz="half" idx="4294967295"/>
          </p:nvPr>
        </p:nvSpPr>
        <p:spPr>
          <a:xfrm>
            <a:off x="1943100" y="5367338"/>
            <a:ext cx="7200900" cy="123031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Сделайте иероглифическую запись чисел 2343 и 1671 (однотипные иероглифы складываются).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Сложите их и преобразуйте в краткую форму.</a:t>
            </a:r>
          </a:p>
        </p:txBody>
      </p:sp>
      <p:sp>
        <p:nvSpPr>
          <p:cNvPr id="31747" name="Прямоугольник 15"/>
          <p:cNvSpPr>
            <a:spLocks noChangeArrowheads="1"/>
          </p:cNvSpPr>
          <p:nvPr/>
        </p:nvSpPr>
        <p:spPr bwMode="auto">
          <a:xfrm>
            <a:off x="6156325" y="4221163"/>
            <a:ext cx="2668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Иероглифическая запись числа 35736</a:t>
            </a:r>
          </a:p>
        </p:txBody>
      </p:sp>
      <p:sp>
        <p:nvSpPr>
          <p:cNvPr id="31748" name="Прямоугольник 17"/>
          <p:cNvSpPr>
            <a:spLocks noChangeArrowheads="1"/>
          </p:cNvSpPr>
          <p:nvPr/>
        </p:nvSpPr>
        <p:spPr bwMode="auto">
          <a:xfrm>
            <a:off x="1476375" y="4581525"/>
            <a:ext cx="395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Часть папируса Ахмеса.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Задачи с 49 по 55.</a:t>
            </a:r>
          </a:p>
        </p:txBody>
      </p:sp>
      <p:sp>
        <p:nvSpPr>
          <p:cNvPr id="9" name="Заголовок 7"/>
          <p:cNvSpPr txBox="1">
            <a:spLocks/>
          </p:cNvSpPr>
          <p:nvPr/>
        </p:nvSpPr>
        <p:spPr bwMode="auto">
          <a:xfrm>
            <a:off x="971550" y="274638"/>
            <a:ext cx="72009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Развитие математики</a:t>
            </a:r>
          </a:p>
        </p:txBody>
      </p:sp>
      <p:pic>
        <p:nvPicPr>
          <p:cNvPr id="31750" name="Picture 16" descr="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31" y="5890728"/>
            <a:ext cx="482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 descr="C:\Users\Пользователь\Pictures\Рисунок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8" y="1306276"/>
            <a:ext cx="4986338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 descr="C:\Users\Пользователь\Pictures\Рисунок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00213"/>
            <a:ext cx="28892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5"/>
          <p:cNvSpPr>
            <a:spLocks noGrp="1"/>
          </p:cNvSpPr>
          <p:nvPr>
            <p:ph type="title"/>
          </p:nvPr>
        </p:nvSpPr>
        <p:spPr>
          <a:xfrm>
            <a:off x="684213" y="400050"/>
            <a:ext cx="7773987" cy="508000"/>
          </a:xfrm>
        </p:spPr>
        <p:txBody>
          <a:bodyPr>
            <a:normAutofit fontScale="90000"/>
          </a:bodyPr>
          <a:lstStyle/>
          <a:p>
            <a:r>
              <a:rPr lang="ru-RU" sz="3200" b="1" smtClean="0"/>
              <a:t>Письменность Египта</a:t>
            </a:r>
          </a:p>
        </p:txBody>
      </p:sp>
      <p:sp>
        <p:nvSpPr>
          <p:cNvPr id="14339" name="Прямоугольник 10"/>
          <p:cNvSpPr>
            <a:spLocks noChangeArrowheads="1"/>
          </p:cNvSpPr>
          <p:nvPr/>
        </p:nvSpPr>
        <p:spPr bwMode="auto">
          <a:xfrm>
            <a:off x="5219700" y="5445125"/>
            <a:ext cx="3744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</a:rPr>
              <a:t>Классическая и</a:t>
            </a:r>
            <a:r>
              <a:rPr lang="ru-RU" sz="1600"/>
              <a:t>ероглифика</a:t>
            </a:r>
            <a:r>
              <a:rPr lang="ru-RU" sz="1600">
                <a:solidFill>
                  <a:srgbClr val="000000"/>
                </a:solidFill>
              </a:rPr>
              <a:t> на камне.</a:t>
            </a:r>
          </a:p>
        </p:txBody>
      </p:sp>
      <p:sp>
        <p:nvSpPr>
          <p:cNvPr id="14340" name="Прямоугольник 12"/>
          <p:cNvSpPr>
            <a:spLocks noChangeArrowheads="1"/>
          </p:cNvSpPr>
          <p:nvPr/>
        </p:nvSpPr>
        <p:spPr bwMode="auto">
          <a:xfrm>
            <a:off x="684213" y="594995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/>
              <a:t>Иератика - рукописные иероглифы на папирусе</a:t>
            </a:r>
          </a:p>
        </p:txBody>
      </p:sp>
      <p:pic>
        <p:nvPicPr>
          <p:cNvPr id="14341" name="Picture 2" descr="C:\Users\Пользователь\Pictures\Рисунок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3316287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C:\Users\Пользователь\Pictures\Рисунок 5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43846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 descr="C:\Users\Пользователь\Pictures\Рисунок 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73463"/>
            <a:ext cx="36449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8"/>
          <p:cNvSpPr txBox="1">
            <a:spLocks noChangeArrowheads="1"/>
          </p:cNvSpPr>
          <p:nvPr/>
        </p:nvSpPr>
        <p:spPr bwMode="auto">
          <a:xfrm>
            <a:off x="684213" y="1196975"/>
            <a:ext cx="813593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C00000"/>
                </a:solidFill>
                <a:latin typeface="Constantia" pitchFamily="18" charset="0"/>
              </a:rPr>
              <a:t>Достижения египтян в математике:</a:t>
            </a:r>
          </a:p>
          <a:p>
            <a:pPr eaLnBrk="1" hangingPunct="1"/>
            <a:endParaRPr lang="ru-RU" sz="2000">
              <a:solidFill>
                <a:srgbClr val="000000"/>
              </a:solidFill>
              <a:latin typeface="Constantia" pitchFamily="18" charset="0"/>
            </a:endParaRPr>
          </a:p>
          <a:p>
            <a:pPr eaLnBrk="1" hangingPunct="1"/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- Имели представления о дробях и частях меры сыпучих тел. </a:t>
            </a:r>
          </a:p>
          <a:p>
            <a:pPr eaLnBrk="1" hangingPunct="1"/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- Решали задачи по определению объёма усечённой 	пирамиды и площади поверхности полушария. </a:t>
            </a:r>
          </a:p>
          <a:p>
            <a:pPr eaLnBrk="1" hangingPunct="1">
              <a:buFontTx/>
              <a:buChar char="-"/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 Производили сложные геометрические построения. </a:t>
            </a:r>
          </a:p>
          <a:p>
            <a:pPr eaLnBrk="1" hangingPunct="1">
              <a:buFontTx/>
              <a:buChar char="-"/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 Определили "золотое  сечение" и использовали его в 	архитектуре и изобразительном искусстве. </a:t>
            </a:r>
          </a:p>
          <a:p>
            <a:pPr eaLnBrk="1" hangingPunct="1"/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- Определяли площадь круга.</a:t>
            </a:r>
          </a:p>
          <a:p>
            <a:pPr eaLnBrk="1" hangingPunct="1"/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- Умели возводить в степень и извлекать квадратные 	корни. </a:t>
            </a:r>
          </a:p>
          <a:p>
            <a:pPr eaLnBrk="1" hangingPunct="1"/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- Умели вычислять площадь поля, объём.</a:t>
            </a:r>
          </a:p>
          <a:p>
            <a:pPr eaLnBrk="1" hangingPunct="1"/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- Обладали знаниями арифметической и геометрической 	прогрессии. </a:t>
            </a:r>
          </a:p>
        </p:txBody>
      </p:sp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971550" y="274638"/>
            <a:ext cx="72009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Развитие математики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5510544" y="4267200"/>
            <a:ext cx="3240088" cy="922338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Constantia" pitchFamily="18" charset="0"/>
              </a:rPr>
              <a:t>Древнеегипетские медицинские инструменты из бронзы.</a:t>
            </a:r>
          </a:p>
        </p:txBody>
      </p:sp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971550" y="274638"/>
            <a:ext cx="72009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latin typeface="+mn-lt"/>
                <a:cs typeface="+mn-cs"/>
              </a:rPr>
              <a:t>Развитие медицины</a:t>
            </a:r>
          </a:p>
        </p:txBody>
      </p:sp>
      <p:sp>
        <p:nvSpPr>
          <p:cNvPr id="33796" name="Прямоугольник 6"/>
          <p:cNvSpPr>
            <a:spLocks noChangeArrowheads="1"/>
          </p:cNvSpPr>
          <p:nvPr/>
        </p:nvSpPr>
        <p:spPr bwMode="auto">
          <a:xfrm>
            <a:off x="609600" y="4267200"/>
            <a:ext cx="4392612" cy="922338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Constantia" pitchFamily="18" charset="0"/>
              </a:rPr>
              <a:t>Хирургический папирус Смита с описанием различных травм и методов их лечения.</a:t>
            </a:r>
          </a:p>
        </p:txBody>
      </p:sp>
      <p:pic>
        <p:nvPicPr>
          <p:cNvPr id="33797" name="Picture 2" descr="C:\Users\Пользователь\Pictures\Рисунок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46238"/>
            <a:ext cx="44116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" descr="C:\Users\Пользователь\Pictures\Рисунок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19" y="1673534"/>
            <a:ext cx="40973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0113" y="260350"/>
            <a:ext cx="7272337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latin typeface="Constantia" pitchFamily="18" charset="0"/>
                <a:cs typeface="+mn-cs"/>
              </a:rPr>
              <a:t>Развитие медицины</a:t>
            </a: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971550" y="1052513"/>
            <a:ext cx="7920038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C00000"/>
                </a:solidFill>
                <a:latin typeface="Constantia" pitchFamily="18" charset="0"/>
              </a:rPr>
              <a:t>Свидетельство достижений врачей Древнего Египта</a:t>
            </a:r>
          </a:p>
          <a:p>
            <a:pPr eaLnBrk="1" hangingPunct="1"/>
            <a:endParaRPr lang="ru-RU" sz="2000">
              <a:solidFill>
                <a:srgbClr val="000000"/>
              </a:solidFill>
              <a:latin typeface="Constantia" pitchFamily="18" charset="0"/>
            </a:endParaRPr>
          </a:p>
          <a:p>
            <a:pPr eaLnBrk="1" hangingPunct="1">
              <a:buFontTx/>
              <a:buChar char="•"/>
            </a:pP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Папирус с рецептами и предписаниями для лечения 	различных болезней. </a:t>
            </a:r>
          </a:p>
          <a:p>
            <a:pPr eaLnBrk="1" hangingPunct="1">
              <a:buFontTx/>
              <a:buChar char="•"/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 Папирус с описанием болезней костей и суставов. </a:t>
            </a:r>
          </a:p>
          <a:p>
            <a:pPr eaLnBrk="1" hangingPunct="1">
              <a:buFontTx/>
              <a:buChar char="•"/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 Хирургический папирус с описанием различных 	травм и 	методов их лечения. </a:t>
            </a:r>
          </a:p>
          <a:p>
            <a:pPr eaLnBrk="1" hangingPunct="1">
              <a:buFontTx/>
              <a:buChar char="•"/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 "Книга сердца" с описанием лечения сердечных 	заболеваний. </a:t>
            </a:r>
          </a:p>
          <a:p>
            <a:pPr eaLnBrk="1" hangingPunct="1">
              <a:buFontTx/>
              <a:buChar char="•"/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 Медицинский папирус с описанием женских болезней.</a:t>
            </a:r>
          </a:p>
          <a:p>
            <a:pPr eaLnBrk="1" hangingPunct="1">
              <a:buFontTx/>
              <a:buChar char="•"/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 "Книга глазных болезней" с предписаниями о лечении. </a:t>
            </a:r>
          </a:p>
          <a:p>
            <a:pPr eaLnBrk="1" hangingPunct="1">
              <a:buFontTx/>
              <a:buChar char="•"/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 Берлинский папирус с трактатами о кровеносных сосудах и 	ревматизме. </a:t>
            </a:r>
          </a:p>
          <a:p>
            <a:pPr eaLnBrk="1" hangingPunct="1">
              <a:buFontTx/>
              <a:buChar char="•"/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 Мумификация.</a:t>
            </a:r>
          </a:p>
          <a:p>
            <a:pPr eaLnBrk="1" hangingPunct="1">
              <a:spcBef>
                <a:spcPct val="50000"/>
              </a:spcBef>
            </a:pPr>
            <a:endParaRPr lang="ru-RU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50" y="260350"/>
            <a:ext cx="72009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latin typeface="Constantia" pitchFamily="18" charset="0"/>
                <a:cs typeface="+mn-cs"/>
              </a:rPr>
              <a:t>Развитие астрономии</a:t>
            </a:r>
          </a:p>
        </p:txBody>
      </p:sp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5435600" y="908050"/>
            <a:ext cx="345757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Достижения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>
              <a:solidFill>
                <a:srgbClr val="000000"/>
              </a:solidFill>
              <a:latin typeface="Constanti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rgbClr val="C00000"/>
                </a:solidFill>
                <a:latin typeface="Constantia" pitchFamily="18" charset="0"/>
              </a:rPr>
              <a:t> Группировка звёзд в созвездия</a:t>
            </a: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 ("быка", "скорпиона", "крокодила" и т.п.).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rgbClr val="C00000"/>
                </a:solidFill>
                <a:latin typeface="Constantia" pitchFamily="18" charset="0"/>
              </a:rPr>
              <a:t> Создание звёздных таблиц</a:t>
            </a: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, с помощью которых определялось время ночью.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rgbClr val="C00000"/>
                </a:solidFill>
                <a:latin typeface="Constantia" pitchFamily="18" charset="0"/>
              </a:rPr>
              <a:t> Изобретение водяных часов </a:t>
            </a: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с градуировкой времени на внутренней стенке сосуда.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rgbClr val="C00000"/>
                </a:solidFill>
                <a:latin typeface="Constantia" pitchFamily="18" charset="0"/>
              </a:rPr>
              <a:t>Установление дневного времени по солнечным часам. 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35844" name="Прямоугольник 5"/>
          <p:cNvSpPr>
            <a:spLocks noChangeArrowheads="1"/>
          </p:cNvSpPr>
          <p:nvPr/>
        </p:nvSpPr>
        <p:spPr bwMode="auto">
          <a:xfrm>
            <a:off x="539750" y="4928998"/>
            <a:ext cx="86423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rgbClr val="C00000"/>
                </a:solidFill>
                <a:latin typeface="Constantia" pitchFamily="18" charset="0"/>
              </a:rPr>
              <a:t>Открытие солнечного года</a:t>
            </a: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, связанного с разливами Нила и восходом Сириуса. </a:t>
            </a:r>
            <a:r>
              <a:rPr lang="ru-RU" sz="2000">
                <a:solidFill>
                  <a:srgbClr val="C00000"/>
                </a:solidFill>
                <a:latin typeface="Constantia" pitchFamily="18" charset="0"/>
              </a:rPr>
              <a:t>Установление длины года в 365 дней.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rgbClr val="C00000"/>
                </a:solidFill>
                <a:latin typeface="Constantia" pitchFamily="18" charset="0"/>
              </a:rPr>
              <a:t>Составление  календаря</a:t>
            </a: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, подразделявшегося на 3 сезона по 4 месяца: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Время половодья — с середины июля до середины ноября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Время восходов — с середины ноября до середины марта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Время засухи — с середины марта до середины июля</a:t>
            </a:r>
          </a:p>
        </p:txBody>
      </p:sp>
      <p:pic>
        <p:nvPicPr>
          <p:cNvPr id="35845" name="Picture 2" descr="C:\Users\Пользователь\Pictures\Рисунок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4562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 idx="4294967295"/>
          </p:nvPr>
        </p:nvSpPr>
        <p:spPr>
          <a:xfrm>
            <a:off x="755650" y="204788"/>
            <a:ext cx="8229600" cy="1143000"/>
          </a:xfrm>
        </p:spPr>
        <p:txBody>
          <a:bodyPr/>
          <a:lstStyle/>
          <a:p>
            <a:r>
              <a:rPr lang="ru-RU" sz="3200" b="1" dirty="0" smtClean="0"/>
              <a:t>Дешифровка иероглифов</a:t>
            </a:r>
          </a:p>
        </p:txBody>
      </p:sp>
      <p:sp>
        <p:nvSpPr>
          <p:cNvPr id="15363" name="Прямоугольник 9"/>
          <p:cNvSpPr>
            <a:spLocks noChangeArrowheads="1"/>
          </p:cNvSpPr>
          <p:nvPr/>
        </p:nvSpPr>
        <p:spPr bwMode="auto">
          <a:xfrm>
            <a:off x="468313" y="6308725"/>
            <a:ext cx="3916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/>
              <a:t>Розеттский камень в Британском музее</a:t>
            </a:r>
          </a:p>
        </p:txBody>
      </p:sp>
      <p:pic>
        <p:nvPicPr>
          <p:cNvPr id="15364" name="Picture 2" descr="C:\Users\Пользователь\Pictures\Рисунок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40544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C:\Users\Пользователь\Pictures\Рисунок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3098800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>
          <a:xfrm>
            <a:off x="971550" y="274638"/>
            <a:ext cx="7200900" cy="777875"/>
          </a:xfrm>
        </p:spPr>
        <p:txBody>
          <a:bodyPr/>
          <a:lstStyle/>
          <a:p>
            <a:r>
              <a:rPr lang="ru-RU" sz="3200" b="1" smtClean="0">
                <a:latin typeface="Constantia" pitchFamily="18" charset="0"/>
              </a:rPr>
              <a:t>Иероглифы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2"/>
          </p:nvPr>
        </p:nvSpPr>
        <p:spPr>
          <a:xfrm>
            <a:off x="827088" y="1196975"/>
            <a:ext cx="7643812" cy="395128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onstantia" pitchFamily="18" charset="0"/>
              </a:rPr>
              <a:t>Египетская письменность зародилась в </a:t>
            </a:r>
            <a:r>
              <a:rPr lang="en-US" dirty="0" smtClean="0">
                <a:solidFill>
                  <a:srgbClr val="000000"/>
                </a:solidFill>
                <a:latin typeface="Constantia" pitchFamily="18" charset="0"/>
              </a:rPr>
              <a:t>IV</a:t>
            </a:r>
            <a:r>
              <a:rPr lang="ru-RU" dirty="0" smtClean="0">
                <a:solidFill>
                  <a:srgbClr val="000000"/>
                </a:solidFill>
                <a:latin typeface="Constantia" pitchFamily="18" charset="0"/>
              </a:rPr>
              <a:t> тыс. до н.э.</a:t>
            </a:r>
            <a:r>
              <a:rPr lang="ru-RU" dirty="0" smtClean="0">
                <a:latin typeface="Constantia" pitchFamily="18" charset="0"/>
              </a:rPr>
              <a:t> </a:t>
            </a:r>
          </a:p>
          <a:p>
            <a:r>
              <a:rPr lang="ru-RU" dirty="0" smtClean="0">
                <a:solidFill>
                  <a:srgbClr val="000000"/>
                </a:solidFill>
                <a:latin typeface="Constantia" pitchFamily="18" charset="0"/>
              </a:rPr>
              <a:t>Основой письменности были рисунки. Набор знаков для письма получил название </a:t>
            </a:r>
            <a:r>
              <a:rPr lang="ru-RU" b="1" dirty="0" smtClean="0">
                <a:solidFill>
                  <a:srgbClr val="000000"/>
                </a:solidFill>
                <a:latin typeface="Constantia" pitchFamily="18" charset="0"/>
              </a:rPr>
              <a:t>иероглифов. </a:t>
            </a:r>
            <a:r>
              <a:rPr lang="ru-RU" dirty="0" smtClean="0">
                <a:solidFill>
                  <a:srgbClr val="000000"/>
                </a:solidFill>
                <a:latin typeface="Constantia" pitchFamily="18" charset="0"/>
              </a:rPr>
              <a:t>Количество знаков колебалось от 700 до нескольких тысяч. Иероглифы могли читаться слева направо или справа налево в зависимости от того, куда смотрят фигурки.</a:t>
            </a:r>
          </a:p>
          <a:p>
            <a:r>
              <a:rPr lang="ru-RU" dirty="0" smtClean="0">
                <a:latin typeface="Constantia" pitchFamily="18" charset="0"/>
              </a:rPr>
              <a:t>Древние египтяне называли свои иероглифы </a:t>
            </a:r>
            <a:r>
              <a:rPr lang="ru-RU" b="1" dirty="0" smtClean="0">
                <a:latin typeface="Constantia" pitchFamily="18" charset="0"/>
              </a:rPr>
              <a:t>«языком богов</a:t>
            </a:r>
            <a:r>
              <a:rPr lang="ru-RU" dirty="0" smtClean="0">
                <a:latin typeface="Constantia" pitchFamily="18" charset="0"/>
              </a:rPr>
              <a:t>», т.к. считали, что письменность дарована людям богами. Письмо египтян было доступно лишь избранным.</a:t>
            </a:r>
          </a:p>
          <a:p>
            <a:r>
              <a:rPr lang="ru-RU" dirty="0" smtClean="0">
                <a:latin typeface="Constantia" pitchFamily="18" charset="0"/>
              </a:rPr>
              <a:t>Полностью звуковым письмом египетская письменность не стала. Главной причиной этого явилось то, что египтяне не писали гласных. Поэтому после слова, написанного звуковыми знаками, ставился </a:t>
            </a:r>
            <a:r>
              <a:rPr lang="ru-RU" b="1" dirty="0" smtClean="0">
                <a:latin typeface="Constantia" pitchFamily="18" charset="0"/>
              </a:rPr>
              <a:t>определитель</a:t>
            </a:r>
            <a:r>
              <a:rPr lang="ru-RU" dirty="0" smtClean="0">
                <a:latin typeface="Constantia" pitchFamily="18" charset="0"/>
              </a:rPr>
              <a:t> - знак, поясняющий общее значение слова. </a:t>
            </a:r>
          </a:p>
          <a:p>
            <a:endParaRPr lang="ru-RU" sz="1600" dirty="0" smtClean="0">
              <a:latin typeface="Constantia" pitchFamily="18" charset="0"/>
            </a:endParaRPr>
          </a:p>
          <a:p>
            <a:endParaRPr lang="ru-RU" sz="1600" dirty="0" smtClean="0">
              <a:latin typeface="Constantia" pitchFamily="18" charset="0"/>
            </a:endParaRPr>
          </a:p>
          <a:p>
            <a:endParaRPr lang="ru-RU" sz="1600" dirty="0" smtClean="0">
              <a:latin typeface="Constantia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Constantia" pitchFamily="18" charset="0"/>
            </a:endParaRPr>
          </a:p>
          <a:p>
            <a:endParaRPr lang="ru-RU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706437"/>
          </a:xfrm>
        </p:spPr>
        <p:txBody>
          <a:bodyPr/>
          <a:lstStyle/>
          <a:p>
            <a:r>
              <a:rPr lang="ru-RU" sz="3200" b="1" smtClean="0"/>
              <a:t>Изготовление папируса</a:t>
            </a:r>
          </a:p>
        </p:txBody>
      </p:sp>
      <p:sp>
        <p:nvSpPr>
          <p:cNvPr id="17411" name="Содержимое 9"/>
          <p:cNvSpPr>
            <a:spLocks noGrp="1"/>
          </p:cNvSpPr>
          <p:nvPr>
            <p:ph sz="half" idx="1"/>
          </p:nvPr>
        </p:nvSpPr>
        <p:spPr>
          <a:xfrm>
            <a:off x="5724525" y="1268413"/>
            <a:ext cx="3168650" cy="511333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000" smtClean="0"/>
              <a:t>Папирус делается из тростника, которое в Египте выращивают плантациями.</a:t>
            </a:r>
          </a:p>
          <a:p>
            <a:pPr>
              <a:spcBef>
                <a:spcPct val="0"/>
              </a:spcBef>
            </a:pPr>
            <a:r>
              <a:rPr lang="ru-RU" sz="2000" smtClean="0"/>
              <a:t>Сначала отделяют метёлку, потом со ствола растения аккуратно срезают зелёную кожуру. </a:t>
            </a:r>
          </a:p>
          <a:p>
            <a:pPr>
              <a:spcBef>
                <a:spcPct val="0"/>
              </a:spcBef>
            </a:pPr>
            <a:r>
              <a:rPr lang="ru-RU" sz="2000" smtClean="0"/>
              <a:t>Сердцевину расщепляют пополам, а затем тщательно обрабатывают  молотком и скалкой.</a:t>
            </a:r>
          </a:p>
          <a:p>
            <a:pPr>
              <a:spcBef>
                <a:spcPct val="0"/>
              </a:spcBef>
            </a:pPr>
            <a:endParaRPr lang="ru-RU" sz="2000" smtClean="0"/>
          </a:p>
        </p:txBody>
      </p:sp>
      <p:pic>
        <p:nvPicPr>
          <p:cNvPr id="17412" name="Picture 2" descr="C:\Users\Пользователь\Pictures\Рисунок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60" y="914400"/>
            <a:ext cx="2263775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C:\Users\Пользователь\Pictures\Рисунок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81" y="1862137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22923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543550" y="1268413"/>
            <a:ext cx="3600450" cy="5589587"/>
          </a:xfrm>
        </p:spPr>
        <p:txBody>
          <a:bodyPr/>
          <a:lstStyle/>
          <a:p>
            <a:r>
              <a:rPr lang="ru-RU" sz="2000" smtClean="0"/>
              <a:t>Вымачивание - это важнейшая процедура, от которой зависит цвет листа.</a:t>
            </a:r>
          </a:p>
          <a:p>
            <a:r>
              <a:rPr lang="ru-RU" sz="2000" smtClean="0"/>
              <a:t>После вымачивания полоски аккуратно выкладывают внахлёст крест-накрест. В готовом листе папируса их легко можно разглядеть.</a:t>
            </a:r>
          </a:p>
          <a:p>
            <a:r>
              <a:rPr lang="ru-RU" sz="2000" smtClean="0"/>
              <a:t>Потом лист папируса находится под прессом, где высыхает и склеивается. При средней выдержке получается папирус вот такого песочного цвета.</a:t>
            </a:r>
          </a:p>
        </p:txBody>
      </p:sp>
      <p:sp>
        <p:nvSpPr>
          <p:cNvPr id="1843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7753" y="399256"/>
            <a:ext cx="8291513" cy="706437"/>
          </a:xfrm>
        </p:spPr>
        <p:txBody>
          <a:bodyPr/>
          <a:lstStyle/>
          <a:p>
            <a:r>
              <a:rPr lang="ru-RU" sz="3200" b="1" dirty="0" smtClean="0"/>
              <a:t>Изготовление папируса</a:t>
            </a:r>
          </a:p>
        </p:txBody>
      </p:sp>
      <p:pic>
        <p:nvPicPr>
          <p:cNvPr id="18436" name="Picture 2" descr="C:\Users\Пользователь\Pictures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232727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Пользователь\Pictures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36838"/>
            <a:ext cx="2252663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22923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1413" y="274638"/>
            <a:ext cx="8002587" cy="777875"/>
          </a:xfrm>
        </p:spPr>
        <p:txBody>
          <a:bodyPr/>
          <a:lstStyle/>
          <a:p>
            <a:r>
              <a:rPr lang="ru-RU" sz="3200" b="1" smtClean="0"/>
              <a:t>Архитектура</a:t>
            </a: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 bwMode="auto">
          <a:xfrm>
            <a:off x="971550" y="5589588"/>
            <a:ext cx="72009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400" b="1" i="1" kern="0" dirty="0">
                <a:latin typeface="+mn-lt"/>
                <a:cs typeface="+mn-cs"/>
              </a:rPr>
              <a:t>Египетские пирамиды – первое и единственное сохранившееся из  7 чудес света древности.</a:t>
            </a:r>
          </a:p>
        </p:txBody>
      </p:sp>
      <p:pic>
        <p:nvPicPr>
          <p:cNvPr id="4098" name="Picture 2" descr="C:\Users\Пользователь\Pictures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268413"/>
            <a:ext cx="49942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Пользователь\Pictures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68413"/>
            <a:ext cx="504190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Пользователь\Pictures\Рисунок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341438"/>
            <a:ext cx="52673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Пользователь\Pictures\Рисунок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77925"/>
            <a:ext cx="52768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6"/>
          <p:cNvSpPr>
            <a:spLocks noChangeArrowheads="1"/>
          </p:cNvSpPr>
          <p:nvPr/>
        </p:nvSpPr>
        <p:spPr bwMode="auto">
          <a:xfrm>
            <a:off x="6300788" y="188913"/>
            <a:ext cx="26638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Пытаясь сохранить свои тела и после смерти, фараоны строили громадные гробницы. Все работы выполнялись тысячами рабочих вручную. </a:t>
            </a:r>
          </a:p>
        </p:txBody>
      </p:sp>
      <p:sp>
        <p:nvSpPr>
          <p:cNvPr id="20483" name="Прямоугольник 8"/>
          <p:cNvSpPr>
            <a:spLocks noChangeArrowheads="1"/>
          </p:cNvSpPr>
          <p:nvPr/>
        </p:nvSpPr>
        <p:spPr bwMode="auto">
          <a:xfrm>
            <a:off x="609600" y="3667124"/>
            <a:ext cx="36734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Constantia" pitchFamily="18" charset="0"/>
              </a:rPr>
              <a:t>Пирамиды часто подвергались разграблениям, </a:t>
            </a:r>
          </a:p>
          <a:p>
            <a:r>
              <a:rPr lang="ru-RU" sz="2000" b="1" dirty="0">
                <a:solidFill>
                  <a:srgbClr val="000000"/>
                </a:solidFill>
                <a:latin typeface="Constantia" pitchFamily="18" charset="0"/>
              </a:rPr>
              <a:t>и начиная с Тутмоса </a:t>
            </a:r>
            <a:r>
              <a:rPr lang="en-US" sz="2000" b="1" dirty="0">
                <a:solidFill>
                  <a:srgbClr val="000000"/>
                </a:solidFill>
                <a:latin typeface="Constantia" pitchFamily="18" charset="0"/>
              </a:rPr>
              <a:t>I</a:t>
            </a:r>
            <a:r>
              <a:rPr lang="ru-RU" sz="2000" b="1" dirty="0">
                <a:solidFill>
                  <a:srgbClr val="000000"/>
                </a:solidFill>
                <a:latin typeface="Constantia" pitchFamily="18" charset="0"/>
              </a:rPr>
              <a:t> </a:t>
            </a:r>
          </a:p>
          <a:p>
            <a:r>
              <a:rPr lang="ru-RU" sz="2000" b="1" dirty="0">
                <a:solidFill>
                  <a:srgbClr val="000000"/>
                </a:solidFill>
                <a:latin typeface="Constantia" pitchFamily="18" charset="0"/>
              </a:rPr>
              <a:t>(1506 г.до н.э), фараоны предпочитали быть захороненными  в гробницах высеченных в толще скал в Долине царей. </a:t>
            </a:r>
          </a:p>
        </p:txBody>
      </p:sp>
      <p:pic>
        <p:nvPicPr>
          <p:cNvPr id="20484" name="Picture 2" descr="C:\Users\Пользователь\Pictures\Рисунок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/>
          <a:stretch/>
        </p:blipFill>
        <p:spPr bwMode="auto">
          <a:xfrm>
            <a:off x="609600" y="549275"/>
            <a:ext cx="542925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C:\Users\Пользователь\Pictures\Рисунок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00438"/>
            <a:ext cx="3998913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8"/>
          <p:cNvSpPr txBox="1">
            <a:spLocks noChangeArrowheads="1"/>
          </p:cNvSpPr>
          <p:nvPr/>
        </p:nvSpPr>
        <p:spPr bwMode="auto">
          <a:xfrm>
            <a:off x="4500563" y="0"/>
            <a:ext cx="42481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  <a:p>
            <a:pPr eaLnBrk="1" hangingPunct="1"/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Перед пирамидой Хефрена высеченный из скалы Большой Сфинкс «охраняет гробницы». Это самая грандиозная скульптура из всех когда-либо сделанных человеком - львиная фигура с головой Хефрена, вытесанная из скалы.</a:t>
            </a:r>
          </a:p>
        </p:txBody>
      </p:sp>
      <p:sp>
        <p:nvSpPr>
          <p:cNvPr id="21507" name="Text Box 23"/>
          <p:cNvSpPr txBox="1">
            <a:spLocks noChangeArrowheads="1"/>
          </p:cNvSpPr>
          <p:nvPr/>
        </p:nvSpPr>
        <p:spPr bwMode="auto">
          <a:xfrm>
            <a:off x="637727" y="3855244"/>
            <a:ext cx="38163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Constantia" pitchFamily="18" charset="0"/>
              </a:rPr>
              <a:t>Популярность культа сфинкса выразилась в широком распространении его копий.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Constantia" pitchFamily="18" charset="0"/>
              </a:rPr>
              <a:t>В Египте сооружались целые аллеи сфинксов, ведущие к храмам. </a:t>
            </a:r>
          </a:p>
        </p:txBody>
      </p:sp>
      <p:pic>
        <p:nvPicPr>
          <p:cNvPr id="21508" name="Picture 2" descr="C:\Users\Пользователь\Pictures\Рисунок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/>
          <a:stretch/>
        </p:blipFill>
        <p:spPr bwMode="auto">
          <a:xfrm>
            <a:off x="635452" y="203200"/>
            <a:ext cx="3668712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C:\Users\Пользователь\Pictures\Рисунок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4"/>
          <a:stretch/>
        </p:blipFill>
        <p:spPr bwMode="auto">
          <a:xfrm>
            <a:off x="4724400" y="3644900"/>
            <a:ext cx="41656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575</TotalTime>
  <Words>1121</Words>
  <Application>Microsoft Office PowerPoint</Application>
  <PresentationFormat>On-screen Show (4:3)</PresentationFormat>
  <Paragraphs>128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Calibri</vt:lpstr>
      <vt:lpstr>Cambria</vt:lpstr>
      <vt:lpstr>Constantia</vt:lpstr>
      <vt:lpstr>Franklin Gothic Book</vt:lpstr>
      <vt:lpstr>Perpetua</vt:lpstr>
      <vt:lpstr>Tahoma</vt:lpstr>
      <vt:lpstr>Times New Roman</vt:lpstr>
      <vt:lpstr>Wingdings</vt:lpstr>
      <vt:lpstr>Wingdings 2</vt:lpstr>
      <vt:lpstr>Тема1</vt:lpstr>
      <vt:lpstr>2_Оформление по умолчанию</vt:lpstr>
      <vt:lpstr>3_Оформление по умолчанию</vt:lpstr>
      <vt:lpstr>Справедливость</vt:lpstr>
      <vt:lpstr>Crop</vt:lpstr>
      <vt:lpstr>PowerPoint Presentation</vt:lpstr>
      <vt:lpstr>Письменность Египта</vt:lpstr>
      <vt:lpstr>Дешифровка иероглифов</vt:lpstr>
      <vt:lpstr>Иероглифы</vt:lpstr>
      <vt:lpstr>Изготовление папируса</vt:lpstr>
      <vt:lpstr>Изготовление папируса</vt:lpstr>
      <vt:lpstr>Архитектура</vt:lpstr>
      <vt:lpstr>PowerPoint Presentation</vt:lpstr>
      <vt:lpstr>PowerPoint Presentation</vt:lpstr>
      <vt:lpstr>Архитектура</vt:lpstr>
      <vt:lpstr>PowerPoint Presentation</vt:lpstr>
      <vt:lpstr>Скульптура</vt:lpstr>
      <vt:lpstr>PowerPoint Presentation</vt:lpstr>
      <vt:lpstr>Живопись</vt:lpstr>
      <vt:lpstr>Живопись</vt:lpstr>
      <vt:lpstr>Правила для художников и скульпторов Древнего Египта</vt:lpstr>
      <vt:lpstr>PowerPoint Presentation</vt:lpstr>
      <vt:lpstr>Развитие науки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pptforschool.ru</cp:lastModifiedBy>
  <cp:revision>65</cp:revision>
  <dcterms:created xsi:type="dcterms:W3CDTF">2008-11-12T12:00:46Z</dcterms:created>
  <dcterms:modified xsi:type="dcterms:W3CDTF">2018-02-21T13:54:49Z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000800b40a000000000001023620</vt:lpwstr>
  </property>
</Properties>
</file>