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85" r:id="rId2"/>
    <p:sldId id="276" r:id="rId3"/>
    <p:sldId id="259" r:id="rId4"/>
    <p:sldId id="281" r:id="rId5"/>
    <p:sldId id="260" r:id="rId6"/>
    <p:sldId id="261" r:id="rId7"/>
    <p:sldId id="282" r:id="rId8"/>
    <p:sldId id="283" r:id="rId9"/>
    <p:sldId id="263" r:id="rId10"/>
    <p:sldId id="264" r:id="rId11"/>
    <p:sldId id="277" r:id="rId12"/>
    <p:sldId id="280" r:id="rId13"/>
    <p:sldId id="265" r:id="rId14"/>
    <p:sldId id="279" r:id="rId15"/>
    <p:sldId id="266" r:id="rId16"/>
    <p:sldId id="268" r:id="rId17"/>
    <p:sldId id="267" r:id="rId18"/>
    <p:sldId id="278" r:id="rId19"/>
    <p:sldId id="270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47C641-DA86-402D-AD71-1809E525B3E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B61E6A01-BA04-4BE2-A211-AA47272A0A61}">
      <dgm:prSet/>
      <dgm:spPr>
        <a:solidFill>
          <a:schemeClr val="bg1"/>
        </a:solidFill>
        <a:ln w="57150">
          <a:solidFill>
            <a:srgbClr val="3366CC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Святослав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rPr>
            <a:t>(957-972)</a:t>
          </a:r>
        </a:p>
      </dgm:t>
    </dgm:pt>
    <dgm:pt modelId="{6ED7F072-3816-460D-B546-D7D2A40BBBE8}" type="parTrans" cxnId="{B8004BD8-71F7-430B-8EDE-11421B43D6D7}">
      <dgm:prSet/>
      <dgm:spPr/>
      <dgm:t>
        <a:bodyPr/>
        <a:lstStyle/>
        <a:p>
          <a:endParaRPr lang="ru-RU"/>
        </a:p>
      </dgm:t>
    </dgm:pt>
    <dgm:pt modelId="{1E789C63-7D65-4630-BD9D-1B9FB21D472D}" type="sibTrans" cxnId="{B8004BD8-71F7-430B-8EDE-11421B43D6D7}">
      <dgm:prSet/>
      <dgm:spPr/>
      <dgm:t>
        <a:bodyPr/>
        <a:lstStyle/>
        <a:p>
          <a:endParaRPr lang="ru-RU"/>
        </a:p>
      </dgm:t>
    </dgm:pt>
    <dgm:pt modelId="{3F77F11D-808A-43CD-8141-F9DB9379B7CE}">
      <dgm:prSet custT="1"/>
      <dgm:spPr>
        <a:solidFill>
          <a:schemeClr val="bg1"/>
        </a:solidFill>
        <a:ln>
          <a:solidFill>
            <a:srgbClr val="3366CC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Ярополк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rPr>
            <a:t>(Киев)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rPr>
            <a:t>(972-980)</a:t>
          </a:r>
        </a:p>
      </dgm:t>
    </dgm:pt>
    <dgm:pt modelId="{240A9135-2A66-4F2D-8D69-279C9D5DDB7C}" type="parTrans" cxnId="{C6AA02B9-6560-4B93-84EC-9F261B565D2C}">
      <dgm:prSet/>
      <dgm:spPr/>
      <dgm:t>
        <a:bodyPr/>
        <a:lstStyle/>
        <a:p>
          <a:endParaRPr lang="ru-RU"/>
        </a:p>
      </dgm:t>
    </dgm:pt>
    <dgm:pt modelId="{D4EEFC49-3920-42AF-808C-41845D788CD1}" type="sibTrans" cxnId="{C6AA02B9-6560-4B93-84EC-9F261B565D2C}">
      <dgm:prSet/>
      <dgm:spPr/>
      <dgm:t>
        <a:bodyPr/>
        <a:lstStyle/>
        <a:p>
          <a:endParaRPr lang="ru-RU"/>
        </a:p>
      </dgm:t>
    </dgm:pt>
    <dgm:pt modelId="{4912E9BE-E666-4742-B84A-272FAFC45D9B}">
      <dgm:prSet custT="1"/>
      <dgm:spPr>
        <a:solidFill>
          <a:schemeClr val="bg1"/>
        </a:solidFill>
        <a:ln>
          <a:solidFill>
            <a:srgbClr val="3366CC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</a:rPr>
            <a:t>Олег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rPr>
            <a:t>(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rPr>
            <a:t>Д</a:t>
          </a:r>
          <a:r>
            <a:rPr kumimoji="0" lang="ru-RU" sz="2400" b="1" i="0" u="none" strike="noStrike" cap="none" normalizeH="0" baseline="0" dirty="0" err="1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rPr>
            <a:t>ревлянская</a:t>
          </a:r>
          <a:endParaRPr kumimoji="0" lang="ru-RU" sz="2400" b="1" i="0" u="none" strike="noStrike" cap="none" normalizeH="0" baseline="0" dirty="0" smtClean="0">
            <a:ln>
              <a:noFill/>
            </a:ln>
            <a:solidFill>
              <a:srgbClr val="000099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rPr>
            <a:t>земля)</a:t>
          </a:r>
        </a:p>
      </dgm:t>
    </dgm:pt>
    <dgm:pt modelId="{0B2AEE88-FF54-4ED5-A95B-1C6033F74047}" type="parTrans" cxnId="{DDF14C2D-E490-4191-BAAC-E122FC085415}">
      <dgm:prSet/>
      <dgm:spPr/>
      <dgm:t>
        <a:bodyPr/>
        <a:lstStyle/>
        <a:p>
          <a:endParaRPr lang="ru-RU"/>
        </a:p>
      </dgm:t>
    </dgm:pt>
    <dgm:pt modelId="{EECABD3D-6ABA-41B1-B56B-D31763822D82}" type="sibTrans" cxnId="{DDF14C2D-E490-4191-BAAC-E122FC085415}">
      <dgm:prSet/>
      <dgm:spPr/>
      <dgm:t>
        <a:bodyPr/>
        <a:lstStyle/>
        <a:p>
          <a:endParaRPr lang="ru-RU"/>
        </a:p>
      </dgm:t>
    </dgm:pt>
    <dgm:pt modelId="{E454F7B5-F628-4A8F-A9BC-B056713EFDE6}">
      <dgm:prSet custT="1"/>
      <dgm:spPr>
        <a:solidFill>
          <a:schemeClr val="bg1"/>
        </a:solidFill>
        <a:ln>
          <a:solidFill>
            <a:srgbClr val="3366CC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</a:rPr>
            <a:t>Владимир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rPr>
            <a:t>(Новгород)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rPr>
            <a:t>(980-1015)</a:t>
          </a:r>
        </a:p>
      </dgm:t>
    </dgm:pt>
    <dgm:pt modelId="{0D0D64A8-2FBC-4691-B0E5-63AA5C371298}" type="parTrans" cxnId="{75FF6444-3332-427C-9F97-2DD62CFDDEF4}">
      <dgm:prSet/>
      <dgm:spPr/>
      <dgm:t>
        <a:bodyPr/>
        <a:lstStyle/>
        <a:p>
          <a:endParaRPr lang="ru-RU"/>
        </a:p>
      </dgm:t>
    </dgm:pt>
    <dgm:pt modelId="{7AF4FC3E-1DAF-40B0-9BED-4F26E8344A9F}" type="sibTrans" cxnId="{75FF6444-3332-427C-9F97-2DD62CFDDEF4}">
      <dgm:prSet/>
      <dgm:spPr/>
      <dgm:t>
        <a:bodyPr/>
        <a:lstStyle/>
        <a:p>
          <a:endParaRPr lang="ru-RU"/>
        </a:p>
      </dgm:t>
    </dgm:pt>
    <dgm:pt modelId="{342D10E1-A4C7-4E6F-BF53-20467350FF0D}" type="pres">
      <dgm:prSet presAssocID="{D847C641-DA86-402D-AD71-1809E525B3E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273A6F5-67B5-4571-A819-616A7A1B16E8}" type="pres">
      <dgm:prSet presAssocID="{B61E6A01-BA04-4BE2-A211-AA47272A0A61}" presName="hierRoot1" presStyleCnt="0">
        <dgm:presLayoutVars>
          <dgm:hierBranch/>
        </dgm:presLayoutVars>
      </dgm:prSet>
      <dgm:spPr/>
    </dgm:pt>
    <dgm:pt modelId="{5EB25E83-FE50-4AD4-9EC0-86498FA8F18C}" type="pres">
      <dgm:prSet presAssocID="{B61E6A01-BA04-4BE2-A211-AA47272A0A61}" presName="rootComposite1" presStyleCnt="0"/>
      <dgm:spPr/>
    </dgm:pt>
    <dgm:pt modelId="{0E084C26-E040-4CAE-A23A-8C4E55E3F354}" type="pres">
      <dgm:prSet presAssocID="{B61E6A01-BA04-4BE2-A211-AA47272A0A61}" presName="rootText1" presStyleLbl="node0" presStyleIdx="0" presStyleCnt="1" custScaleX="1390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814C12-988E-44FB-82C0-0E8032AE7AD9}" type="pres">
      <dgm:prSet presAssocID="{B61E6A01-BA04-4BE2-A211-AA47272A0A6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48B51AD-663D-424B-B2EE-CFAC5D32348B}" type="pres">
      <dgm:prSet presAssocID="{B61E6A01-BA04-4BE2-A211-AA47272A0A61}" presName="hierChild2" presStyleCnt="0"/>
      <dgm:spPr/>
    </dgm:pt>
    <dgm:pt modelId="{64816589-49F4-4CE8-86F4-4794F99C991C}" type="pres">
      <dgm:prSet presAssocID="{240A9135-2A66-4F2D-8D69-279C9D5DDB7C}" presName="Name35" presStyleLbl="parChTrans1D2" presStyleIdx="0" presStyleCnt="3"/>
      <dgm:spPr/>
      <dgm:t>
        <a:bodyPr/>
        <a:lstStyle/>
        <a:p>
          <a:endParaRPr lang="ru-RU"/>
        </a:p>
      </dgm:t>
    </dgm:pt>
    <dgm:pt modelId="{F6C682AA-D137-4CE6-B3C4-CB2F0944DD0D}" type="pres">
      <dgm:prSet presAssocID="{3F77F11D-808A-43CD-8141-F9DB9379B7CE}" presName="hierRoot2" presStyleCnt="0">
        <dgm:presLayoutVars>
          <dgm:hierBranch/>
        </dgm:presLayoutVars>
      </dgm:prSet>
      <dgm:spPr/>
    </dgm:pt>
    <dgm:pt modelId="{EF495A35-898D-44D3-8FB1-4D98430A5541}" type="pres">
      <dgm:prSet presAssocID="{3F77F11D-808A-43CD-8141-F9DB9379B7CE}" presName="rootComposite" presStyleCnt="0"/>
      <dgm:spPr/>
    </dgm:pt>
    <dgm:pt modelId="{706CAE9F-2AB8-4D37-95B2-FFF91393FCF6}" type="pres">
      <dgm:prSet presAssocID="{3F77F11D-808A-43CD-8141-F9DB9379B7CE}" presName="rootText" presStyleLbl="node2" presStyleIdx="0" presStyleCnt="3" custScaleX="112607" custScaleY="1523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1BFFC8-7177-4E6E-BD26-AA8FB602BCAB}" type="pres">
      <dgm:prSet presAssocID="{3F77F11D-808A-43CD-8141-F9DB9379B7CE}" presName="rootConnector" presStyleLbl="node2" presStyleIdx="0" presStyleCnt="3"/>
      <dgm:spPr/>
      <dgm:t>
        <a:bodyPr/>
        <a:lstStyle/>
        <a:p>
          <a:endParaRPr lang="ru-RU"/>
        </a:p>
      </dgm:t>
    </dgm:pt>
    <dgm:pt modelId="{46057F9C-6441-46FB-8501-2CB87A890D76}" type="pres">
      <dgm:prSet presAssocID="{3F77F11D-808A-43CD-8141-F9DB9379B7CE}" presName="hierChild4" presStyleCnt="0"/>
      <dgm:spPr/>
    </dgm:pt>
    <dgm:pt modelId="{F82C8087-CBAF-48AF-8184-63C76965D069}" type="pres">
      <dgm:prSet presAssocID="{3F77F11D-808A-43CD-8141-F9DB9379B7CE}" presName="hierChild5" presStyleCnt="0"/>
      <dgm:spPr/>
    </dgm:pt>
    <dgm:pt modelId="{E9F7E4A0-B2BE-43C9-8E29-02EB132CB948}" type="pres">
      <dgm:prSet presAssocID="{0B2AEE88-FF54-4ED5-A95B-1C6033F74047}" presName="Name35" presStyleLbl="parChTrans1D2" presStyleIdx="1" presStyleCnt="3"/>
      <dgm:spPr/>
      <dgm:t>
        <a:bodyPr/>
        <a:lstStyle/>
        <a:p>
          <a:endParaRPr lang="ru-RU"/>
        </a:p>
      </dgm:t>
    </dgm:pt>
    <dgm:pt modelId="{C75DEAD7-5D9D-4926-8411-04C4045C174D}" type="pres">
      <dgm:prSet presAssocID="{4912E9BE-E666-4742-B84A-272FAFC45D9B}" presName="hierRoot2" presStyleCnt="0">
        <dgm:presLayoutVars>
          <dgm:hierBranch/>
        </dgm:presLayoutVars>
      </dgm:prSet>
      <dgm:spPr/>
    </dgm:pt>
    <dgm:pt modelId="{99AC59E5-A365-47AD-8675-A7C0A998E6CF}" type="pres">
      <dgm:prSet presAssocID="{4912E9BE-E666-4742-B84A-272FAFC45D9B}" presName="rootComposite" presStyleCnt="0"/>
      <dgm:spPr/>
    </dgm:pt>
    <dgm:pt modelId="{361615E0-7845-47AE-8FC9-E5C6DACBD560}" type="pres">
      <dgm:prSet presAssocID="{4912E9BE-E666-4742-B84A-272FAFC45D9B}" presName="rootText" presStyleLbl="node2" presStyleIdx="1" presStyleCnt="3" custScaleX="153912" custScaleY="1518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847C84-A2CC-46EF-8697-7BFE2ECB24CA}" type="pres">
      <dgm:prSet presAssocID="{4912E9BE-E666-4742-B84A-272FAFC45D9B}" presName="rootConnector" presStyleLbl="node2" presStyleIdx="1" presStyleCnt="3"/>
      <dgm:spPr/>
      <dgm:t>
        <a:bodyPr/>
        <a:lstStyle/>
        <a:p>
          <a:endParaRPr lang="ru-RU"/>
        </a:p>
      </dgm:t>
    </dgm:pt>
    <dgm:pt modelId="{7F7B962A-B161-4B1C-9239-5A777BEFBCD1}" type="pres">
      <dgm:prSet presAssocID="{4912E9BE-E666-4742-B84A-272FAFC45D9B}" presName="hierChild4" presStyleCnt="0"/>
      <dgm:spPr/>
    </dgm:pt>
    <dgm:pt modelId="{C91CBFF2-4FF8-4AFC-93DD-7EB78DFA7CAB}" type="pres">
      <dgm:prSet presAssocID="{4912E9BE-E666-4742-B84A-272FAFC45D9B}" presName="hierChild5" presStyleCnt="0"/>
      <dgm:spPr/>
    </dgm:pt>
    <dgm:pt modelId="{826E1EFF-1BB2-4376-A664-13A88B477AB4}" type="pres">
      <dgm:prSet presAssocID="{0D0D64A8-2FBC-4691-B0E5-63AA5C371298}" presName="Name35" presStyleLbl="parChTrans1D2" presStyleIdx="2" presStyleCnt="3"/>
      <dgm:spPr/>
      <dgm:t>
        <a:bodyPr/>
        <a:lstStyle/>
        <a:p>
          <a:endParaRPr lang="ru-RU"/>
        </a:p>
      </dgm:t>
    </dgm:pt>
    <dgm:pt modelId="{7659D44D-08DA-40B2-886D-43AF899ED966}" type="pres">
      <dgm:prSet presAssocID="{E454F7B5-F628-4A8F-A9BC-B056713EFDE6}" presName="hierRoot2" presStyleCnt="0">
        <dgm:presLayoutVars>
          <dgm:hierBranch/>
        </dgm:presLayoutVars>
      </dgm:prSet>
      <dgm:spPr/>
    </dgm:pt>
    <dgm:pt modelId="{1726D72D-1059-438B-9735-39CF2BE6C542}" type="pres">
      <dgm:prSet presAssocID="{E454F7B5-F628-4A8F-A9BC-B056713EFDE6}" presName="rootComposite" presStyleCnt="0"/>
      <dgm:spPr/>
    </dgm:pt>
    <dgm:pt modelId="{2A9BF256-9896-409F-9A21-708B67A96DE6}" type="pres">
      <dgm:prSet presAssocID="{E454F7B5-F628-4A8F-A9BC-B056713EFDE6}" presName="rootText" presStyleLbl="node2" presStyleIdx="2" presStyleCnt="3" custScaleX="115613" custScaleY="1445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FB9D58-492E-48A3-AC56-1A1ED444D4C0}" type="pres">
      <dgm:prSet presAssocID="{E454F7B5-F628-4A8F-A9BC-B056713EFDE6}" presName="rootConnector" presStyleLbl="node2" presStyleIdx="2" presStyleCnt="3"/>
      <dgm:spPr/>
      <dgm:t>
        <a:bodyPr/>
        <a:lstStyle/>
        <a:p>
          <a:endParaRPr lang="ru-RU"/>
        </a:p>
      </dgm:t>
    </dgm:pt>
    <dgm:pt modelId="{86D4E684-50AD-420D-99F6-B0CE5B4948FB}" type="pres">
      <dgm:prSet presAssocID="{E454F7B5-F628-4A8F-A9BC-B056713EFDE6}" presName="hierChild4" presStyleCnt="0"/>
      <dgm:spPr/>
    </dgm:pt>
    <dgm:pt modelId="{F26DD03F-2099-4676-A7A1-BBE1BC717451}" type="pres">
      <dgm:prSet presAssocID="{E454F7B5-F628-4A8F-A9BC-B056713EFDE6}" presName="hierChild5" presStyleCnt="0"/>
      <dgm:spPr/>
    </dgm:pt>
    <dgm:pt modelId="{77529776-4854-4352-84BC-A46C094453D8}" type="pres">
      <dgm:prSet presAssocID="{B61E6A01-BA04-4BE2-A211-AA47272A0A61}" presName="hierChild3" presStyleCnt="0"/>
      <dgm:spPr/>
    </dgm:pt>
  </dgm:ptLst>
  <dgm:cxnLst>
    <dgm:cxn modelId="{813200B3-1B91-4D23-8884-D386B82C8F47}" type="presOf" srcId="{E454F7B5-F628-4A8F-A9BC-B056713EFDE6}" destId="{5AFB9D58-492E-48A3-AC56-1A1ED444D4C0}" srcOrd="1" destOrd="0" presId="urn:microsoft.com/office/officeart/2005/8/layout/orgChart1"/>
    <dgm:cxn modelId="{B6B352E3-5FF1-4A9F-9196-64699A7CB3A8}" type="presOf" srcId="{3F77F11D-808A-43CD-8141-F9DB9379B7CE}" destId="{706CAE9F-2AB8-4D37-95B2-FFF91393FCF6}" srcOrd="0" destOrd="0" presId="urn:microsoft.com/office/officeart/2005/8/layout/orgChart1"/>
    <dgm:cxn modelId="{60D8E7C5-CA59-4133-8BA7-FE94C7EBF04B}" type="presOf" srcId="{B61E6A01-BA04-4BE2-A211-AA47272A0A61}" destId="{F0814C12-988E-44FB-82C0-0E8032AE7AD9}" srcOrd="1" destOrd="0" presId="urn:microsoft.com/office/officeart/2005/8/layout/orgChart1"/>
    <dgm:cxn modelId="{25EF1252-4D62-4474-9BA0-75FDE7BEF000}" type="presOf" srcId="{4912E9BE-E666-4742-B84A-272FAFC45D9B}" destId="{26847C84-A2CC-46EF-8697-7BFE2ECB24CA}" srcOrd="1" destOrd="0" presId="urn:microsoft.com/office/officeart/2005/8/layout/orgChart1"/>
    <dgm:cxn modelId="{DDF14C2D-E490-4191-BAAC-E122FC085415}" srcId="{B61E6A01-BA04-4BE2-A211-AA47272A0A61}" destId="{4912E9BE-E666-4742-B84A-272FAFC45D9B}" srcOrd="1" destOrd="0" parTransId="{0B2AEE88-FF54-4ED5-A95B-1C6033F74047}" sibTransId="{EECABD3D-6ABA-41B1-B56B-D31763822D82}"/>
    <dgm:cxn modelId="{8BE52347-4A94-4F6D-9FC0-047125132B1A}" type="presOf" srcId="{B61E6A01-BA04-4BE2-A211-AA47272A0A61}" destId="{0E084C26-E040-4CAE-A23A-8C4E55E3F354}" srcOrd="0" destOrd="0" presId="urn:microsoft.com/office/officeart/2005/8/layout/orgChart1"/>
    <dgm:cxn modelId="{BCD1ACCD-602D-4A7F-99FA-EC18300DE8A0}" type="presOf" srcId="{4912E9BE-E666-4742-B84A-272FAFC45D9B}" destId="{361615E0-7845-47AE-8FC9-E5C6DACBD560}" srcOrd="0" destOrd="0" presId="urn:microsoft.com/office/officeart/2005/8/layout/orgChart1"/>
    <dgm:cxn modelId="{8EF745A0-8BE1-474A-BF8C-DC86C7150C53}" type="presOf" srcId="{0B2AEE88-FF54-4ED5-A95B-1C6033F74047}" destId="{E9F7E4A0-B2BE-43C9-8E29-02EB132CB948}" srcOrd="0" destOrd="0" presId="urn:microsoft.com/office/officeart/2005/8/layout/orgChart1"/>
    <dgm:cxn modelId="{90577ECE-6815-456D-93B7-61A7407AB4CD}" type="presOf" srcId="{240A9135-2A66-4F2D-8D69-279C9D5DDB7C}" destId="{64816589-49F4-4CE8-86F4-4794F99C991C}" srcOrd="0" destOrd="0" presId="urn:microsoft.com/office/officeart/2005/8/layout/orgChart1"/>
    <dgm:cxn modelId="{6B0FAABC-E8C1-4919-966B-BF3D25C111F9}" type="presOf" srcId="{0D0D64A8-2FBC-4691-B0E5-63AA5C371298}" destId="{826E1EFF-1BB2-4376-A664-13A88B477AB4}" srcOrd="0" destOrd="0" presId="urn:microsoft.com/office/officeart/2005/8/layout/orgChart1"/>
    <dgm:cxn modelId="{AD1695E5-7225-4D80-9CD3-42B1C3DC7201}" type="presOf" srcId="{3F77F11D-808A-43CD-8141-F9DB9379B7CE}" destId="{531BFFC8-7177-4E6E-BD26-AA8FB602BCAB}" srcOrd="1" destOrd="0" presId="urn:microsoft.com/office/officeart/2005/8/layout/orgChart1"/>
    <dgm:cxn modelId="{C6AA02B9-6560-4B93-84EC-9F261B565D2C}" srcId="{B61E6A01-BA04-4BE2-A211-AA47272A0A61}" destId="{3F77F11D-808A-43CD-8141-F9DB9379B7CE}" srcOrd="0" destOrd="0" parTransId="{240A9135-2A66-4F2D-8D69-279C9D5DDB7C}" sibTransId="{D4EEFC49-3920-42AF-808C-41845D788CD1}"/>
    <dgm:cxn modelId="{B8004BD8-71F7-430B-8EDE-11421B43D6D7}" srcId="{D847C641-DA86-402D-AD71-1809E525B3E8}" destId="{B61E6A01-BA04-4BE2-A211-AA47272A0A61}" srcOrd="0" destOrd="0" parTransId="{6ED7F072-3816-460D-B546-D7D2A40BBBE8}" sibTransId="{1E789C63-7D65-4630-BD9D-1B9FB21D472D}"/>
    <dgm:cxn modelId="{570CCD06-6423-4C3E-9E0B-FF9D3DA8FCBC}" type="presOf" srcId="{E454F7B5-F628-4A8F-A9BC-B056713EFDE6}" destId="{2A9BF256-9896-409F-9A21-708B67A96DE6}" srcOrd="0" destOrd="0" presId="urn:microsoft.com/office/officeart/2005/8/layout/orgChart1"/>
    <dgm:cxn modelId="{75FF6444-3332-427C-9F97-2DD62CFDDEF4}" srcId="{B61E6A01-BA04-4BE2-A211-AA47272A0A61}" destId="{E454F7B5-F628-4A8F-A9BC-B056713EFDE6}" srcOrd="2" destOrd="0" parTransId="{0D0D64A8-2FBC-4691-B0E5-63AA5C371298}" sibTransId="{7AF4FC3E-1DAF-40B0-9BED-4F26E8344A9F}"/>
    <dgm:cxn modelId="{F68AC8D5-BFD5-4F99-82DF-23D4A44D3E39}" type="presOf" srcId="{D847C641-DA86-402D-AD71-1809E525B3E8}" destId="{342D10E1-A4C7-4E6F-BF53-20467350FF0D}" srcOrd="0" destOrd="0" presId="urn:microsoft.com/office/officeart/2005/8/layout/orgChart1"/>
    <dgm:cxn modelId="{D02CA23A-156F-4FD2-8450-DD35699DF2E9}" type="presParOf" srcId="{342D10E1-A4C7-4E6F-BF53-20467350FF0D}" destId="{C273A6F5-67B5-4571-A819-616A7A1B16E8}" srcOrd="0" destOrd="0" presId="urn:microsoft.com/office/officeart/2005/8/layout/orgChart1"/>
    <dgm:cxn modelId="{03FD3D14-D195-46CA-8DED-B00497A639EF}" type="presParOf" srcId="{C273A6F5-67B5-4571-A819-616A7A1B16E8}" destId="{5EB25E83-FE50-4AD4-9EC0-86498FA8F18C}" srcOrd="0" destOrd="0" presId="urn:microsoft.com/office/officeart/2005/8/layout/orgChart1"/>
    <dgm:cxn modelId="{BD2C7CE6-1088-4DDB-A21F-9641CBD35AD0}" type="presParOf" srcId="{5EB25E83-FE50-4AD4-9EC0-86498FA8F18C}" destId="{0E084C26-E040-4CAE-A23A-8C4E55E3F354}" srcOrd="0" destOrd="0" presId="urn:microsoft.com/office/officeart/2005/8/layout/orgChart1"/>
    <dgm:cxn modelId="{C1934B0A-4B74-4864-A373-17494DA13812}" type="presParOf" srcId="{5EB25E83-FE50-4AD4-9EC0-86498FA8F18C}" destId="{F0814C12-988E-44FB-82C0-0E8032AE7AD9}" srcOrd="1" destOrd="0" presId="urn:microsoft.com/office/officeart/2005/8/layout/orgChart1"/>
    <dgm:cxn modelId="{3FBA1918-A074-41F6-B91D-1E7735A8CD19}" type="presParOf" srcId="{C273A6F5-67B5-4571-A819-616A7A1B16E8}" destId="{048B51AD-663D-424B-B2EE-CFAC5D32348B}" srcOrd="1" destOrd="0" presId="urn:microsoft.com/office/officeart/2005/8/layout/orgChart1"/>
    <dgm:cxn modelId="{03A81877-0B7E-4957-A274-7ADC75333CB4}" type="presParOf" srcId="{048B51AD-663D-424B-B2EE-CFAC5D32348B}" destId="{64816589-49F4-4CE8-86F4-4794F99C991C}" srcOrd="0" destOrd="0" presId="urn:microsoft.com/office/officeart/2005/8/layout/orgChart1"/>
    <dgm:cxn modelId="{C9109BF2-5F33-4888-BA3D-B9BD89A797D6}" type="presParOf" srcId="{048B51AD-663D-424B-B2EE-CFAC5D32348B}" destId="{F6C682AA-D137-4CE6-B3C4-CB2F0944DD0D}" srcOrd="1" destOrd="0" presId="urn:microsoft.com/office/officeart/2005/8/layout/orgChart1"/>
    <dgm:cxn modelId="{035DF18A-D86E-4444-823E-D0DD1B9B094F}" type="presParOf" srcId="{F6C682AA-D137-4CE6-B3C4-CB2F0944DD0D}" destId="{EF495A35-898D-44D3-8FB1-4D98430A5541}" srcOrd="0" destOrd="0" presId="urn:microsoft.com/office/officeart/2005/8/layout/orgChart1"/>
    <dgm:cxn modelId="{E72A1627-6D62-4A9C-916C-ED552B94850E}" type="presParOf" srcId="{EF495A35-898D-44D3-8FB1-4D98430A5541}" destId="{706CAE9F-2AB8-4D37-95B2-FFF91393FCF6}" srcOrd="0" destOrd="0" presId="urn:microsoft.com/office/officeart/2005/8/layout/orgChart1"/>
    <dgm:cxn modelId="{30E3F47B-A4DC-46C8-8E38-BB96F9194638}" type="presParOf" srcId="{EF495A35-898D-44D3-8FB1-4D98430A5541}" destId="{531BFFC8-7177-4E6E-BD26-AA8FB602BCAB}" srcOrd="1" destOrd="0" presId="urn:microsoft.com/office/officeart/2005/8/layout/orgChart1"/>
    <dgm:cxn modelId="{1386B590-1A6B-4B8F-BC75-DC96CA668130}" type="presParOf" srcId="{F6C682AA-D137-4CE6-B3C4-CB2F0944DD0D}" destId="{46057F9C-6441-46FB-8501-2CB87A890D76}" srcOrd="1" destOrd="0" presId="urn:microsoft.com/office/officeart/2005/8/layout/orgChart1"/>
    <dgm:cxn modelId="{F7DBCFE2-1B86-451E-A8DD-A3BD9723D2D4}" type="presParOf" srcId="{F6C682AA-D137-4CE6-B3C4-CB2F0944DD0D}" destId="{F82C8087-CBAF-48AF-8184-63C76965D069}" srcOrd="2" destOrd="0" presId="urn:microsoft.com/office/officeart/2005/8/layout/orgChart1"/>
    <dgm:cxn modelId="{02C1F437-20AC-4249-B755-2D47FEB0B659}" type="presParOf" srcId="{048B51AD-663D-424B-B2EE-CFAC5D32348B}" destId="{E9F7E4A0-B2BE-43C9-8E29-02EB132CB948}" srcOrd="2" destOrd="0" presId="urn:microsoft.com/office/officeart/2005/8/layout/orgChart1"/>
    <dgm:cxn modelId="{FEE35E62-5B7E-4C09-8A5E-DE1746DFE562}" type="presParOf" srcId="{048B51AD-663D-424B-B2EE-CFAC5D32348B}" destId="{C75DEAD7-5D9D-4926-8411-04C4045C174D}" srcOrd="3" destOrd="0" presId="urn:microsoft.com/office/officeart/2005/8/layout/orgChart1"/>
    <dgm:cxn modelId="{E567B7E4-EB6E-4DB4-A354-617F91D87E6C}" type="presParOf" srcId="{C75DEAD7-5D9D-4926-8411-04C4045C174D}" destId="{99AC59E5-A365-47AD-8675-A7C0A998E6CF}" srcOrd="0" destOrd="0" presId="urn:microsoft.com/office/officeart/2005/8/layout/orgChart1"/>
    <dgm:cxn modelId="{AABBC763-76B1-4438-ACF5-04078895AED6}" type="presParOf" srcId="{99AC59E5-A365-47AD-8675-A7C0A998E6CF}" destId="{361615E0-7845-47AE-8FC9-E5C6DACBD560}" srcOrd="0" destOrd="0" presId="urn:microsoft.com/office/officeart/2005/8/layout/orgChart1"/>
    <dgm:cxn modelId="{C0403A2B-789C-4B6F-A4E3-C5CC35E45D31}" type="presParOf" srcId="{99AC59E5-A365-47AD-8675-A7C0A998E6CF}" destId="{26847C84-A2CC-46EF-8697-7BFE2ECB24CA}" srcOrd="1" destOrd="0" presId="urn:microsoft.com/office/officeart/2005/8/layout/orgChart1"/>
    <dgm:cxn modelId="{AC73CB9A-2204-4C76-BC67-A24387CBCE03}" type="presParOf" srcId="{C75DEAD7-5D9D-4926-8411-04C4045C174D}" destId="{7F7B962A-B161-4B1C-9239-5A777BEFBCD1}" srcOrd="1" destOrd="0" presId="urn:microsoft.com/office/officeart/2005/8/layout/orgChart1"/>
    <dgm:cxn modelId="{8760A6E6-0D41-43E4-A4DE-41FF534263BE}" type="presParOf" srcId="{C75DEAD7-5D9D-4926-8411-04C4045C174D}" destId="{C91CBFF2-4FF8-4AFC-93DD-7EB78DFA7CAB}" srcOrd="2" destOrd="0" presId="urn:microsoft.com/office/officeart/2005/8/layout/orgChart1"/>
    <dgm:cxn modelId="{B35CC3CD-2206-4ED7-9E23-3996B8433496}" type="presParOf" srcId="{048B51AD-663D-424B-B2EE-CFAC5D32348B}" destId="{826E1EFF-1BB2-4376-A664-13A88B477AB4}" srcOrd="4" destOrd="0" presId="urn:microsoft.com/office/officeart/2005/8/layout/orgChart1"/>
    <dgm:cxn modelId="{4CBFC4E9-C91F-4D95-AF75-C5D0B2ECB9B0}" type="presParOf" srcId="{048B51AD-663D-424B-B2EE-CFAC5D32348B}" destId="{7659D44D-08DA-40B2-886D-43AF899ED966}" srcOrd="5" destOrd="0" presId="urn:microsoft.com/office/officeart/2005/8/layout/orgChart1"/>
    <dgm:cxn modelId="{E56481B2-7081-4AC5-A308-EE428CCA9358}" type="presParOf" srcId="{7659D44D-08DA-40B2-886D-43AF899ED966}" destId="{1726D72D-1059-438B-9735-39CF2BE6C542}" srcOrd="0" destOrd="0" presId="urn:microsoft.com/office/officeart/2005/8/layout/orgChart1"/>
    <dgm:cxn modelId="{C436C7DE-1A67-42C4-A6E5-F64B087E5ADA}" type="presParOf" srcId="{1726D72D-1059-438B-9735-39CF2BE6C542}" destId="{2A9BF256-9896-409F-9A21-708B67A96DE6}" srcOrd="0" destOrd="0" presId="urn:microsoft.com/office/officeart/2005/8/layout/orgChart1"/>
    <dgm:cxn modelId="{ACF58D5D-EAB3-4107-AF5D-280B12FE313A}" type="presParOf" srcId="{1726D72D-1059-438B-9735-39CF2BE6C542}" destId="{5AFB9D58-492E-48A3-AC56-1A1ED444D4C0}" srcOrd="1" destOrd="0" presId="urn:microsoft.com/office/officeart/2005/8/layout/orgChart1"/>
    <dgm:cxn modelId="{31868458-84D5-4D96-BC79-71F689B53035}" type="presParOf" srcId="{7659D44D-08DA-40B2-886D-43AF899ED966}" destId="{86D4E684-50AD-420D-99F6-B0CE5B4948FB}" srcOrd="1" destOrd="0" presId="urn:microsoft.com/office/officeart/2005/8/layout/orgChart1"/>
    <dgm:cxn modelId="{4948CCD0-2D51-46E0-AC8C-3F1EAFC065BF}" type="presParOf" srcId="{7659D44D-08DA-40B2-886D-43AF899ED966}" destId="{F26DD03F-2099-4676-A7A1-BBE1BC717451}" srcOrd="2" destOrd="0" presId="urn:microsoft.com/office/officeart/2005/8/layout/orgChart1"/>
    <dgm:cxn modelId="{5A1EC79D-933D-4C47-B3B8-2374D4B93BF0}" type="presParOf" srcId="{C273A6F5-67B5-4571-A819-616A7A1B16E8}" destId="{77529776-4854-4352-84BC-A46C094453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E1EFF-1BB2-4376-A664-13A88B477AB4}">
      <dsp:nvSpPr>
        <dsp:cNvPr id="0" name=""/>
        <dsp:cNvSpPr/>
      </dsp:nvSpPr>
      <dsp:spPr>
        <a:xfrm>
          <a:off x="3172363" y="1438019"/>
          <a:ext cx="2305856" cy="313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952"/>
              </a:lnTo>
              <a:lnTo>
                <a:pt x="2305856" y="156952"/>
              </a:lnTo>
              <a:lnTo>
                <a:pt x="2305856" y="31390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7E4A0-B2BE-43C9-8E29-02EB132CB948}">
      <dsp:nvSpPr>
        <dsp:cNvPr id="0" name=""/>
        <dsp:cNvSpPr/>
      </dsp:nvSpPr>
      <dsp:spPr>
        <a:xfrm>
          <a:off x="3104176" y="1438019"/>
          <a:ext cx="91440" cy="313905"/>
        </a:xfrm>
        <a:custGeom>
          <a:avLst/>
          <a:gdLst/>
          <a:ahLst/>
          <a:cxnLst/>
          <a:rect l="0" t="0" r="0" b="0"/>
          <a:pathLst>
            <a:path>
              <a:moveTo>
                <a:pt x="68186" y="0"/>
              </a:moveTo>
              <a:lnTo>
                <a:pt x="68186" y="156952"/>
              </a:lnTo>
              <a:lnTo>
                <a:pt x="45720" y="156952"/>
              </a:lnTo>
              <a:lnTo>
                <a:pt x="45720" y="31390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816589-49F4-4CE8-86F4-4794F99C991C}">
      <dsp:nvSpPr>
        <dsp:cNvPr id="0" name=""/>
        <dsp:cNvSpPr/>
      </dsp:nvSpPr>
      <dsp:spPr>
        <a:xfrm>
          <a:off x="844040" y="1438019"/>
          <a:ext cx="2328322" cy="313905"/>
        </a:xfrm>
        <a:custGeom>
          <a:avLst/>
          <a:gdLst/>
          <a:ahLst/>
          <a:cxnLst/>
          <a:rect l="0" t="0" r="0" b="0"/>
          <a:pathLst>
            <a:path>
              <a:moveTo>
                <a:pt x="2328322" y="0"/>
              </a:moveTo>
              <a:lnTo>
                <a:pt x="2328322" y="156952"/>
              </a:lnTo>
              <a:lnTo>
                <a:pt x="0" y="156952"/>
              </a:lnTo>
              <a:lnTo>
                <a:pt x="0" y="31390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84C26-E040-4CAE-A23A-8C4E55E3F354}">
      <dsp:nvSpPr>
        <dsp:cNvPr id="0" name=""/>
        <dsp:cNvSpPr/>
      </dsp:nvSpPr>
      <dsp:spPr>
        <a:xfrm>
          <a:off x="2133095" y="690623"/>
          <a:ext cx="2078535" cy="747395"/>
        </a:xfrm>
        <a:prstGeom prst="rect">
          <a:avLst/>
        </a:prstGeom>
        <a:solidFill>
          <a:schemeClr val="bg1"/>
        </a:solidFill>
        <a:ln w="57150" cap="flat" cmpd="sng" algn="ctr">
          <a:solidFill>
            <a:srgbClr val="3366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Святослав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rPr>
            <a:t>(957-972)</a:t>
          </a:r>
        </a:p>
      </dsp:txBody>
      <dsp:txXfrm>
        <a:off x="2133095" y="690623"/>
        <a:ext cx="2078535" cy="747395"/>
      </dsp:txXfrm>
    </dsp:sp>
    <dsp:sp modelId="{706CAE9F-2AB8-4D37-95B2-FFF91393FCF6}">
      <dsp:nvSpPr>
        <dsp:cNvPr id="0" name=""/>
        <dsp:cNvSpPr/>
      </dsp:nvSpPr>
      <dsp:spPr>
        <a:xfrm>
          <a:off x="2421" y="1751925"/>
          <a:ext cx="1683238" cy="1138850"/>
        </a:xfrm>
        <a:prstGeom prst="rect">
          <a:avLst/>
        </a:prstGeom>
        <a:solidFill>
          <a:schemeClr val="bg1"/>
        </a:solidFill>
        <a:ln w="19050" cap="flat" cmpd="sng" algn="ctr">
          <a:solidFill>
            <a:srgbClr val="3366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Ярополк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rPr>
            <a:t>(Киев)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rPr>
            <a:t>(972-980)</a:t>
          </a:r>
        </a:p>
      </dsp:txBody>
      <dsp:txXfrm>
        <a:off x="2421" y="1751925"/>
        <a:ext cx="1683238" cy="1138850"/>
      </dsp:txXfrm>
    </dsp:sp>
    <dsp:sp modelId="{361615E0-7845-47AE-8FC9-E5C6DACBD560}">
      <dsp:nvSpPr>
        <dsp:cNvPr id="0" name=""/>
        <dsp:cNvSpPr/>
      </dsp:nvSpPr>
      <dsp:spPr>
        <a:xfrm>
          <a:off x="1999565" y="1751925"/>
          <a:ext cx="2300661" cy="1134792"/>
        </a:xfrm>
        <a:prstGeom prst="rect">
          <a:avLst/>
        </a:prstGeom>
        <a:solidFill>
          <a:schemeClr val="bg1"/>
        </a:solidFill>
        <a:ln w="19050" cap="flat" cmpd="sng" algn="ctr">
          <a:solidFill>
            <a:srgbClr val="3366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</a:rPr>
            <a:t>Олег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rPr>
            <a:t>(</a:t>
          </a:r>
          <a:r>
            <a:rPr kumimoji="0" lang="en-US" sz="2400" b="1" i="0" u="none" strike="noStrike" kern="1200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rPr>
            <a:t>Д</a:t>
          </a:r>
          <a:r>
            <a:rPr kumimoji="0" lang="ru-RU" sz="2400" b="1" i="0" u="none" strike="noStrike" kern="1200" cap="none" normalizeH="0" baseline="0" dirty="0" err="1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rPr>
            <a:t>ревлянская</a:t>
          </a:r>
          <a:endParaRPr kumimoji="0" lang="ru-RU" sz="2400" b="1" i="0" u="none" strike="noStrike" kern="1200" cap="none" normalizeH="0" baseline="0" dirty="0" smtClean="0">
            <a:ln>
              <a:noFill/>
            </a:ln>
            <a:solidFill>
              <a:srgbClr val="000099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rPr>
            <a:t>земля)</a:t>
          </a:r>
        </a:p>
      </dsp:txBody>
      <dsp:txXfrm>
        <a:off x="1999565" y="1751925"/>
        <a:ext cx="2300661" cy="1134792"/>
      </dsp:txXfrm>
    </dsp:sp>
    <dsp:sp modelId="{2A9BF256-9896-409F-9A21-708B67A96DE6}">
      <dsp:nvSpPr>
        <dsp:cNvPr id="0" name=""/>
        <dsp:cNvSpPr/>
      </dsp:nvSpPr>
      <dsp:spPr>
        <a:xfrm>
          <a:off x="4614133" y="1751925"/>
          <a:ext cx="1728172" cy="1080494"/>
        </a:xfrm>
        <a:prstGeom prst="rect">
          <a:avLst/>
        </a:prstGeom>
        <a:solidFill>
          <a:schemeClr val="bg1"/>
        </a:solidFill>
        <a:ln w="19050" cap="flat" cmpd="sng" algn="ctr">
          <a:solidFill>
            <a:srgbClr val="3366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</a:rPr>
            <a:t>Владимир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rPr>
            <a:t>(Новгород)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rPr>
            <a:t>(980-1015)</a:t>
          </a:r>
        </a:p>
      </dsp:txBody>
      <dsp:txXfrm>
        <a:off x="4614133" y="1751925"/>
        <a:ext cx="1728172" cy="1080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7C355701-B726-45B8-8A4B-1C157DBF5E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6333E-CE1D-4888-9B34-DB70A98574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28D6C2-C147-439C-B12E-E9B861BB58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71D28-44FD-42FA-B1CE-F08B2422A2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786F1341-EFD4-49FF-9EE6-BBC589DDC1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A6056-F5F8-4385-8E33-70D5F6D749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CA7EE-77AA-46F0-88F9-A334AC003A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AA671-3544-4CD5-A16D-755C629B2A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6AE68-463A-4B8D-9575-4C1214FAA4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C6AAC-4EFC-4BA7-A1CE-58F60378BF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836F9F-FFFA-4845-94F5-87CD43644E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C6AED50-7964-41E5-BA61-3B2D26ED1F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бои тень, линии, сетка, поверхность, насыще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4" y="742949"/>
            <a:ext cx="4105275" cy="56395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43400" y="1306313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ru-RU" sz="4800" b="1" dirty="0">
                <a:solidFill>
                  <a:schemeClr val="bg1"/>
                </a:solidFill>
                <a:latin typeface="Monotype Corsiva" pitchFamily="66" charset="0"/>
              </a:rPr>
              <a:t>К</a:t>
            </a:r>
            <a:r>
              <a:rPr lang="en-US" sz="4800" b="1" dirty="0" smtClean="0">
                <a:solidFill>
                  <a:schemeClr val="bg1"/>
                </a:solidFill>
                <a:latin typeface="Monotype Corsiva" pitchFamily="66" charset="0"/>
              </a:rPr>
              <a:t>иевский</a:t>
            </a:r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Monotype Corsiva" pitchFamily="66" charset="0"/>
              </a:rPr>
              <a:t>князь </a:t>
            </a:r>
            <a:r>
              <a:rPr lang="ru-RU" sz="4800" b="1" dirty="0">
                <a:solidFill>
                  <a:schemeClr val="bg1"/>
                </a:solidFill>
                <a:latin typeface="Monotype Corsiva" pitchFamily="66" charset="0"/>
              </a:rPr>
              <a:t>Владимир </a:t>
            </a:r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Принятие </a:t>
            </a:r>
            <a:r>
              <a:rPr lang="ru-RU" sz="4800" b="1" dirty="0">
                <a:solidFill>
                  <a:schemeClr val="bg1"/>
                </a:solidFill>
                <a:latin typeface="Monotype Corsiva" pitchFamily="66" charset="0"/>
              </a:rPr>
              <a:t>христианства</a:t>
            </a:r>
            <a:r>
              <a:rPr lang="en-US" sz="4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Н</a:t>
            </a:r>
            <a:r>
              <a:rPr lang="en-US" sz="4800" b="1" dirty="0" smtClean="0">
                <a:solidFill>
                  <a:schemeClr val="bg1"/>
                </a:solidFill>
                <a:latin typeface="Monotype Corsiva" pitchFamily="66" charset="0"/>
              </a:rPr>
              <a:t>а</a:t>
            </a:r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Monotype Corsiva" pitchFamily="66" charset="0"/>
              </a:rPr>
              <a:t>Руси</a:t>
            </a:r>
            <a:r>
              <a:rPr lang="ru-RU" sz="4800" b="1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842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2" descr="C:\Мои документы\для презентаций\РУСЬ\История\9. Святой равноапостольный князь Владимир\И поставил Владимир кумиров на холме.files\IMA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33550" y="3008313"/>
            <a:ext cx="5715000" cy="3622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7" name="Прямоугольник 1"/>
          <p:cNvSpPr>
            <a:spLocks noChangeArrowheads="1"/>
          </p:cNvSpPr>
          <p:nvPr/>
        </p:nvSpPr>
        <p:spPr bwMode="auto">
          <a:xfrm>
            <a:off x="7634288" y="5715000"/>
            <a:ext cx="15097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libri" pitchFamily="34" charset="0"/>
              </a:rPr>
              <a:t>Н. Рерих. Языческое святилище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2300" y="267385"/>
            <a:ext cx="7531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980 год – языческая реформа </a:t>
            </a: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князя Владимира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4516" y="1435437"/>
            <a:ext cx="919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CC0000"/>
                </a:solidFill>
              </a:rPr>
              <a:t>Итоги</a:t>
            </a:r>
            <a:r>
              <a:rPr lang="en-US" b="1" dirty="0">
                <a:solidFill>
                  <a:srgbClr val="CC0000"/>
                </a:solidFill>
              </a:rPr>
              <a:t>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33550" y="1445994"/>
            <a:ext cx="525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en-US" sz="2400" b="1" dirty="0" err="1">
                <a:solidFill>
                  <a:srgbClr val="C00000"/>
                </a:solidFill>
              </a:rPr>
              <a:t>объединить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славянские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земли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en-US" sz="2400" b="1" dirty="0" err="1">
                <a:solidFill>
                  <a:srgbClr val="C00000"/>
                </a:solidFill>
              </a:rPr>
              <a:t>не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удалось</a:t>
            </a:r>
            <a:r>
              <a:rPr lang="en-US" sz="2400" b="1" dirty="0">
                <a:solidFill>
                  <a:srgbClr val="C00000"/>
                </a:solidFill>
              </a:rPr>
              <a:t> (у </a:t>
            </a:r>
            <a:r>
              <a:rPr lang="en-US" sz="2400" b="1" dirty="0" err="1">
                <a:solidFill>
                  <a:srgbClr val="C00000"/>
                </a:solidFill>
              </a:rPr>
              <a:t>разных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племен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были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свои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верховные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языческие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боги</a:t>
            </a:r>
            <a:r>
              <a:rPr lang="en-US" sz="2400" b="1" dirty="0">
                <a:solidFill>
                  <a:srgbClr val="C00000"/>
                </a:solidFill>
              </a:rPr>
              <a:t>).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56063" y="0"/>
            <a:ext cx="5087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23200" y="2046288"/>
            <a:ext cx="747713" cy="75565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08800" y="3962400"/>
            <a:ext cx="676275" cy="78105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9725" y="2620963"/>
            <a:ext cx="631825" cy="8382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73563" y="4591050"/>
            <a:ext cx="539750" cy="809625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7789863" y="2797175"/>
            <a:ext cx="854075" cy="3111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И</a:t>
            </a:r>
            <a:r>
              <a:rPr lang="en-US" sz="1400" b="1" dirty="0" err="1"/>
              <a:t>слам</a:t>
            </a:r>
            <a:r>
              <a:rPr lang="en-US" sz="1400" b="1" dirty="0"/>
              <a:t> </a:t>
            </a:r>
            <a:endParaRPr lang="ru-RU" sz="1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684963" y="4743450"/>
            <a:ext cx="1104900" cy="3127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И</a:t>
            </a:r>
            <a:r>
              <a:rPr lang="en-US" sz="1400" b="1" dirty="0" err="1"/>
              <a:t>удаизм</a:t>
            </a:r>
            <a:r>
              <a:rPr lang="en-US" sz="1400" b="1" dirty="0"/>
              <a:t> </a:t>
            </a:r>
            <a:endParaRPr lang="ru-RU" sz="1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073525" y="3459163"/>
            <a:ext cx="1344613" cy="3127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err="1"/>
              <a:t>Католицизм</a:t>
            </a:r>
            <a:r>
              <a:rPr lang="en-US" sz="1400" b="1" dirty="0"/>
              <a:t> </a:t>
            </a:r>
            <a:endParaRPr lang="ru-RU" sz="1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149725" y="5400675"/>
            <a:ext cx="1431925" cy="3111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err="1"/>
              <a:t>Православие</a:t>
            </a:r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422275" y="654398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В</a:t>
            </a:r>
            <a:r>
              <a:rPr lang="en-US" sz="2800" b="1" dirty="0" err="1">
                <a:solidFill>
                  <a:srgbClr val="C00000"/>
                </a:solidFill>
              </a:rPr>
              <a:t>едя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широкую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торговлю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</a:p>
          <a:p>
            <a:pPr algn="ctr">
              <a:defRPr/>
            </a:pPr>
            <a:r>
              <a:rPr lang="en-US" sz="2800" b="1" dirty="0" err="1">
                <a:solidFill>
                  <a:srgbClr val="C00000"/>
                </a:solidFill>
              </a:rPr>
              <a:t>Русь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общалась</a:t>
            </a:r>
            <a:r>
              <a:rPr lang="en-US" sz="2800" b="1" dirty="0">
                <a:solidFill>
                  <a:srgbClr val="C00000"/>
                </a:solidFill>
              </a:rPr>
              <a:t> с </a:t>
            </a:r>
            <a:r>
              <a:rPr lang="en-US" sz="2800" b="1" dirty="0" err="1">
                <a:solidFill>
                  <a:srgbClr val="C00000"/>
                </a:solidFill>
              </a:rPr>
              <a:t>представителями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</a:p>
          <a:p>
            <a:pPr algn="ctr">
              <a:defRPr/>
            </a:pPr>
            <a:r>
              <a:rPr lang="en-US" sz="2800" b="1" dirty="0" err="1">
                <a:solidFill>
                  <a:srgbClr val="C00000"/>
                </a:solidFill>
              </a:rPr>
              <a:t>всех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религий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en-US" sz="2800" b="1" dirty="0" err="1">
                <a:solidFill>
                  <a:srgbClr val="C00000"/>
                </a:solidFill>
              </a:rPr>
              <a:t>признававших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лишь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единого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Бога</a:t>
            </a:r>
            <a:r>
              <a:rPr lang="en-US" sz="2800" b="1" dirty="0">
                <a:solidFill>
                  <a:srgbClr val="C00000"/>
                </a:solidFill>
              </a:rPr>
              <a:t>: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342899" y="0"/>
            <a:ext cx="8315325" cy="1758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Выбор веры </a:t>
            </a:r>
          </a:p>
          <a:p>
            <a:pPr algn="ctr"/>
            <a:r>
              <a:rPr lang="ru-RU" sz="3600" b="1" kern="10" dirty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князем Владимиром</a:t>
            </a: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2971800" y="2209800"/>
            <a:ext cx="54102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 flipH="1">
            <a:off x="5056188" y="2176463"/>
            <a:ext cx="23812" cy="164782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2971800" y="2176463"/>
            <a:ext cx="0" cy="8382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6672263" y="2201863"/>
            <a:ext cx="0" cy="639762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8382000" y="2176463"/>
            <a:ext cx="0" cy="1614487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82" name="WordArt 10"/>
          <p:cNvSpPr>
            <a:spLocks noChangeArrowheads="1" noChangeShapeType="1" noTextEdit="1"/>
          </p:cNvSpPr>
          <p:nvPr/>
        </p:nvSpPr>
        <p:spPr bwMode="auto">
          <a:xfrm>
            <a:off x="5937250" y="4745038"/>
            <a:ext cx="1412875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Хазары</a:t>
            </a:r>
          </a:p>
        </p:txBody>
      </p:sp>
      <p:sp>
        <p:nvSpPr>
          <p:cNvPr id="28683" name="WordArt 11"/>
          <p:cNvSpPr>
            <a:spLocks noChangeArrowheads="1" noChangeShapeType="1" noTextEdit="1"/>
          </p:cNvSpPr>
          <p:nvPr/>
        </p:nvSpPr>
        <p:spPr bwMode="auto">
          <a:xfrm>
            <a:off x="4391025" y="6140450"/>
            <a:ext cx="1198563" cy="479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Булгары</a:t>
            </a:r>
          </a:p>
        </p:txBody>
      </p:sp>
      <p:sp>
        <p:nvSpPr>
          <p:cNvPr id="28684" name="WordArt 12"/>
          <p:cNvSpPr>
            <a:spLocks noChangeArrowheads="1" noChangeShapeType="1" noTextEdit="1"/>
          </p:cNvSpPr>
          <p:nvPr/>
        </p:nvSpPr>
        <p:spPr bwMode="auto">
          <a:xfrm>
            <a:off x="2466975" y="5503863"/>
            <a:ext cx="1009650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3810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Рим</a:t>
            </a:r>
          </a:p>
        </p:txBody>
      </p:sp>
      <p:sp>
        <p:nvSpPr>
          <p:cNvPr id="28685" name="WordArt 13"/>
          <p:cNvSpPr>
            <a:spLocks noChangeArrowheads="1" noChangeShapeType="1" noTextEdit="1"/>
          </p:cNvSpPr>
          <p:nvPr/>
        </p:nvSpPr>
        <p:spPr bwMode="auto">
          <a:xfrm>
            <a:off x="7229475" y="6350000"/>
            <a:ext cx="1484313" cy="311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Arial"/>
                <a:cs typeface="Arial"/>
              </a:rPr>
              <a:t>Византия</a:t>
            </a:r>
          </a:p>
        </p:txBody>
      </p:sp>
      <p:pic>
        <p:nvPicPr>
          <p:cNvPr id="28686" name="Picture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26150" y="2873375"/>
            <a:ext cx="13239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89" name="AutoShape 17"/>
          <p:cNvSpPr>
            <a:spLocks noChangeArrowheads="1"/>
          </p:cNvSpPr>
          <p:nvPr/>
        </p:nvSpPr>
        <p:spPr bwMode="auto">
          <a:xfrm rot="-2289914">
            <a:off x="4559300" y="4329113"/>
            <a:ext cx="765175" cy="1238250"/>
          </a:xfrm>
          <a:prstGeom prst="moon">
            <a:avLst>
              <a:gd name="adj" fmla="val 30931"/>
            </a:avLst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90" name="AutoShape 18"/>
          <p:cNvSpPr>
            <a:spLocks noChangeArrowheads="1"/>
          </p:cNvSpPr>
          <p:nvPr/>
        </p:nvSpPr>
        <p:spPr bwMode="auto">
          <a:xfrm>
            <a:off x="5056188" y="4491038"/>
            <a:ext cx="381000" cy="381000"/>
          </a:xfrm>
          <a:prstGeom prst="star5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2971800" y="3130550"/>
            <a:ext cx="0" cy="137160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2514600" y="3511550"/>
            <a:ext cx="9144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8353425" y="3929063"/>
            <a:ext cx="0" cy="137160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>
            <a:off x="7896225" y="4310063"/>
            <a:ext cx="9144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7972425" y="4691063"/>
            <a:ext cx="685800" cy="22860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98" name="WordArt 26"/>
          <p:cNvSpPr>
            <a:spLocks noChangeArrowheads="1" noChangeShapeType="1" noTextEdit="1"/>
          </p:cNvSpPr>
          <p:nvPr/>
        </p:nvSpPr>
        <p:spPr bwMode="auto">
          <a:xfrm>
            <a:off x="5965825" y="4310063"/>
            <a:ext cx="1444625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иудаизм</a:t>
            </a:r>
          </a:p>
        </p:txBody>
      </p:sp>
      <p:sp>
        <p:nvSpPr>
          <p:cNvPr id="28699" name="WordArt 27"/>
          <p:cNvSpPr>
            <a:spLocks noChangeArrowheads="1" noChangeShapeType="1" noTextEdit="1"/>
          </p:cNvSpPr>
          <p:nvPr/>
        </p:nvSpPr>
        <p:spPr bwMode="auto">
          <a:xfrm>
            <a:off x="4473575" y="5670550"/>
            <a:ext cx="1033463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ислам</a:t>
            </a:r>
          </a:p>
        </p:txBody>
      </p:sp>
      <p:sp>
        <p:nvSpPr>
          <p:cNvPr id="28700" name="WordArt 28"/>
          <p:cNvSpPr>
            <a:spLocks noChangeArrowheads="1" noChangeShapeType="1" noTextEdit="1"/>
          </p:cNvSpPr>
          <p:nvPr/>
        </p:nvSpPr>
        <p:spPr bwMode="auto">
          <a:xfrm>
            <a:off x="1979613" y="4657725"/>
            <a:ext cx="2122487" cy="744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католическое</a:t>
            </a:r>
          </a:p>
          <a:p>
            <a:pPr algn="ctr"/>
            <a:r>
              <a:rPr lang="ru-RU" sz="3600" kern="1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христианство</a:t>
            </a:r>
          </a:p>
        </p:txBody>
      </p:sp>
      <p:sp>
        <p:nvSpPr>
          <p:cNvPr id="28701" name="WordArt 29"/>
          <p:cNvSpPr>
            <a:spLocks noChangeArrowheads="1" noChangeShapeType="1" noTextEdit="1"/>
          </p:cNvSpPr>
          <p:nvPr/>
        </p:nvSpPr>
        <p:spPr bwMode="auto">
          <a:xfrm>
            <a:off x="6907213" y="5495925"/>
            <a:ext cx="2122487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православное</a:t>
            </a:r>
          </a:p>
          <a:p>
            <a:pPr algn="ctr"/>
            <a:r>
              <a:rPr lang="ru-RU" sz="3600" b="1" kern="10" dirty="0">
                <a:ln w="285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христианство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 animBg="1"/>
      <p:bldP spid="28678" grpId="0" animBg="1"/>
      <p:bldP spid="28679" grpId="0" animBg="1"/>
      <p:bldP spid="28680" grpId="0" animBg="1"/>
      <p:bldP spid="28681" grpId="0" animBg="1"/>
      <p:bldP spid="28682" grpId="0"/>
      <p:bldP spid="28683" grpId="0"/>
      <p:bldP spid="28684" grpId="0"/>
      <p:bldP spid="28685" grpId="0"/>
      <p:bldP spid="28689" grpId="0" animBg="1"/>
      <p:bldP spid="28691" grpId="0" animBg="1"/>
      <p:bldP spid="28692" grpId="0" animBg="1"/>
      <p:bldP spid="28694" grpId="0" animBg="1"/>
      <p:bldP spid="28695" grpId="0" animBg="1"/>
      <p:bldP spid="28696" grpId="0" animBg="1"/>
      <p:bldP spid="28698" grpId="0"/>
      <p:bldP spid="28699" grpId="0"/>
      <p:bldP spid="28700" grpId="0"/>
      <p:bldP spid="287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74" y="-57150"/>
            <a:ext cx="7000875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3200" b="1" dirty="0" err="1" smtClean="0">
                <a:solidFill>
                  <a:srgbClr val="C00000"/>
                </a:solidFill>
              </a:rPr>
              <a:t>Вопросы</a:t>
            </a:r>
            <a:r>
              <a:rPr lang="en-US" sz="3200" b="1" dirty="0" smtClean="0">
                <a:solidFill>
                  <a:srgbClr val="C00000"/>
                </a:solidFill>
              </a:rPr>
              <a:t>: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3200" b="1" dirty="0" err="1" smtClean="0">
                <a:solidFill>
                  <a:srgbClr val="000099"/>
                </a:solidFill>
              </a:rPr>
              <a:t>Почему</a:t>
            </a:r>
            <a:r>
              <a:rPr lang="en-US" sz="3200" b="1" dirty="0" smtClean="0">
                <a:solidFill>
                  <a:srgbClr val="000099"/>
                </a:solidFill>
              </a:rPr>
              <a:t> </a:t>
            </a:r>
            <a:r>
              <a:rPr lang="en-US" sz="3200" b="1" dirty="0">
                <a:solidFill>
                  <a:srgbClr val="000099"/>
                </a:solidFill>
              </a:rPr>
              <a:t>князь </a:t>
            </a:r>
            <a:r>
              <a:rPr lang="en-US" sz="3200" b="1" dirty="0" err="1">
                <a:solidFill>
                  <a:srgbClr val="000099"/>
                </a:solidFill>
              </a:rPr>
              <a:t>Владимир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принял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решение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ввести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новую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религию</a:t>
            </a:r>
            <a:r>
              <a:rPr lang="en-US" sz="3200" b="1" dirty="0">
                <a:solidFill>
                  <a:srgbClr val="000099"/>
                </a:solidFill>
              </a:rPr>
              <a:t> на Руси?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3200" b="1" dirty="0" err="1">
                <a:solidFill>
                  <a:srgbClr val="000099"/>
                </a:solidFill>
              </a:rPr>
              <a:t>Как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Владимир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выбирал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веру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для</a:t>
            </a:r>
            <a:r>
              <a:rPr lang="en-US" sz="3200" b="1" dirty="0">
                <a:solidFill>
                  <a:srgbClr val="000099"/>
                </a:solidFill>
              </a:rPr>
              <a:t> Руси?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3200" b="1" dirty="0" err="1">
                <a:solidFill>
                  <a:srgbClr val="000099"/>
                </a:solidFill>
              </a:rPr>
              <a:t>Почему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остановился</a:t>
            </a:r>
            <a:r>
              <a:rPr lang="en-US" sz="3200" b="1" dirty="0">
                <a:solidFill>
                  <a:srgbClr val="000099"/>
                </a:solidFill>
              </a:rPr>
              <a:t> на </a:t>
            </a:r>
            <a:r>
              <a:rPr lang="en-US" sz="3200" b="1" dirty="0" err="1">
                <a:solidFill>
                  <a:srgbClr val="000099"/>
                </a:solidFill>
              </a:rPr>
              <a:t>византийском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христианстве</a:t>
            </a:r>
            <a:r>
              <a:rPr lang="en-US" sz="3200" b="1" dirty="0">
                <a:solidFill>
                  <a:srgbClr val="000099"/>
                </a:solidFill>
              </a:rPr>
              <a:t>?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3200" b="1" dirty="0" err="1">
                <a:solidFill>
                  <a:srgbClr val="000099"/>
                </a:solidFill>
              </a:rPr>
              <a:t>Какие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события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предшествовали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крещению</a:t>
            </a:r>
            <a:r>
              <a:rPr lang="en-US" sz="3200" b="1" dirty="0">
                <a:solidFill>
                  <a:srgbClr val="000099"/>
                </a:solidFill>
              </a:rPr>
              <a:t> Руси? </a:t>
            </a:r>
            <a:endParaRPr lang="ru-RU" sz="32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197" y="27398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0099"/>
                </a:solidFill>
              </a:rPr>
              <a:t>Г</a:t>
            </a:r>
            <a:r>
              <a:rPr lang="en-US" sz="2800" b="1" dirty="0" err="1">
                <a:solidFill>
                  <a:srgbClr val="000099"/>
                </a:solidFill>
              </a:rPr>
              <a:t>де</a:t>
            </a:r>
            <a:r>
              <a:rPr lang="en-US" sz="2800" b="1" dirty="0">
                <a:solidFill>
                  <a:srgbClr val="000099"/>
                </a:solidFill>
              </a:rPr>
              <a:t> и </a:t>
            </a:r>
            <a:r>
              <a:rPr lang="en-US" sz="2800" b="1" dirty="0" err="1">
                <a:solidFill>
                  <a:srgbClr val="000099"/>
                </a:solidFill>
              </a:rPr>
              <a:t>при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каких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обстоятельствах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крестился</a:t>
            </a:r>
            <a:r>
              <a:rPr lang="en-US" sz="2800" b="1" dirty="0">
                <a:solidFill>
                  <a:srgbClr val="000099"/>
                </a:solidFill>
              </a:rPr>
              <a:t> князь </a:t>
            </a:r>
            <a:r>
              <a:rPr lang="en-US" sz="2800" b="1" dirty="0" err="1">
                <a:solidFill>
                  <a:srgbClr val="000099"/>
                </a:solidFill>
              </a:rPr>
              <a:t>Владимир</a:t>
            </a:r>
            <a:r>
              <a:rPr lang="en-US" sz="2800" b="1" dirty="0">
                <a:solidFill>
                  <a:srgbClr val="000099"/>
                </a:solidFill>
              </a:rPr>
              <a:t>?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10434" y="1728641"/>
            <a:ext cx="2794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В </a:t>
            </a:r>
            <a:r>
              <a:rPr lang="en-US" b="1" dirty="0" err="1">
                <a:solidFill>
                  <a:srgbClr val="000099"/>
                </a:solidFill>
              </a:rPr>
              <a:t>Херсонесе</a:t>
            </a:r>
            <a:r>
              <a:rPr lang="en-US" b="1" dirty="0">
                <a:solidFill>
                  <a:srgbClr val="000099"/>
                </a:solidFill>
              </a:rPr>
              <a:t> (</a:t>
            </a:r>
            <a:r>
              <a:rPr lang="en-US" b="1" dirty="0" err="1" smtClean="0">
                <a:solidFill>
                  <a:srgbClr val="000099"/>
                </a:solidFill>
              </a:rPr>
              <a:t>Корсуне</a:t>
            </a:r>
            <a:r>
              <a:rPr lang="en-US" b="1" dirty="0" smtClean="0">
                <a:solidFill>
                  <a:srgbClr val="000099"/>
                </a:solidFill>
              </a:rPr>
              <a:t>)</a:t>
            </a:r>
            <a:endParaRPr lang="ru-RU" dirty="0"/>
          </a:p>
        </p:txBody>
      </p:sp>
      <p:pic>
        <p:nvPicPr>
          <p:cNvPr id="4098" name="Picture 2" descr="Картинки по запросу Владимир князь карт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32" y="2557462"/>
            <a:ext cx="714375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7200" y="1635125"/>
            <a:ext cx="5913438" cy="782638"/>
          </a:xfrm>
          <a:prstGeom prst="rect">
            <a:avLst/>
          </a:prstGeom>
          <a:solidFill>
            <a:schemeClr val="bg1"/>
          </a:solidFill>
          <a:ln w="5715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CC0000"/>
                </a:solidFill>
              </a:rPr>
              <a:t>Причины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принятия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Русью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христианства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24163" y="2946400"/>
            <a:ext cx="2921000" cy="639763"/>
          </a:xfrm>
          <a:prstGeom prst="rect">
            <a:avLst/>
          </a:prstGeom>
          <a:solidFill>
            <a:schemeClr val="bg1"/>
          </a:solidFill>
          <a:ln w="5715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В</a:t>
            </a:r>
            <a:r>
              <a:rPr lang="en-US" sz="2400" b="1" dirty="0" err="1">
                <a:solidFill>
                  <a:srgbClr val="C00000"/>
                </a:solidFill>
              </a:rPr>
              <a:t>нутренние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70600" y="2936875"/>
            <a:ext cx="2921000" cy="639763"/>
          </a:xfrm>
          <a:prstGeom prst="rect">
            <a:avLst/>
          </a:prstGeom>
          <a:solidFill>
            <a:schemeClr val="bg1"/>
          </a:solidFill>
          <a:ln w="5715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C00000"/>
                </a:solidFill>
              </a:rPr>
              <a:t>Международные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66975" y="3768725"/>
            <a:ext cx="3486150" cy="2916238"/>
          </a:xfrm>
          <a:prstGeom prst="rect">
            <a:avLst/>
          </a:prstGeom>
          <a:solidFill>
            <a:schemeClr val="bg1"/>
          </a:solidFill>
          <a:ln w="5715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C00000"/>
                </a:solidFill>
              </a:rPr>
              <a:t>С</a:t>
            </a:r>
            <a:r>
              <a:rPr lang="en-US" sz="2400" b="1" dirty="0" err="1">
                <a:solidFill>
                  <a:srgbClr val="C00000"/>
                </a:solidFill>
              </a:rPr>
              <a:t>тремление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сплотить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все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восточно-славянские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племена</a:t>
            </a:r>
            <a:r>
              <a:rPr lang="en-US" sz="2400" b="1" dirty="0">
                <a:solidFill>
                  <a:srgbClr val="C0000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C00000"/>
                </a:solidFill>
              </a:rPr>
              <a:t>С</a:t>
            </a:r>
            <a:r>
              <a:rPr lang="en-US" sz="2400" b="1" dirty="0" err="1">
                <a:solidFill>
                  <a:srgbClr val="C00000"/>
                </a:solidFill>
              </a:rPr>
              <a:t>тремление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укрепить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власть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киевского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князя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70600" y="3768725"/>
            <a:ext cx="2921000" cy="2916238"/>
          </a:xfrm>
          <a:prstGeom prst="rect">
            <a:avLst/>
          </a:prstGeom>
          <a:solidFill>
            <a:schemeClr val="bg1"/>
          </a:solidFill>
          <a:ln w="5715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</a:rPr>
              <a:t>С</a:t>
            </a:r>
            <a:r>
              <a:rPr lang="en-US" sz="2400" b="1" dirty="0" err="1">
                <a:solidFill>
                  <a:srgbClr val="C00000"/>
                </a:solidFill>
              </a:rPr>
              <a:t>тремление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укрепить международный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авторитет Руси.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cxnSp>
        <p:nvCxnSpPr>
          <p:cNvPr id="10" name="Прямая со стрелкой 9"/>
          <p:cNvCxnSpPr>
            <a:stCxn id="2" idx="2"/>
          </p:cNvCxnSpPr>
          <p:nvPr/>
        </p:nvCxnSpPr>
        <p:spPr>
          <a:xfrm flipH="1">
            <a:off x="4581525" y="2417763"/>
            <a:ext cx="1371600" cy="519112"/>
          </a:xfrm>
          <a:prstGeom prst="straightConnector1">
            <a:avLst/>
          </a:prstGeom>
          <a:ln w="57150">
            <a:solidFill>
              <a:srgbClr val="33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2"/>
          </p:cNvCxnSpPr>
          <p:nvPr/>
        </p:nvCxnSpPr>
        <p:spPr>
          <a:xfrm>
            <a:off x="5953125" y="2417763"/>
            <a:ext cx="1320800" cy="519112"/>
          </a:xfrm>
          <a:prstGeom prst="straightConnector1">
            <a:avLst/>
          </a:prstGeom>
          <a:ln w="57150">
            <a:solidFill>
              <a:srgbClr val="33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784600" y="3003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en-US" sz="2400" b="1" dirty="0" err="1">
                <a:solidFill>
                  <a:srgbClr val="CC0000"/>
                </a:solidFill>
              </a:rPr>
              <a:t>Заполните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пропуски</a:t>
            </a:r>
            <a:r>
              <a:rPr lang="en-US" sz="2400" b="1" dirty="0">
                <a:solidFill>
                  <a:srgbClr val="CC0000"/>
                </a:solidFill>
              </a:rPr>
              <a:t> в </a:t>
            </a:r>
            <a:r>
              <a:rPr lang="en-US" sz="2400" b="1" dirty="0" err="1">
                <a:solidFill>
                  <a:srgbClr val="CC0000"/>
                </a:solidFill>
              </a:rPr>
              <a:t>схеме</a:t>
            </a:r>
            <a:r>
              <a:rPr lang="en-US" sz="2400" b="1" dirty="0">
                <a:solidFill>
                  <a:srgbClr val="CC0000"/>
                </a:solidFill>
              </a:rPr>
              <a:t> “</a:t>
            </a:r>
            <a:r>
              <a:rPr lang="en-US" sz="2400" b="1" dirty="0" err="1">
                <a:solidFill>
                  <a:srgbClr val="CC0000"/>
                </a:solidFill>
              </a:rPr>
              <a:t>Причины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принятия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Русью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христианства</a:t>
            </a:r>
            <a:r>
              <a:rPr lang="en-US" sz="2400" b="1" dirty="0">
                <a:solidFill>
                  <a:srgbClr val="CC0000"/>
                </a:solidFill>
              </a:rPr>
              <a:t>”</a:t>
            </a:r>
            <a:endParaRPr lang="ru-RU" sz="24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2000" y="277803"/>
            <a:ext cx="7315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Отметьте причины принятия Русью византийского (православного) варианта христианства.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1) Русь поддерживала тесные торговые связи с Византией.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2) Византийский император силой навязал Руси свою религию.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3)  Византийская принцесса Анна уговорила Владимира крестить Русь.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4)  Византийская церковь способствовала укреплению княжеской власти.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5) Часть жителей Руси приняла византийский вариант христианства еще во времена княгини Ольги.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6) Византия была одной из самых могущественных и процветающих держав.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89250" y="1109663"/>
            <a:ext cx="5797550" cy="4103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1" name="Прямоугольник 1"/>
          <p:cNvSpPr>
            <a:spLocks noChangeArrowheads="1"/>
          </p:cNvSpPr>
          <p:nvPr/>
        </p:nvSpPr>
        <p:spPr bwMode="auto">
          <a:xfrm>
            <a:off x="3957638" y="5256213"/>
            <a:ext cx="4096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К.В.Лебедев "Крещение киевлян".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6320" y="234434"/>
            <a:ext cx="5177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C0000"/>
                </a:solidFill>
              </a:rPr>
              <a:t>988 год – крещение Руси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9827" y="56452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Р</a:t>
            </a:r>
            <a:r>
              <a:rPr lang="en-US" sz="2400" b="1" dirty="0" err="1">
                <a:solidFill>
                  <a:srgbClr val="C00000"/>
                </a:solidFill>
              </a:rPr>
              <a:t>асскажите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по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картине</a:t>
            </a:r>
            <a:r>
              <a:rPr lang="en-US" sz="2400" b="1" dirty="0">
                <a:solidFill>
                  <a:srgbClr val="C00000"/>
                </a:solidFill>
              </a:rPr>
              <a:t>, </a:t>
            </a:r>
            <a:r>
              <a:rPr lang="en-US" sz="2400" b="1" dirty="0" err="1">
                <a:solidFill>
                  <a:srgbClr val="C00000"/>
                </a:solidFill>
              </a:rPr>
              <a:t>как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происходило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крещение</a:t>
            </a:r>
            <a:r>
              <a:rPr lang="en-US" sz="2400" b="1" dirty="0">
                <a:solidFill>
                  <a:srgbClr val="C00000"/>
                </a:solidFill>
              </a:rPr>
              <a:t> в </a:t>
            </a:r>
            <a:r>
              <a:rPr lang="en-US" sz="2400" b="1" dirty="0" err="1">
                <a:solidFill>
                  <a:srgbClr val="C00000"/>
                </a:solidFill>
              </a:rPr>
              <a:t>Киеве</a:t>
            </a:r>
            <a:r>
              <a:rPr lang="en-US" sz="2400" b="1" dirty="0">
                <a:solidFill>
                  <a:srgbClr val="C00000"/>
                </a:solidFill>
              </a:rPr>
              <a:t>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88" y="0"/>
            <a:ext cx="8829675" cy="5524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Распространение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христианства</a:t>
            </a:r>
            <a:r>
              <a:rPr lang="en-US" b="1" dirty="0" smtClean="0">
                <a:solidFill>
                  <a:srgbClr val="C00000"/>
                </a:solidFill>
              </a:rPr>
              <a:t> на Руси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79525" y="698500"/>
            <a:ext cx="4433888" cy="319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08688" y="2444750"/>
            <a:ext cx="1530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dirty="0" err="1">
                <a:solidFill>
                  <a:srgbClr val="C00000"/>
                </a:solidFill>
              </a:rPr>
              <a:t>Христиане</a:t>
            </a:r>
            <a:r>
              <a:rPr lang="en-US" dirty="0">
                <a:solidFill>
                  <a:srgbClr val="C00000"/>
                </a:solidFill>
              </a:rPr>
              <a:t> и </a:t>
            </a:r>
            <a:r>
              <a:rPr lang="en-US" dirty="0" err="1">
                <a:solidFill>
                  <a:srgbClr val="C00000"/>
                </a:solidFill>
              </a:rPr>
              <a:t>язычники</a:t>
            </a:r>
            <a:r>
              <a:rPr lang="en-US" dirty="0">
                <a:solidFill>
                  <a:srgbClr val="C00000"/>
                </a:solidFill>
              </a:rPr>
              <a:t>. </a:t>
            </a:r>
            <a:r>
              <a:rPr lang="en-US" dirty="0" err="1">
                <a:solidFill>
                  <a:srgbClr val="C00000"/>
                </a:solidFill>
              </a:rPr>
              <a:t>Худ</a:t>
            </a:r>
            <a:r>
              <a:rPr lang="en-US" dirty="0">
                <a:solidFill>
                  <a:srgbClr val="C00000"/>
                </a:solidFill>
              </a:rPr>
              <a:t>. </a:t>
            </a:r>
          </a:p>
          <a:p>
            <a:pPr algn="ctr" eaLnBrk="0" hangingPunct="0"/>
            <a:r>
              <a:rPr lang="en-US" dirty="0" err="1">
                <a:solidFill>
                  <a:srgbClr val="C00000"/>
                </a:solidFill>
              </a:rPr>
              <a:t>С.В.Иванов</a:t>
            </a:r>
            <a:r>
              <a:rPr lang="en-US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2500" y="4148257"/>
            <a:ext cx="65865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ru-RU" sz="2400" b="1" dirty="0">
                <a:solidFill>
                  <a:srgbClr val="C00000"/>
                </a:solidFill>
              </a:rPr>
              <a:t>Р</a:t>
            </a:r>
            <a:r>
              <a:rPr lang="en-US" sz="2400" b="1" dirty="0" err="1">
                <a:solidFill>
                  <a:srgbClr val="C00000"/>
                </a:solidFill>
              </a:rPr>
              <a:t>аспространение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новой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религии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на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Руси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затянулось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до</a:t>
            </a:r>
            <a:r>
              <a:rPr lang="en-US" sz="2400" b="1" dirty="0">
                <a:solidFill>
                  <a:srgbClr val="C00000"/>
                </a:solidFill>
              </a:rPr>
              <a:t> ХII </a:t>
            </a:r>
            <a:r>
              <a:rPr lang="en-US" sz="2400" b="1" dirty="0" err="1">
                <a:solidFill>
                  <a:srgbClr val="C00000"/>
                </a:solidFill>
              </a:rPr>
              <a:t>века</a:t>
            </a:r>
            <a:r>
              <a:rPr lang="en-US" sz="2400" b="1" dirty="0">
                <a:solidFill>
                  <a:srgbClr val="C00000"/>
                </a:solidFill>
              </a:rPr>
              <a:t>. </a:t>
            </a:r>
          </a:p>
          <a:p>
            <a:pPr marL="0" indent="0">
              <a:buFontTx/>
              <a:buNone/>
            </a:pPr>
            <a:r>
              <a:rPr lang="ru-RU" sz="2400" b="1" dirty="0">
                <a:solidFill>
                  <a:srgbClr val="C00000"/>
                </a:solidFill>
              </a:rPr>
              <a:t>Н</a:t>
            </a:r>
            <a:r>
              <a:rPr lang="en-US" sz="2400" b="1" dirty="0">
                <a:solidFill>
                  <a:srgbClr val="C00000"/>
                </a:solidFill>
              </a:rPr>
              <a:t>е </a:t>
            </a:r>
            <a:r>
              <a:rPr lang="en-US" sz="2400" b="1" dirty="0" err="1">
                <a:solidFill>
                  <a:srgbClr val="C00000"/>
                </a:solidFill>
              </a:rPr>
              <a:t>все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восточные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славяне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добровольно</a:t>
            </a:r>
            <a:r>
              <a:rPr lang="en-US" sz="2400" b="1" dirty="0">
                <a:solidFill>
                  <a:srgbClr val="C00000"/>
                </a:solidFill>
              </a:rPr>
              <a:t> и </a:t>
            </a:r>
            <a:r>
              <a:rPr lang="en-US" sz="2400" b="1" dirty="0" err="1">
                <a:solidFill>
                  <a:srgbClr val="C00000"/>
                </a:solidFill>
              </a:rPr>
              <a:t>мирно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ее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принимали</a:t>
            </a:r>
            <a:r>
              <a:rPr lang="en-US" sz="2400" b="1" dirty="0">
                <a:solidFill>
                  <a:srgbClr val="C00000"/>
                </a:solidFill>
              </a:rPr>
              <a:t>. </a:t>
            </a:r>
          </a:p>
          <a:p>
            <a:pPr marL="0" indent="0">
              <a:buFontTx/>
              <a:buNone/>
            </a:pPr>
            <a:r>
              <a:rPr lang="en-US" sz="2400" b="1" dirty="0" err="1">
                <a:solidFill>
                  <a:srgbClr val="C00000"/>
                </a:solidFill>
              </a:rPr>
              <a:t>Часто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случались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вооруженные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столкновения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между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княжеской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дружиной</a:t>
            </a:r>
            <a:r>
              <a:rPr lang="en-US" sz="2400" b="1" dirty="0">
                <a:solidFill>
                  <a:srgbClr val="C00000"/>
                </a:solidFill>
              </a:rPr>
              <a:t> и </a:t>
            </a:r>
            <a:r>
              <a:rPr lang="en-US" sz="2400" b="1" dirty="0" err="1">
                <a:solidFill>
                  <a:srgbClr val="C00000"/>
                </a:solidFill>
              </a:rPr>
              <a:t>местными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язычниками</a:t>
            </a:r>
            <a:r>
              <a:rPr lang="en-US" sz="2400" b="1" dirty="0">
                <a:solidFill>
                  <a:srgbClr val="C00000"/>
                </a:solidFill>
              </a:rPr>
              <a:t>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219325" y="5118100"/>
            <a:ext cx="4121150" cy="685800"/>
          </a:xfrm>
          <a:prstGeom prst="rect">
            <a:avLst/>
          </a:prstGeom>
          <a:noFill/>
          <a:ln w="76200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CC0000"/>
                </a:solidFill>
              </a:rPr>
              <a:t>Священники, монахи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611563" y="4246563"/>
            <a:ext cx="2728912" cy="722312"/>
          </a:xfrm>
          <a:prstGeom prst="rect">
            <a:avLst/>
          </a:prstGeom>
          <a:noFill/>
          <a:ln w="76200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CC0000"/>
                </a:solidFill>
              </a:rPr>
              <a:t>Епископы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611563" y="1905000"/>
            <a:ext cx="2738437" cy="1011238"/>
          </a:xfrm>
          <a:prstGeom prst="rect">
            <a:avLst/>
          </a:prstGeom>
          <a:noFill/>
          <a:ln w="76200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CC0000"/>
                </a:solidFill>
              </a:rPr>
              <a:t>Византийский </a:t>
            </a:r>
          </a:p>
          <a:p>
            <a:pPr algn="ctr"/>
            <a:r>
              <a:rPr lang="en-US" sz="2800" b="1">
                <a:solidFill>
                  <a:srgbClr val="CC0000"/>
                </a:solidFill>
              </a:rPr>
              <a:t>патриарх</a:t>
            </a:r>
            <a:endParaRPr lang="ru-RU" sz="2800" b="1">
              <a:solidFill>
                <a:srgbClr val="CC0000"/>
              </a:solidFill>
            </a:endParaRP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 rot="10800000">
            <a:off x="2219325" y="5997575"/>
            <a:ext cx="3059113" cy="762000"/>
          </a:xfrm>
          <a:prstGeom prst="wedgeRoundRectCallout">
            <a:avLst>
              <a:gd name="adj1" fmla="val -47634"/>
              <a:gd name="adj2" fmla="val 72792"/>
              <a:gd name="adj3" fmla="val 16667"/>
            </a:avLst>
          </a:prstGeom>
          <a:noFill/>
          <a:ln w="28575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 sz="2000">
              <a:solidFill>
                <a:srgbClr val="C00000"/>
              </a:solidFill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2409825" y="6024563"/>
            <a:ext cx="2678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C00000"/>
                </a:solidFill>
              </a:rPr>
              <a:t>Белое духовенство</a:t>
            </a:r>
            <a:endParaRPr lang="en-US" sz="2000" b="1">
              <a:solidFill>
                <a:srgbClr val="C00000"/>
              </a:solidFill>
            </a:endParaRPr>
          </a:p>
          <a:p>
            <a:r>
              <a:rPr lang="en-US" sz="2000" b="1">
                <a:solidFill>
                  <a:srgbClr val="C00000"/>
                </a:solidFill>
              </a:rPr>
              <a:t>(в городах и селах)</a:t>
            </a:r>
            <a:endParaRPr lang="ru-RU" sz="2000" b="1">
              <a:solidFill>
                <a:srgbClr val="C00000"/>
              </a:solidFill>
            </a:endParaRP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 rot="10800000">
            <a:off x="5773738" y="5997575"/>
            <a:ext cx="3065462" cy="762000"/>
          </a:xfrm>
          <a:prstGeom prst="wedgeRoundRectCallout">
            <a:avLst>
              <a:gd name="adj1" fmla="val 49394"/>
              <a:gd name="adj2" fmla="val 66870"/>
              <a:gd name="adj3" fmla="val 16667"/>
            </a:avLst>
          </a:prstGeom>
          <a:noFill/>
          <a:ln w="28575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 sz="2000">
              <a:solidFill>
                <a:srgbClr val="C00000"/>
              </a:solidFill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5837238" y="5997575"/>
            <a:ext cx="2825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</a:rPr>
              <a:t>Черное духовенство</a:t>
            </a:r>
            <a:endParaRPr lang="en-US" sz="2000" b="1">
              <a:solidFill>
                <a:srgbClr val="C00000"/>
              </a:solidFill>
            </a:endParaRPr>
          </a:p>
          <a:p>
            <a:pPr algn="ctr"/>
            <a:r>
              <a:rPr lang="en-US" sz="2000" b="1">
                <a:solidFill>
                  <a:srgbClr val="C00000"/>
                </a:solidFill>
              </a:rPr>
              <a:t>(в монастырях)</a:t>
            </a:r>
            <a:endParaRPr lang="ru-RU" sz="2000" b="1">
              <a:solidFill>
                <a:srgbClr val="C0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611563" y="3271838"/>
            <a:ext cx="2728912" cy="720725"/>
          </a:xfrm>
          <a:prstGeom prst="rect">
            <a:avLst/>
          </a:prstGeom>
          <a:noFill/>
          <a:ln w="76200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CC0000"/>
                </a:solidFill>
              </a:rPr>
              <a:t>Митрополит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797675" y="3128963"/>
            <a:ext cx="2214563" cy="2695575"/>
          </a:xfrm>
          <a:prstGeom prst="rect">
            <a:avLst/>
          </a:prstGeom>
          <a:solidFill>
            <a:schemeClr val="bg1"/>
          </a:solidFill>
          <a:ln w="5715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3366CC"/>
                </a:solidFill>
              </a:rPr>
              <a:t>Ж</a:t>
            </a:r>
            <a:r>
              <a:rPr lang="en-US" sz="2000" b="1" dirty="0" err="1">
                <a:solidFill>
                  <a:srgbClr val="3366CC"/>
                </a:solidFill>
              </a:rPr>
              <a:t>или</a:t>
            </a:r>
            <a:r>
              <a:rPr lang="en-US" sz="2000" b="1" dirty="0">
                <a:solidFill>
                  <a:srgbClr val="3366CC"/>
                </a:solidFill>
              </a:rPr>
              <a:t> </a:t>
            </a:r>
            <a:r>
              <a:rPr lang="en-US" sz="2000" b="1" dirty="0" err="1">
                <a:solidFill>
                  <a:srgbClr val="3366CC"/>
                </a:solidFill>
              </a:rPr>
              <a:t>по</a:t>
            </a:r>
            <a:r>
              <a:rPr lang="en-US" sz="2000" b="1" dirty="0">
                <a:solidFill>
                  <a:srgbClr val="3366CC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церковному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уставу</a:t>
            </a:r>
            <a:r>
              <a:rPr lang="en-US" sz="2000" b="1" dirty="0">
                <a:solidFill>
                  <a:srgbClr val="C00000"/>
                </a:solidFill>
              </a:rPr>
              <a:t>.</a:t>
            </a:r>
          </a:p>
          <a:p>
            <a:pPr>
              <a:defRPr/>
            </a:pPr>
            <a:r>
              <a:rPr lang="ru-RU" sz="2000" b="1" dirty="0">
                <a:solidFill>
                  <a:srgbClr val="3366CC"/>
                </a:solidFill>
              </a:rPr>
              <a:t>Ц</a:t>
            </a:r>
            <a:r>
              <a:rPr lang="en-US" sz="2000" b="1" dirty="0" err="1">
                <a:solidFill>
                  <a:srgbClr val="3366CC"/>
                </a:solidFill>
              </a:rPr>
              <a:t>ерковные</a:t>
            </a:r>
            <a:r>
              <a:rPr lang="en-US" sz="2000" b="1" dirty="0">
                <a:solidFill>
                  <a:srgbClr val="3366CC"/>
                </a:solidFill>
              </a:rPr>
              <a:t> </a:t>
            </a:r>
            <a:r>
              <a:rPr lang="en-US" sz="2000" b="1" dirty="0" err="1">
                <a:solidFill>
                  <a:srgbClr val="3366CC"/>
                </a:solidFill>
              </a:rPr>
              <a:t>суды</a:t>
            </a:r>
            <a:r>
              <a:rPr lang="en-US" sz="2000" b="1" dirty="0">
                <a:solidFill>
                  <a:srgbClr val="3366CC"/>
                </a:solidFill>
              </a:rPr>
              <a:t> </a:t>
            </a:r>
            <a:r>
              <a:rPr lang="en-US" sz="2000" b="1" dirty="0" err="1">
                <a:solidFill>
                  <a:srgbClr val="3366CC"/>
                </a:solidFill>
              </a:rPr>
              <a:t>судили</a:t>
            </a:r>
            <a:r>
              <a:rPr lang="en-US" sz="2000" b="1" dirty="0">
                <a:solidFill>
                  <a:srgbClr val="3366CC"/>
                </a:solidFill>
              </a:rPr>
              <a:t> </a:t>
            </a:r>
            <a:r>
              <a:rPr lang="en-US" sz="2000" b="1" dirty="0" err="1">
                <a:solidFill>
                  <a:srgbClr val="3366CC"/>
                </a:solidFill>
              </a:rPr>
              <a:t>за</a:t>
            </a:r>
            <a:r>
              <a:rPr lang="en-US" sz="2000" b="1" dirty="0">
                <a:solidFill>
                  <a:srgbClr val="3366CC"/>
                </a:solidFill>
              </a:rPr>
              <a:t> </a:t>
            </a:r>
            <a:r>
              <a:rPr lang="en-US" sz="2000" b="1" dirty="0" err="1">
                <a:solidFill>
                  <a:srgbClr val="3366CC"/>
                </a:solidFill>
              </a:rPr>
              <a:t>преступления</a:t>
            </a:r>
            <a:r>
              <a:rPr lang="en-US" sz="2000" b="1" dirty="0">
                <a:solidFill>
                  <a:srgbClr val="3366CC"/>
                </a:solidFill>
              </a:rPr>
              <a:t> </a:t>
            </a:r>
            <a:r>
              <a:rPr lang="en-US" sz="2000" b="1" dirty="0" err="1">
                <a:solidFill>
                  <a:srgbClr val="3366CC"/>
                </a:solidFill>
              </a:rPr>
              <a:t>против</a:t>
            </a:r>
            <a:r>
              <a:rPr lang="en-US" sz="2000" b="1" dirty="0">
                <a:solidFill>
                  <a:srgbClr val="3366CC"/>
                </a:solidFill>
              </a:rPr>
              <a:t> </a:t>
            </a:r>
            <a:r>
              <a:rPr lang="en-US" sz="2000" b="1" dirty="0" err="1">
                <a:solidFill>
                  <a:srgbClr val="3366CC"/>
                </a:solidFill>
              </a:rPr>
              <a:t>веры</a:t>
            </a:r>
            <a:r>
              <a:rPr lang="en-US" sz="2000" b="1" dirty="0">
                <a:solidFill>
                  <a:srgbClr val="3366CC"/>
                </a:solidFill>
              </a:rPr>
              <a:t> - </a:t>
            </a:r>
            <a:r>
              <a:rPr lang="en-US" sz="2000" b="1" dirty="0" err="1">
                <a:solidFill>
                  <a:srgbClr val="C00000"/>
                </a:solidFill>
              </a:rPr>
              <a:t>ереси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4" name="Прямая со стрелкой 3"/>
          <p:cNvCxnSpPr>
            <a:stCxn id="10" idx="3"/>
          </p:cNvCxnSpPr>
          <p:nvPr/>
        </p:nvCxnSpPr>
        <p:spPr>
          <a:xfrm>
            <a:off x="6340475" y="3632200"/>
            <a:ext cx="446088" cy="0"/>
          </a:xfrm>
          <a:prstGeom prst="straightConnector1">
            <a:avLst/>
          </a:prstGeom>
          <a:ln w="38100">
            <a:solidFill>
              <a:srgbClr val="33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350000" y="4618038"/>
            <a:ext cx="447675" cy="0"/>
          </a:xfrm>
          <a:prstGeom prst="straightConnector1">
            <a:avLst/>
          </a:prstGeom>
          <a:ln w="38100">
            <a:solidFill>
              <a:srgbClr val="33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319838" y="5465763"/>
            <a:ext cx="446087" cy="0"/>
          </a:xfrm>
          <a:prstGeom prst="straightConnector1">
            <a:avLst/>
          </a:prstGeom>
          <a:ln w="38100">
            <a:solidFill>
              <a:srgbClr val="33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087938" y="2916238"/>
            <a:ext cx="0" cy="355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764507" y="26610"/>
            <a:ext cx="54856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Ч</a:t>
            </a:r>
            <a:r>
              <a:rPr lang="en-US" sz="2800" b="1" dirty="0" err="1">
                <a:solidFill>
                  <a:srgbClr val="C00000"/>
                </a:solidFill>
              </a:rPr>
              <a:t>ерез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некоторое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время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после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принятия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христианства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на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Руси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сложилась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четкая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церковная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организация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  <p:bldP spid="15364" grpId="0" animBg="1"/>
      <p:bldP spid="15370" grpId="0" animBg="1"/>
      <p:bldP spid="15371" grpId="0"/>
      <p:bldP spid="15373" grpId="0" animBg="1"/>
      <p:bldP spid="15374" grpId="0"/>
      <p:bldP spid="10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" y="511860"/>
            <a:ext cx="5680075" cy="6699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C00000"/>
                </a:solidFill>
              </a:rPr>
              <a:t>Цель урока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:</a:t>
            </a:r>
            <a:endParaRPr lang="ru-RU" sz="3600" b="1" dirty="0" smtClean="0">
              <a:solidFill>
                <a:srgbClr val="C0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657350" y="3098800"/>
            <a:ext cx="631666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buClr>
                <a:srgbClr val="000000"/>
              </a:buClr>
              <a:buSzPct val="100000"/>
            </a:pPr>
            <a:r>
              <a:rPr lang="ru-RU" sz="3600" b="1" dirty="0">
                <a:solidFill>
                  <a:srgbClr val="C00000"/>
                </a:solidFill>
              </a:rPr>
              <a:t>З</a:t>
            </a:r>
            <a:r>
              <a:rPr lang="en-US" sz="3600" b="1" dirty="0" err="1">
                <a:solidFill>
                  <a:srgbClr val="C00000"/>
                </a:solidFill>
              </a:rPr>
              <a:t>адачи</a:t>
            </a:r>
            <a:r>
              <a:rPr lang="en-US" sz="3600" b="1" dirty="0">
                <a:solidFill>
                  <a:srgbClr val="C00000"/>
                </a:solidFill>
              </a:rPr>
              <a:t> урока: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1338" y="10293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 eaLnBrk="1" hangingPunct="1">
              <a:buFontTx/>
              <a:buNone/>
            </a:pPr>
            <a:r>
              <a:rPr lang="en-US" sz="2400" b="1" dirty="0">
                <a:solidFill>
                  <a:srgbClr val="3366CC"/>
                </a:solidFill>
              </a:rPr>
              <a:t>Определить </a:t>
            </a:r>
            <a:r>
              <a:rPr lang="ru-RU" sz="2400" b="1" dirty="0" smtClean="0">
                <a:solidFill>
                  <a:srgbClr val="3366CC"/>
                </a:solidFill>
              </a:rPr>
              <a:t> </a:t>
            </a:r>
            <a:r>
              <a:rPr lang="en-US" sz="2400" b="1" dirty="0" err="1" smtClean="0">
                <a:solidFill>
                  <a:srgbClr val="3366CC"/>
                </a:solidFill>
              </a:rPr>
              <a:t>значение</a:t>
            </a:r>
            <a:r>
              <a:rPr lang="en-US" sz="2400" b="1" dirty="0" smtClean="0">
                <a:solidFill>
                  <a:srgbClr val="3366CC"/>
                </a:solidFill>
              </a:rPr>
              <a:t> </a:t>
            </a:r>
            <a:r>
              <a:rPr lang="en-US" sz="2400" b="1" dirty="0" err="1" smtClean="0">
                <a:solidFill>
                  <a:srgbClr val="3366CC"/>
                </a:solidFill>
              </a:rPr>
              <a:t>правления</a:t>
            </a:r>
            <a:r>
              <a:rPr lang="ru-RU" sz="2400" b="1" dirty="0" smtClean="0">
                <a:solidFill>
                  <a:srgbClr val="3366CC"/>
                </a:solidFill>
              </a:rPr>
              <a:t> </a:t>
            </a:r>
            <a:r>
              <a:rPr lang="en-US" sz="2400" b="1" dirty="0" smtClean="0">
                <a:solidFill>
                  <a:srgbClr val="3366CC"/>
                </a:solidFill>
              </a:rPr>
              <a:t> </a:t>
            </a:r>
            <a:r>
              <a:rPr lang="en-US" sz="2400" b="1" dirty="0" err="1" smtClean="0">
                <a:solidFill>
                  <a:srgbClr val="3366CC"/>
                </a:solidFill>
              </a:rPr>
              <a:t>киевского</a:t>
            </a:r>
            <a:r>
              <a:rPr lang="ru-RU" sz="2400" b="1" dirty="0" smtClean="0">
                <a:solidFill>
                  <a:srgbClr val="3366CC"/>
                </a:solidFill>
              </a:rPr>
              <a:t> </a:t>
            </a:r>
            <a:r>
              <a:rPr lang="en-US" sz="2400" b="1" dirty="0" smtClean="0">
                <a:solidFill>
                  <a:srgbClr val="3366CC"/>
                </a:solidFill>
              </a:rPr>
              <a:t> </a:t>
            </a:r>
            <a:r>
              <a:rPr lang="en-US" sz="2400" b="1" dirty="0" err="1">
                <a:solidFill>
                  <a:srgbClr val="3366CC"/>
                </a:solidFill>
              </a:rPr>
              <a:t>князя</a:t>
            </a:r>
            <a:r>
              <a:rPr lang="en-US" sz="2400" b="1" dirty="0">
                <a:solidFill>
                  <a:srgbClr val="3366CC"/>
                </a:solidFill>
              </a:rPr>
              <a:t> </a:t>
            </a:r>
            <a:r>
              <a:rPr lang="en-US" sz="2400" b="1" dirty="0" err="1">
                <a:solidFill>
                  <a:srgbClr val="3366CC"/>
                </a:solidFill>
              </a:rPr>
              <a:t>Владимира</a:t>
            </a:r>
            <a:r>
              <a:rPr lang="en-US" sz="2400" b="1" dirty="0">
                <a:solidFill>
                  <a:srgbClr val="3366CC"/>
                </a:solidFill>
              </a:rPr>
              <a:t>.</a:t>
            </a:r>
            <a:endParaRPr lang="ru-RU" sz="2400" b="1" dirty="0">
              <a:solidFill>
                <a:srgbClr val="3366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43150" y="3752850"/>
            <a:ext cx="6218238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ru-RU" sz="2400" b="1" dirty="0" smtClean="0">
                <a:solidFill>
                  <a:srgbClr val="3366CC"/>
                </a:solidFill>
              </a:rPr>
              <a:t>В</a:t>
            </a:r>
            <a:r>
              <a:rPr lang="en-US" sz="2400" b="1" dirty="0" err="1">
                <a:solidFill>
                  <a:srgbClr val="3366CC"/>
                </a:solidFill>
              </a:rPr>
              <a:t>ыяснить</a:t>
            </a:r>
            <a:r>
              <a:rPr lang="en-US" sz="2400" b="1" dirty="0">
                <a:solidFill>
                  <a:srgbClr val="3366CC"/>
                </a:solidFill>
              </a:rPr>
              <a:t> </a:t>
            </a:r>
            <a:r>
              <a:rPr lang="en-US" sz="2400" b="1" dirty="0" err="1">
                <a:solidFill>
                  <a:srgbClr val="3366CC"/>
                </a:solidFill>
              </a:rPr>
              <a:t>основные</a:t>
            </a:r>
            <a:r>
              <a:rPr lang="en-US" sz="2400" b="1" dirty="0">
                <a:solidFill>
                  <a:srgbClr val="3366CC"/>
                </a:solidFill>
              </a:rPr>
              <a:t> </a:t>
            </a:r>
            <a:r>
              <a:rPr lang="en-US" sz="2400" b="1" dirty="0" err="1">
                <a:solidFill>
                  <a:srgbClr val="3366CC"/>
                </a:solidFill>
              </a:rPr>
              <a:t>мероприятия</a:t>
            </a:r>
            <a:r>
              <a:rPr lang="en-US" sz="2400" b="1" dirty="0">
                <a:solidFill>
                  <a:srgbClr val="3366CC"/>
                </a:solidFill>
              </a:rPr>
              <a:t> </a:t>
            </a:r>
            <a:r>
              <a:rPr lang="en-US" sz="2400" b="1" dirty="0" err="1">
                <a:solidFill>
                  <a:srgbClr val="3366CC"/>
                </a:solidFill>
              </a:rPr>
              <a:t>князя</a:t>
            </a:r>
            <a:r>
              <a:rPr lang="en-US" sz="2400" b="1" dirty="0">
                <a:solidFill>
                  <a:srgbClr val="3366CC"/>
                </a:solidFill>
              </a:rPr>
              <a:t> </a:t>
            </a:r>
            <a:r>
              <a:rPr lang="en-US" sz="2400" b="1" dirty="0" err="1">
                <a:solidFill>
                  <a:srgbClr val="3366CC"/>
                </a:solidFill>
              </a:rPr>
              <a:t>Владимира</a:t>
            </a:r>
            <a:r>
              <a:rPr lang="en-US" sz="2400" b="1" dirty="0">
                <a:solidFill>
                  <a:srgbClr val="3366CC"/>
                </a:solidFill>
              </a:rPr>
              <a:t> </a:t>
            </a:r>
            <a:r>
              <a:rPr lang="en-US" sz="2400" b="1" dirty="0" err="1">
                <a:solidFill>
                  <a:srgbClr val="3366CC"/>
                </a:solidFill>
              </a:rPr>
              <a:t>во</a:t>
            </a:r>
            <a:r>
              <a:rPr lang="en-US" sz="2400" b="1" dirty="0">
                <a:solidFill>
                  <a:srgbClr val="3366CC"/>
                </a:solidFill>
              </a:rPr>
              <a:t> </a:t>
            </a:r>
            <a:r>
              <a:rPr lang="en-US" sz="2400" b="1" dirty="0" err="1">
                <a:solidFill>
                  <a:srgbClr val="3366CC"/>
                </a:solidFill>
              </a:rPr>
              <a:t>внутренней</a:t>
            </a:r>
            <a:r>
              <a:rPr lang="en-US" sz="2400" b="1" dirty="0">
                <a:solidFill>
                  <a:srgbClr val="3366CC"/>
                </a:solidFill>
              </a:rPr>
              <a:t> и </a:t>
            </a:r>
            <a:r>
              <a:rPr lang="en-US" sz="2400" b="1" dirty="0" err="1">
                <a:solidFill>
                  <a:srgbClr val="3366CC"/>
                </a:solidFill>
              </a:rPr>
              <a:t>внешней</a:t>
            </a:r>
            <a:r>
              <a:rPr lang="en-US" sz="2400" b="1" dirty="0">
                <a:solidFill>
                  <a:srgbClr val="3366CC"/>
                </a:solidFill>
              </a:rPr>
              <a:t> </a:t>
            </a:r>
            <a:r>
              <a:rPr lang="en-US" sz="2400" b="1" dirty="0" err="1">
                <a:solidFill>
                  <a:srgbClr val="3366CC"/>
                </a:solidFill>
              </a:rPr>
              <a:t>политике</a:t>
            </a:r>
            <a:r>
              <a:rPr lang="en-US" sz="2400" b="1" dirty="0">
                <a:solidFill>
                  <a:srgbClr val="3366CC"/>
                </a:solidFill>
              </a:rPr>
              <a:t>.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ru-RU" sz="2400" b="1" dirty="0" smtClean="0">
                <a:solidFill>
                  <a:srgbClr val="3366CC"/>
                </a:solidFill>
              </a:rPr>
              <a:t>О</a:t>
            </a:r>
            <a:r>
              <a:rPr lang="en-US" sz="2400" b="1" dirty="0" err="1">
                <a:solidFill>
                  <a:srgbClr val="3366CC"/>
                </a:solidFill>
              </a:rPr>
              <a:t>пределить</a:t>
            </a:r>
            <a:r>
              <a:rPr lang="en-US" sz="2400" b="1" dirty="0">
                <a:solidFill>
                  <a:srgbClr val="3366CC"/>
                </a:solidFill>
              </a:rPr>
              <a:t> </a:t>
            </a:r>
            <a:r>
              <a:rPr lang="en-US" sz="2400" b="1" dirty="0" err="1">
                <a:solidFill>
                  <a:srgbClr val="3366CC"/>
                </a:solidFill>
              </a:rPr>
              <a:t>причины</a:t>
            </a:r>
            <a:r>
              <a:rPr lang="en-US" sz="2400" b="1" dirty="0">
                <a:solidFill>
                  <a:srgbClr val="3366CC"/>
                </a:solidFill>
              </a:rPr>
              <a:t>, </a:t>
            </a:r>
            <a:r>
              <a:rPr lang="en-US" sz="2400" b="1" dirty="0" err="1">
                <a:solidFill>
                  <a:srgbClr val="3366CC"/>
                </a:solidFill>
              </a:rPr>
              <a:t>особенности</a:t>
            </a:r>
            <a:r>
              <a:rPr lang="en-US" sz="2400" b="1" dirty="0">
                <a:solidFill>
                  <a:srgbClr val="3366CC"/>
                </a:solidFill>
              </a:rPr>
              <a:t> и </a:t>
            </a:r>
            <a:r>
              <a:rPr lang="en-US" sz="2400" b="1" dirty="0" err="1">
                <a:solidFill>
                  <a:srgbClr val="3366CC"/>
                </a:solidFill>
              </a:rPr>
              <a:t>значение</a:t>
            </a:r>
            <a:r>
              <a:rPr lang="en-US" sz="2400" b="1" dirty="0">
                <a:solidFill>
                  <a:srgbClr val="3366CC"/>
                </a:solidFill>
              </a:rPr>
              <a:t> </a:t>
            </a:r>
            <a:r>
              <a:rPr lang="en-US" sz="2400" b="1" dirty="0" err="1">
                <a:solidFill>
                  <a:srgbClr val="3366CC"/>
                </a:solidFill>
              </a:rPr>
              <a:t>принятия</a:t>
            </a:r>
            <a:r>
              <a:rPr lang="en-US" sz="2400" b="1" dirty="0">
                <a:solidFill>
                  <a:srgbClr val="3366CC"/>
                </a:solidFill>
              </a:rPr>
              <a:t> </a:t>
            </a:r>
            <a:r>
              <a:rPr lang="en-US" sz="2400" b="1" dirty="0" err="1">
                <a:solidFill>
                  <a:srgbClr val="3366CC"/>
                </a:solidFill>
              </a:rPr>
              <a:t>христианства</a:t>
            </a:r>
            <a:r>
              <a:rPr lang="en-US" sz="2400" b="1" dirty="0">
                <a:solidFill>
                  <a:srgbClr val="3366CC"/>
                </a:solidFill>
              </a:rPr>
              <a:t> </a:t>
            </a:r>
            <a:r>
              <a:rPr lang="en-US" sz="2400" b="1" dirty="0" err="1">
                <a:solidFill>
                  <a:srgbClr val="3366CC"/>
                </a:solidFill>
              </a:rPr>
              <a:t>на</a:t>
            </a:r>
            <a:r>
              <a:rPr lang="en-US" sz="2400" b="1" dirty="0">
                <a:solidFill>
                  <a:srgbClr val="3366CC"/>
                </a:solidFill>
              </a:rPr>
              <a:t> </a:t>
            </a:r>
            <a:r>
              <a:rPr lang="en-US" sz="2400" b="1" dirty="0" err="1">
                <a:solidFill>
                  <a:srgbClr val="3366CC"/>
                </a:solidFill>
              </a:rPr>
              <a:t>Руси</a:t>
            </a:r>
            <a:r>
              <a:rPr lang="en-US" sz="2400" b="1" dirty="0">
                <a:solidFill>
                  <a:srgbClr val="3366CC"/>
                </a:solidFill>
              </a:rPr>
              <a:t>.</a:t>
            </a:r>
            <a:endParaRPr lang="ru-RU" sz="2400" b="1" dirty="0">
              <a:solidFill>
                <a:srgbClr val="33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7825" y="173038"/>
            <a:ext cx="6026150" cy="12192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C00000"/>
                </a:solidFill>
              </a:rPr>
              <a:t>Последствия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принятия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христианства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для</a:t>
            </a:r>
            <a:r>
              <a:rPr lang="en-US" sz="3600" b="1" dirty="0">
                <a:solidFill>
                  <a:srgbClr val="C00000"/>
                </a:solidFill>
              </a:rPr>
              <a:t> Руси: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2531" name="Rectangle 20"/>
          <p:cNvSpPr>
            <a:spLocks noChangeArrowheads="1"/>
          </p:cNvSpPr>
          <p:nvPr/>
        </p:nvSpPr>
        <p:spPr bwMode="auto">
          <a:xfrm>
            <a:off x="66675" y="158750"/>
            <a:ext cx="24003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>
              <a:solidFill>
                <a:srgbClr val="000099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3038" y="1798638"/>
          <a:ext cx="8777287" cy="4592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171"/>
                <a:gridCol w="7040116"/>
              </a:tblGrid>
              <a:tr h="90430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0099"/>
                          </a:solidFill>
                        </a:rPr>
                        <a:t>П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олити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-</a:t>
                      </a:r>
                    </a:p>
                    <a:p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ческие</a:t>
                      </a:r>
                      <a:endParaRPr lang="ru-RU" sz="2400" b="1" dirty="0">
                        <a:solidFill>
                          <a:srgbClr val="000099"/>
                        </a:solidFill>
                      </a:endParaRPr>
                    </a:p>
                  </a:txBody>
                  <a:tcPr marL="91430" marR="91430" marT="45723" marB="45723">
                    <a:lnL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Укрепление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государства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и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княжеской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власти</a:t>
                      </a:r>
                      <a:endParaRPr lang="ru-RU" sz="2400" b="1" dirty="0">
                        <a:solidFill>
                          <a:srgbClr val="000099"/>
                        </a:solidFill>
                      </a:endParaRPr>
                    </a:p>
                  </a:txBody>
                  <a:tcPr marL="91430" marR="91430" marT="45723" marB="45723">
                    <a:lnL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57387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0099"/>
                          </a:solidFill>
                        </a:rPr>
                        <a:t>М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ежду-народные</a:t>
                      </a:r>
                      <a:endParaRPr lang="ru-RU" sz="2400" b="1" dirty="0">
                        <a:solidFill>
                          <a:srgbClr val="000099"/>
                        </a:solidFill>
                      </a:endParaRPr>
                    </a:p>
                  </a:txBody>
                  <a:tcPr marL="91430" marR="91430" marT="45723" marB="45723">
                    <a:lnL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Русь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встала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в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общий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ряд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христианских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государств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Европы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. </a:t>
                      </a:r>
                    </a:p>
                    <a:p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Установились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тесные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связи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с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Византией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.</a:t>
                      </a:r>
                      <a:endParaRPr lang="ru-RU" sz="2400" b="1" dirty="0">
                        <a:solidFill>
                          <a:srgbClr val="000099"/>
                        </a:solidFill>
                      </a:endParaRPr>
                    </a:p>
                  </a:txBody>
                  <a:tcPr marL="91430" marR="91430" marT="45723" marB="45723">
                    <a:lnL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54587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0099"/>
                          </a:solidFill>
                        </a:rPr>
                        <a:t>Н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равст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-</a:t>
                      </a:r>
                    </a:p>
                    <a:p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венные</a:t>
                      </a:r>
                      <a:endParaRPr lang="ru-RU" sz="2400" b="1" dirty="0">
                        <a:solidFill>
                          <a:srgbClr val="000099"/>
                        </a:solidFill>
                      </a:endParaRPr>
                    </a:p>
                  </a:txBody>
                  <a:tcPr marL="91430" marR="91430" marT="45723" marB="45723">
                    <a:lnL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0099"/>
                          </a:solidFill>
                        </a:rPr>
                        <a:t>З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апрещены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жертвоприношения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,</a:t>
                      </a:r>
                    </a:p>
                    <a:p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многоженство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кровная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вражда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.</a:t>
                      </a:r>
                    </a:p>
                    <a:p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Духовенство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призывало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оказывать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помощь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убогим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и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нищим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.</a:t>
                      </a:r>
                    </a:p>
                  </a:txBody>
                  <a:tcPr marL="91430" marR="91430" marT="45723" marB="45723">
                    <a:lnL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7636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0099"/>
                          </a:solidFill>
                        </a:rPr>
                        <a:t>Д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уховные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endParaRPr lang="ru-RU" sz="2400" b="1" dirty="0">
                        <a:solidFill>
                          <a:srgbClr val="000099"/>
                        </a:solidFill>
                      </a:endParaRPr>
                    </a:p>
                  </a:txBody>
                  <a:tcPr marL="91430" marR="91430" marT="45723" marB="45723">
                    <a:lnL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0099"/>
                          </a:solidFill>
                        </a:rPr>
                        <a:t>Н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а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Русь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пришли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письменность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образование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церковное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искусство</a:t>
                      </a:r>
                      <a:endParaRPr lang="ru-RU" sz="2400" b="1" dirty="0">
                        <a:solidFill>
                          <a:srgbClr val="000099"/>
                        </a:solidFill>
                      </a:endParaRPr>
                    </a:p>
                  </a:txBody>
                  <a:tcPr marL="91430" marR="91430" marT="45723" marB="45723">
                    <a:lnL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001838" y="1917700"/>
            <a:ext cx="6777037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01838" y="2784475"/>
            <a:ext cx="6777037" cy="1076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01838" y="4073525"/>
            <a:ext cx="6777037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001838" y="5618163"/>
            <a:ext cx="6777037" cy="66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488" y="142875"/>
            <a:ext cx="6316662" cy="1230313"/>
          </a:xfrm>
        </p:spPr>
        <p:txBody>
          <a:bodyPr/>
          <a:lstStyle/>
          <a:p>
            <a:pPr algn="ctr" eaLnBrk="1" hangingPunct="1"/>
            <a:r>
              <a:rPr lang="ru-RU" sz="7200" b="1" dirty="0" smtClean="0">
                <a:solidFill>
                  <a:srgbClr val="C00000"/>
                </a:solidFill>
              </a:rPr>
              <a:t>В</a:t>
            </a:r>
            <a:r>
              <a:rPr lang="en-US" sz="7200" b="1" dirty="0" err="1" smtClean="0">
                <a:solidFill>
                  <a:srgbClr val="C00000"/>
                </a:solidFill>
              </a:rPr>
              <a:t>ывод</a:t>
            </a:r>
            <a:r>
              <a:rPr lang="en-US" sz="7200" b="1" dirty="0" smtClean="0">
                <a:solidFill>
                  <a:srgbClr val="C00000"/>
                </a:solidFill>
              </a:rPr>
              <a:t>: </a:t>
            </a:r>
            <a:endParaRPr lang="ru-RU" sz="7200" b="1" dirty="0" smtClean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838" y="1619250"/>
            <a:ext cx="6326187" cy="4770438"/>
          </a:xfrm>
          <a:ln w="76200">
            <a:noFill/>
          </a:ln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Князь </a:t>
            </a:r>
            <a:r>
              <a:rPr lang="en-US" sz="2400" b="1" dirty="0" err="1" smtClean="0">
                <a:solidFill>
                  <a:srgbClr val="C00000"/>
                </a:solidFill>
              </a:rPr>
              <a:t>Владимир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объединил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восточнославянские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племена</a:t>
            </a:r>
            <a:r>
              <a:rPr lang="en-US" sz="2400" b="1" dirty="0" smtClean="0">
                <a:solidFill>
                  <a:srgbClr val="C00000"/>
                </a:solidFill>
              </a:rPr>
              <a:t> в </a:t>
            </a:r>
            <a:r>
              <a:rPr lang="en-US" sz="2400" b="1" dirty="0" err="1" smtClean="0">
                <a:solidFill>
                  <a:srgbClr val="C00000"/>
                </a:solidFill>
              </a:rPr>
              <a:t>границах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Древней</a:t>
            </a:r>
            <a:r>
              <a:rPr lang="en-US" sz="2400" b="1" dirty="0" smtClean="0">
                <a:solidFill>
                  <a:srgbClr val="C00000"/>
                </a:solidFill>
              </a:rPr>
              <a:t> Руси. </a:t>
            </a:r>
          </a:p>
          <a:p>
            <a:pPr marL="0" indent="0" algn="ctr" eaLnBrk="1" hangingPunct="1">
              <a:buFontTx/>
              <a:buNone/>
            </a:pPr>
            <a:r>
              <a:rPr lang="en-US" sz="2400" b="1" dirty="0" err="1" smtClean="0">
                <a:solidFill>
                  <a:srgbClr val="C00000"/>
                </a:solidFill>
              </a:rPr>
              <a:t>Принятие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христианства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укрепило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государство</a:t>
            </a:r>
            <a:r>
              <a:rPr lang="en-US" sz="2400" b="1" dirty="0" smtClean="0">
                <a:solidFill>
                  <a:srgbClr val="C00000"/>
                </a:solidFill>
              </a:rPr>
              <a:t>, </a:t>
            </a:r>
          </a:p>
          <a:p>
            <a:pPr marL="0" indent="0" algn="ctr" eaLnBrk="1" hangingPunct="1">
              <a:buFontTx/>
              <a:buNone/>
            </a:pPr>
            <a:r>
              <a:rPr lang="en-US" sz="2400" b="1" dirty="0" err="1" smtClean="0">
                <a:solidFill>
                  <a:srgbClr val="C00000"/>
                </a:solidFill>
              </a:rPr>
              <a:t>изменило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быт</a:t>
            </a:r>
            <a:r>
              <a:rPr lang="en-US" sz="2400" b="1" dirty="0" smtClean="0">
                <a:solidFill>
                  <a:srgbClr val="C00000"/>
                </a:solidFill>
              </a:rPr>
              <a:t> и </a:t>
            </a:r>
            <a:r>
              <a:rPr lang="en-US" sz="2400" b="1" dirty="0" err="1" smtClean="0">
                <a:solidFill>
                  <a:srgbClr val="C00000"/>
                </a:solidFill>
              </a:rPr>
              <a:t>нравы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его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населения</a:t>
            </a:r>
            <a:r>
              <a:rPr lang="en-US" sz="2400" b="1" dirty="0" smtClean="0">
                <a:solidFill>
                  <a:srgbClr val="C00000"/>
                </a:solidFill>
              </a:rPr>
              <a:t>, </a:t>
            </a:r>
          </a:p>
          <a:p>
            <a:pPr marL="0" indent="0" algn="ctr" eaLnBrk="1" hangingPunct="1">
              <a:buFontTx/>
              <a:buNone/>
            </a:pPr>
            <a:r>
              <a:rPr lang="en-US" sz="2400" b="1" dirty="0" err="1" smtClean="0">
                <a:solidFill>
                  <a:srgbClr val="C00000"/>
                </a:solidFill>
              </a:rPr>
              <a:t>способствовало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развитию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культуры</a:t>
            </a:r>
            <a:r>
              <a:rPr lang="en-US" sz="2400" b="1" dirty="0" smtClean="0">
                <a:solidFill>
                  <a:srgbClr val="C00000"/>
                </a:solidFill>
              </a:rPr>
              <a:t>.</a:t>
            </a:r>
            <a:endParaRPr lang="ru-RU" sz="2400" b="1" dirty="0" smtClean="0">
              <a:solidFill>
                <a:srgbClr val="C00000"/>
              </a:solidFill>
            </a:endParaRPr>
          </a:p>
        </p:txBody>
      </p:sp>
      <p:pic>
        <p:nvPicPr>
          <p:cNvPr id="5124" name="Picture 4" descr="Картинки по запросу Владимир князь карт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447800"/>
            <a:ext cx="3063875" cy="392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520520"/>
              </p:ext>
            </p:extLst>
          </p:nvPr>
        </p:nvGraphicFramePr>
        <p:xfrm>
          <a:off x="1009649" y="1371599"/>
          <a:ext cx="7832726" cy="2754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6363"/>
                <a:gridCol w="3916363"/>
              </a:tblGrid>
              <a:tr h="56027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862-879 </a:t>
                      </a:r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</a:rPr>
                        <a:t>гг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.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</a:rPr>
                        <a:t>Ольга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851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879-912 </a:t>
                      </a:r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</a:rPr>
                        <a:t>гг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.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</a:rPr>
                        <a:t>Рюрик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851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912-945 </a:t>
                      </a:r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</a:rPr>
                        <a:t>гг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.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</a:rPr>
                        <a:t>вятослав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851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945-957 </a:t>
                      </a:r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</a:rPr>
                        <a:t>гг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.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</a:rPr>
                        <a:t>Игорь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851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957-972 </a:t>
                      </a:r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</a:rPr>
                        <a:t>гг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.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</a:rPr>
                        <a:t>Олег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311400" y="6288088"/>
          <a:ext cx="667226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4453"/>
                <a:gridCol w="1334453"/>
                <a:gridCol w="1334453"/>
                <a:gridCol w="1334453"/>
                <a:gridCol w="133445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862-879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marL="91456" marR="91456">
                    <a:lnL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879-912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marL="91456" marR="91456">
                    <a:lnL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912-945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marL="91456" marR="91456">
                    <a:lnL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945-957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marL="91456" marR="91456">
                    <a:lnL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957-972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marL="91456" marR="91456">
                    <a:lnL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270750" y="5918200"/>
            <a:ext cx="1873250" cy="309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</a:rPr>
              <a:t>С</a:t>
            </a:r>
            <a:r>
              <a:rPr lang="en-US" sz="2400" b="1" dirty="0" err="1">
                <a:solidFill>
                  <a:srgbClr val="000099"/>
                </a:solidFill>
              </a:rPr>
              <a:t>вятослав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81725" y="5908675"/>
            <a:ext cx="1173163" cy="309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000099"/>
                </a:solidFill>
              </a:rPr>
              <a:t>Ольга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10150" y="5913438"/>
            <a:ext cx="1270000" cy="309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000099"/>
                </a:solidFill>
              </a:rPr>
              <a:t>Игорь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95700" y="5918200"/>
            <a:ext cx="1314450" cy="309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000099"/>
                </a:solidFill>
              </a:rPr>
              <a:t>Олег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24100" y="5940425"/>
            <a:ext cx="1287463" cy="311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000099"/>
                </a:solidFill>
              </a:rPr>
              <a:t>Рюрик</a:t>
            </a:r>
            <a:endParaRPr lang="ru-RU" sz="2400" b="1" dirty="0">
              <a:solidFill>
                <a:srgbClr val="000099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95700" y="4287838"/>
            <a:ext cx="1314450" cy="1630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3" cstate="email">
            <a:lum contrast="12000"/>
          </a:blip>
          <a:srcRect/>
          <a:stretch>
            <a:fillRect/>
          </a:stretch>
        </p:blipFill>
        <p:spPr bwMode="auto">
          <a:xfrm>
            <a:off x="5029200" y="4287838"/>
            <a:ext cx="1319213" cy="1630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9350" y="4287838"/>
            <a:ext cx="1098550" cy="1620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8424" y="4287838"/>
            <a:ext cx="1177925" cy="153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727950" y="4321175"/>
            <a:ext cx="1244600" cy="156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390650" y="171450"/>
            <a:ext cx="5924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rgbClr val="C00000"/>
                </a:solidFill>
              </a:rPr>
              <a:t>Проверка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домашнего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задания</a:t>
            </a:r>
            <a:r>
              <a:rPr lang="en-US" sz="2000" b="1" dirty="0">
                <a:solidFill>
                  <a:srgbClr val="C00000"/>
                </a:solidFill>
              </a:rPr>
              <a:t>:</a:t>
            </a:r>
          </a:p>
          <a:p>
            <a:pPr algn="ctr">
              <a:defRPr/>
            </a:pPr>
            <a:r>
              <a:rPr lang="en-US" sz="2000" b="1" dirty="0" err="1">
                <a:solidFill>
                  <a:srgbClr val="C00000"/>
                </a:solidFill>
              </a:rPr>
              <a:t>соотнесите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имена</a:t>
            </a:r>
            <a:r>
              <a:rPr lang="en-US" sz="2000" b="1" dirty="0">
                <a:solidFill>
                  <a:srgbClr val="C00000"/>
                </a:solidFill>
              </a:rPr>
              <a:t> и </a:t>
            </a:r>
            <a:r>
              <a:rPr lang="en-US" sz="2000" b="1" dirty="0" err="1">
                <a:solidFill>
                  <a:srgbClr val="C00000"/>
                </a:solidFill>
              </a:rPr>
              <a:t>даты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правления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</a:p>
          <a:p>
            <a:pPr algn="ctr">
              <a:defRPr/>
            </a:pPr>
            <a:r>
              <a:rPr lang="en-US" sz="2000" b="1" dirty="0" err="1">
                <a:solidFill>
                  <a:srgbClr val="C00000"/>
                </a:solidFill>
              </a:rPr>
              <a:t>первых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русских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князей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2437" y="1560475"/>
            <a:ext cx="4346951" cy="498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2641600" y="6550025"/>
            <a:ext cx="64277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 b="1">
                <a:solidFill>
                  <a:srgbClr val="C00000"/>
                </a:solidFill>
              </a:rPr>
              <a:t>Неизвестный автор."Первые Рюриковичи" Игорь I, Рюрик, Святослав Игоревич 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700" y="16698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В</a:t>
            </a:r>
            <a:r>
              <a:rPr lang="en-US" sz="2400" b="1" dirty="0" err="1">
                <a:solidFill>
                  <a:srgbClr val="C00000"/>
                </a:solidFill>
              </a:rPr>
              <a:t>спомните</a:t>
            </a:r>
            <a:r>
              <a:rPr lang="en-US" sz="2400" b="1" dirty="0">
                <a:solidFill>
                  <a:srgbClr val="C00000"/>
                </a:solidFill>
              </a:rPr>
              <a:t>, </a:t>
            </a:r>
            <a:r>
              <a:rPr lang="en-US" sz="2400" b="1" dirty="0" err="1">
                <a:solidFill>
                  <a:srgbClr val="C00000"/>
                </a:solidFill>
              </a:rPr>
              <a:t>каким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целям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была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посвящена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деятельность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первых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русских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князей</a:t>
            </a:r>
            <a:r>
              <a:rPr lang="en-US" sz="2400" b="1" dirty="0" smtClean="0">
                <a:solidFill>
                  <a:srgbClr val="C00000"/>
                </a:solidFill>
              </a:rPr>
              <a:t>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5400" y="190258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О</a:t>
            </a:r>
            <a:r>
              <a:rPr lang="en-US" sz="2400" b="1" dirty="0" err="1">
                <a:solidFill>
                  <a:srgbClr val="C00000"/>
                </a:solidFill>
              </a:rPr>
              <a:t>бъединение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восточных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славян</a:t>
            </a:r>
            <a:r>
              <a:rPr lang="en-US" sz="2400" b="1" dirty="0">
                <a:solidFill>
                  <a:srgbClr val="C00000"/>
                </a:solidFill>
              </a:rPr>
              <a:t> в </a:t>
            </a:r>
            <a:r>
              <a:rPr lang="en-US" sz="2400" b="1" dirty="0" err="1">
                <a:solidFill>
                  <a:srgbClr val="C00000"/>
                </a:solidFill>
              </a:rPr>
              <a:t>единое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государство</a:t>
            </a:r>
            <a:r>
              <a:rPr lang="en-US" sz="2400" b="1" dirty="0" smtClean="0">
                <a:solidFill>
                  <a:srgbClr val="C00000"/>
                </a:solidFill>
              </a:rPr>
              <a:t>.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>
              <a:defRPr/>
            </a:pPr>
            <a:endParaRPr lang="en-US" sz="2400" b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en-US" sz="2400" b="1" dirty="0" err="1">
                <a:solidFill>
                  <a:srgbClr val="C00000"/>
                </a:solidFill>
              </a:rPr>
              <a:t>Укрепление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международного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авторитета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Руси</a:t>
            </a:r>
            <a:r>
              <a:rPr lang="en-US" sz="2400" b="1" dirty="0">
                <a:solidFill>
                  <a:srgbClr val="C00000"/>
                </a:solidFill>
              </a:rPr>
              <a:t>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624646" y="986648"/>
          <a:ext cx="6344727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99300" y="912813"/>
            <a:ext cx="1390650" cy="1614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8" cstate="email">
            <a:lum bright="-24000" contrast="24000"/>
          </a:blip>
          <a:srcRect/>
          <a:stretch>
            <a:fillRect/>
          </a:stretch>
        </p:blipFill>
        <p:spPr bwMode="auto">
          <a:xfrm>
            <a:off x="4757738" y="4086225"/>
            <a:ext cx="2092325" cy="255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072313" y="4064000"/>
            <a:ext cx="1984375" cy="260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543175" y="4097338"/>
            <a:ext cx="2093913" cy="2586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3188" y="10450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3366CC"/>
                </a:solidFill>
              </a:rPr>
              <a:t>После</a:t>
            </a:r>
            <a:r>
              <a:rPr lang="en-US" sz="2400" b="1" dirty="0">
                <a:solidFill>
                  <a:srgbClr val="3366CC"/>
                </a:solidFill>
              </a:rPr>
              <a:t> </a:t>
            </a:r>
            <a:r>
              <a:rPr lang="en-US" sz="2400" b="1" dirty="0" err="1">
                <a:solidFill>
                  <a:srgbClr val="3366CC"/>
                </a:solidFill>
              </a:rPr>
              <a:t>смерти</a:t>
            </a:r>
            <a:r>
              <a:rPr lang="en-US" sz="2400" b="1" dirty="0">
                <a:solidFill>
                  <a:srgbClr val="3366CC"/>
                </a:solidFill>
              </a:rPr>
              <a:t> </a:t>
            </a:r>
            <a:r>
              <a:rPr lang="en-US" sz="2400" b="1" dirty="0" err="1">
                <a:solidFill>
                  <a:srgbClr val="3366CC"/>
                </a:solidFill>
              </a:rPr>
              <a:t>князя</a:t>
            </a:r>
            <a:r>
              <a:rPr lang="en-US" sz="2400" b="1" dirty="0">
                <a:solidFill>
                  <a:srgbClr val="3366CC"/>
                </a:solidFill>
              </a:rPr>
              <a:t> </a:t>
            </a:r>
            <a:r>
              <a:rPr lang="en-US" sz="2400" b="1" dirty="0" err="1">
                <a:solidFill>
                  <a:srgbClr val="3366CC"/>
                </a:solidFill>
              </a:rPr>
              <a:t>Святослава</a:t>
            </a:r>
            <a:r>
              <a:rPr lang="en-US" sz="2400" b="1" dirty="0">
                <a:solidFill>
                  <a:srgbClr val="3366CC"/>
                </a:solidFill>
              </a:rPr>
              <a:t> в </a:t>
            </a:r>
            <a:r>
              <a:rPr lang="en-US" sz="2400" b="1" dirty="0" err="1">
                <a:solidFill>
                  <a:srgbClr val="3366CC"/>
                </a:solidFill>
              </a:rPr>
              <a:t>результате</a:t>
            </a:r>
            <a:r>
              <a:rPr lang="en-US" sz="2400" b="1" dirty="0">
                <a:solidFill>
                  <a:srgbClr val="3366CC"/>
                </a:solidFill>
              </a:rPr>
              <a:t> </a:t>
            </a:r>
            <a:r>
              <a:rPr lang="en-US" sz="2400" b="1" dirty="0" err="1">
                <a:solidFill>
                  <a:srgbClr val="3366CC"/>
                </a:solidFill>
              </a:rPr>
              <a:t>длительной</a:t>
            </a:r>
            <a:r>
              <a:rPr lang="en-US" sz="2400" b="1" dirty="0">
                <a:solidFill>
                  <a:srgbClr val="3366CC"/>
                </a:solidFill>
              </a:rPr>
              <a:t> </a:t>
            </a:r>
            <a:r>
              <a:rPr lang="en-US" sz="2400" b="1" dirty="0" err="1">
                <a:solidFill>
                  <a:srgbClr val="3366CC"/>
                </a:solidFill>
              </a:rPr>
              <a:t>борьбы</a:t>
            </a:r>
            <a:r>
              <a:rPr lang="en-US" sz="2400" b="1" dirty="0">
                <a:solidFill>
                  <a:srgbClr val="3366CC"/>
                </a:solidFill>
              </a:rPr>
              <a:t> </a:t>
            </a:r>
            <a:r>
              <a:rPr lang="en-US" sz="2400" b="1" dirty="0" err="1">
                <a:solidFill>
                  <a:srgbClr val="3366CC"/>
                </a:solidFill>
              </a:rPr>
              <a:t>за</a:t>
            </a:r>
            <a:r>
              <a:rPr lang="en-US" sz="2400" b="1" dirty="0">
                <a:solidFill>
                  <a:srgbClr val="3366CC"/>
                </a:solidFill>
              </a:rPr>
              <a:t> </a:t>
            </a:r>
            <a:r>
              <a:rPr lang="en-US" sz="2400" b="1" dirty="0" err="1">
                <a:solidFill>
                  <a:srgbClr val="3366CC"/>
                </a:solidFill>
              </a:rPr>
              <a:t>власть</a:t>
            </a:r>
            <a:r>
              <a:rPr lang="en-US" sz="2400" b="1" dirty="0">
                <a:solidFill>
                  <a:srgbClr val="3366CC"/>
                </a:solidFill>
              </a:rPr>
              <a:t> </a:t>
            </a:r>
            <a:r>
              <a:rPr lang="en-US" sz="2400" b="1" dirty="0" err="1">
                <a:solidFill>
                  <a:srgbClr val="3366CC"/>
                </a:solidFill>
              </a:rPr>
              <a:t>его</a:t>
            </a:r>
            <a:r>
              <a:rPr lang="en-US" sz="2400" b="1" dirty="0">
                <a:solidFill>
                  <a:srgbClr val="3366CC"/>
                </a:solidFill>
              </a:rPr>
              <a:t> </a:t>
            </a:r>
            <a:r>
              <a:rPr lang="en-US" sz="2400" b="1" dirty="0" err="1">
                <a:solidFill>
                  <a:srgbClr val="3366CC"/>
                </a:solidFill>
              </a:rPr>
              <a:t>сыновей</a:t>
            </a:r>
            <a:r>
              <a:rPr lang="en-US" sz="2400" b="1" dirty="0">
                <a:solidFill>
                  <a:srgbClr val="3366CC"/>
                </a:solidFill>
              </a:rPr>
              <a:t> </a:t>
            </a:r>
            <a:r>
              <a:rPr lang="en-US" sz="2400" b="1" dirty="0" err="1">
                <a:solidFill>
                  <a:srgbClr val="3366CC"/>
                </a:solidFill>
              </a:rPr>
              <a:t>киевским</a:t>
            </a:r>
            <a:r>
              <a:rPr lang="en-US" sz="2400" b="1" dirty="0">
                <a:solidFill>
                  <a:srgbClr val="3366CC"/>
                </a:solidFill>
              </a:rPr>
              <a:t> </a:t>
            </a:r>
            <a:r>
              <a:rPr lang="en-US" sz="2400" b="1" dirty="0" err="1">
                <a:solidFill>
                  <a:srgbClr val="3366CC"/>
                </a:solidFill>
              </a:rPr>
              <a:t>князем</a:t>
            </a:r>
            <a:r>
              <a:rPr lang="en-US" sz="2400" b="1" dirty="0">
                <a:solidFill>
                  <a:srgbClr val="3366CC"/>
                </a:solidFill>
              </a:rPr>
              <a:t> в 980 </a:t>
            </a:r>
            <a:r>
              <a:rPr lang="en-US" sz="2400" b="1" dirty="0" err="1">
                <a:solidFill>
                  <a:srgbClr val="3366CC"/>
                </a:solidFill>
              </a:rPr>
              <a:t>году</a:t>
            </a:r>
            <a:r>
              <a:rPr lang="en-US" sz="2400" b="1" dirty="0">
                <a:solidFill>
                  <a:srgbClr val="3366CC"/>
                </a:solidFill>
              </a:rPr>
              <a:t> </a:t>
            </a:r>
            <a:r>
              <a:rPr lang="ru-RU" sz="2400" b="1" dirty="0">
                <a:solidFill>
                  <a:srgbClr val="3366CC"/>
                </a:solidFill>
              </a:rPr>
              <a:t>становится</a:t>
            </a:r>
            <a:r>
              <a:rPr lang="en-US" sz="2400" b="1" dirty="0">
                <a:solidFill>
                  <a:srgbClr val="3366CC"/>
                </a:solidFill>
              </a:rPr>
              <a:t> </a:t>
            </a:r>
            <a:r>
              <a:rPr lang="en-US" sz="2400" b="1" dirty="0" err="1">
                <a:solidFill>
                  <a:srgbClr val="3366CC"/>
                </a:solidFill>
              </a:rPr>
              <a:t>Владимир</a:t>
            </a:r>
            <a:r>
              <a:rPr lang="en-US" sz="2400" b="1" dirty="0">
                <a:solidFill>
                  <a:srgbClr val="3366CC"/>
                </a:solidFill>
              </a:rPr>
              <a:t>.</a:t>
            </a:r>
            <a:endParaRPr lang="ru-RU" sz="2400" b="1" dirty="0">
              <a:solidFill>
                <a:srgbClr val="33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63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Владимир князь карт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120650"/>
            <a:ext cx="4848225" cy="638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238935"/>
            <a:ext cx="34861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C0000"/>
                </a:solidFill>
              </a:rPr>
              <a:t>980-</a:t>
            </a:r>
            <a:r>
              <a:rPr lang="en-US" sz="3200" b="1" dirty="0">
                <a:solidFill>
                  <a:srgbClr val="CC0000"/>
                </a:solidFill>
              </a:rPr>
              <a:t>101</a:t>
            </a:r>
            <a:r>
              <a:rPr lang="ru-RU" sz="3200" b="1" dirty="0">
                <a:solidFill>
                  <a:srgbClr val="CC0000"/>
                </a:solidFill>
              </a:rPr>
              <a:t>5 гг. – правление князя Владимира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9"/>
          <p:cNvGraphicFramePr>
            <a:graphicFrameLocks/>
          </p:cNvGraphicFramePr>
          <p:nvPr/>
        </p:nvGraphicFramePr>
        <p:xfrm>
          <a:off x="0" y="1554163"/>
          <a:ext cx="4376057" cy="5219700"/>
        </p:xfrm>
        <a:graphic>
          <a:graphicData uri="http://schemas.openxmlformats.org/drawingml/2006/table">
            <a:tbl>
              <a:tblPr/>
              <a:tblGrid>
                <a:gridCol w="4376057"/>
              </a:tblGrid>
              <a:tr h="457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Внутренняя политика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: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62414">
                <a:tc>
                  <a:txBody>
                    <a:bodyPr/>
                    <a:lstStyle/>
                    <a:p>
                      <a:pPr marL="342900" indent="-342900">
                        <a:buFontTx/>
                        <a:buAutoNum type="arabicPeriod"/>
                      </a:pPr>
                      <a:r>
                        <a:rPr lang="ru-RU" sz="2400" b="1" dirty="0" smtClean="0">
                          <a:solidFill>
                            <a:srgbClr val="CC0000"/>
                          </a:solidFill>
                        </a:rPr>
                        <a:t>П</a:t>
                      </a:r>
                      <a:r>
                        <a:rPr lang="en-US" sz="2400" b="1" dirty="0" err="1" smtClean="0">
                          <a:solidFill>
                            <a:srgbClr val="CC0000"/>
                          </a:solidFill>
                        </a:rPr>
                        <a:t>одчинил</a:t>
                      </a:r>
                      <a:r>
                        <a:rPr lang="en-US" sz="2400" b="1" dirty="0" smtClean="0">
                          <a:solidFill>
                            <a:srgbClr val="CC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CC0000"/>
                          </a:solidFill>
                        </a:rPr>
                        <a:t>своей</a:t>
                      </a:r>
                      <a:r>
                        <a:rPr lang="en-US" sz="2400" b="1" dirty="0" smtClean="0">
                          <a:solidFill>
                            <a:srgbClr val="CC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CC0000"/>
                          </a:solidFill>
                        </a:rPr>
                        <a:t>власти</a:t>
                      </a:r>
                      <a:r>
                        <a:rPr lang="en-US" sz="2400" b="1" dirty="0" smtClean="0">
                          <a:solidFill>
                            <a:srgbClr val="CC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CC0000"/>
                          </a:solidFill>
                        </a:rPr>
                        <a:t>полочан</a:t>
                      </a:r>
                      <a:r>
                        <a:rPr lang="en-US" sz="2400" b="1" dirty="0" smtClean="0">
                          <a:solidFill>
                            <a:srgbClr val="CC0000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rgbClr val="CC0000"/>
                          </a:solidFill>
                        </a:rPr>
                        <a:t>радимичей</a:t>
                      </a:r>
                      <a:r>
                        <a:rPr lang="en-US" sz="2400" b="1" dirty="0" smtClean="0">
                          <a:solidFill>
                            <a:srgbClr val="CC0000"/>
                          </a:solidFill>
                        </a:rPr>
                        <a:t> и </a:t>
                      </a:r>
                      <a:r>
                        <a:rPr lang="en-US" sz="2400" b="1" dirty="0" err="1" smtClean="0">
                          <a:solidFill>
                            <a:srgbClr val="CC0000"/>
                          </a:solidFill>
                        </a:rPr>
                        <a:t>вятичей</a:t>
                      </a:r>
                      <a:endParaRPr lang="ru-RU" sz="2400" b="1" dirty="0" smtClean="0">
                        <a:solidFill>
                          <a:srgbClr val="000099"/>
                        </a:solidFill>
                      </a:endParaRPr>
                    </a:p>
                    <a:p>
                      <a:pPr marL="342900" indent="-342900">
                        <a:buFontTx/>
                        <a:buAutoNum type="arabicPeriod"/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П</a:t>
                      </a:r>
                      <a:r>
                        <a:rPr lang="ru-RU" sz="2400" b="1" dirty="0" err="1" smtClean="0">
                          <a:solidFill>
                            <a:srgbClr val="000099"/>
                          </a:solidFill>
                        </a:rPr>
                        <a:t>ослал</a:t>
                      </a:r>
                      <a:r>
                        <a:rPr lang="ru-RU" sz="2400" b="1" dirty="0" smtClean="0">
                          <a:solidFill>
                            <a:srgbClr val="000099"/>
                          </a:solidFill>
                        </a:rPr>
                        <a:t> в важные русские земли в качестве наместников своих сыновей.</a:t>
                      </a:r>
                      <a:endParaRPr lang="en-US" sz="2400" b="1" dirty="0" smtClean="0">
                        <a:solidFill>
                          <a:srgbClr val="000099"/>
                        </a:solidFill>
                      </a:endParaRPr>
                    </a:p>
                    <a:p>
                      <a:pPr marL="342900" indent="-342900">
                        <a:buFontTx/>
                        <a:buAutoNum type="arabicPeriod"/>
                      </a:pPr>
                      <a:r>
                        <a:rPr lang="ru-RU" sz="2400" b="1" dirty="0" smtClean="0">
                          <a:solidFill>
                            <a:srgbClr val="CC0000"/>
                          </a:solidFill>
                        </a:rPr>
                        <a:t>Строительство оборонительной системы </a:t>
                      </a:r>
                      <a:r>
                        <a:rPr lang="ru-RU" sz="2400" b="1" dirty="0" err="1" smtClean="0">
                          <a:solidFill>
                            <a:srgbClr val="CC0000"/>
                          </a:solidFill>
                        </a:rPr>
                        <a:t>крепосте</a:t>
                      </a:r>
                      <a:r>
                        <a:rPr lang="en-US" sz="2400" b="1" dirty="0" smtClean="0">
                          <a:solidFill>
                            <a:srgbClr val="CC0000"/>
                          </a:solidFill>
                        </a:rPr>
                        <a:t>й</a:t>
                      </a:r>
                      <a:r>
                        <a:rPr lang="ru-RU" sz="2400" b="1" dirty="0" smtClean="0">
                          <a:solidFill>
                            <a:srgbClr val="000099"/>
                          </a:solidFill>
                        </a:rPr>
                        <a:t>.</a:t>
                      </a:r>
                      <a:endParaRPr lang="en-US" sz="2400" b="1" dirty="0" smtClean="0">
                        <a:solidFill>
                          <a:srgbClr val="000099"/>
                        </a:solidFill>
                      </a:endParaRPr>
                    </a:p>
                    <a:p>
                      <a:pPr marL="342900" indent="-342900">
                        <a:buFontTx/>
                        <a:buAutoNum type="arabicPeriod"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980 г. 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–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языческая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</a:rPr>
                        <a:t>реформа</a:t>
                      </a:r>
                      <a:endParaRPr lang="ru-RU" sz="2400" b="1" dirty="0" smtClean="0">
                        <a:solidFill>
                          <a:srgbClr val="000099"/>
                        </a:solidFill>
                      </a:endParaRPr>
                    </a:p>
                    <a:p>
                      <a:pPr marL="342900" indent="-342900">
                        <a:buFontTx/>
                        <a:buAutoNum type="arabicPeriod"/>
                      </a:pPr>
                      <a:r>
                        <a:rPr lang="ru-RU" sz="2400" b="1" dirty="0" smtClean="0">
                          <a:solidFill>
                            <a:srgbClr val="CC0000"/>
                          </a:solidFill>
                        </a:rPr>
                        <a:t>988 год – крещение Руси.</a:t>
                      </a:r>
                    </a:p>
                  </a:txBody>
                  <a:tcPr marT="45733" marB="45733" horzOverflow="overflow">
                    <a:lnL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390525" y="1173163"/>
            <a:ext cx="3306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>
              <a:solidFill>
                <a:srgbClr val="000099"/>
              </a:solidFill>
            </a:endParaRPr>
          </a:p>
        </p:txBody>
      </p:sp>
      <p:pic>
        <p:nvPicPr>
          <p:cNvPr id="9228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54525" y="400050"/>
            <a:ext cx="4689475" cy="631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19063" y="2101850"/>
            <a:ext cx="4116387" cy="466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4" name="Прямая со стрелкой 13"/>
          <p:cNvCxnSpPr>
            <a:stCxn id="20" idx="0"/>
          </p:cNvCxnSpPr>
          <p:nvPr/>
        </p:nvCxnSpPr>
        <p:spPr>
          <a:xfrm flipV="1">
            <a:off x="5634038" y="2490788"/>
            <a:ext cx="0" cy="760412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0" idx="0"/>
          </p:cNvCxnSpPr>
          <p:nvPr/>
        </p:nvCxnSpPr>
        <p:spPr>
          <a:xfrm flipV="1">
            <a:off x="5751513" y="2668588"/>
            <a:ext cx="392112" cy="531812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0" idx="3"/>
          </p:cNvCxnSpPr>
          <p:nvPr/>
        </p:nvCxnSpPr>
        <p:spPr>
          <a:xfrm flipV="1">
            <a:off x="5905500" y="2935288"/>
            <a:ext cx="742950" cy="37147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359400" y="3582988"/>
            <a:ext cx="784225" cy="29686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/>
              <a:t>Киев</a:t>
            </a:r>
            <a:endParaRPr lang="ru-RU" b="1" dirty="0"/>
          </a:p>
        </p:txBody>
      </p:sp>
      <p:sp>
        <p:nvSpPr>
          <p:cNvPr id="20" name="16-конечная звезда 19"/>
          <p:cNvSpPr/>
          <p:nvPr/>
        </p:nvSpPr>
        <p:spPr>
          <a:xfrm>
            <a:off x="5586413" y="3200400"/>
            <a:ext cx="331787" cy="347663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451" y="40005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980-</a:t>
            </a:r>
            <a:r>
              <a:rPr lang="en-US" sz="2800" b="1" dirty="0">
                <a:solidFill>
                  <a:srgbClr val="C00000"/>
                </a:solidFill>
              </a:rPr>
              <a:t>10</a:t>
            </a:r>
            <a:r>
              <a:rPr lang="ru-RU" sz="2800" b="1" dirty="0">
                <a:solidFill>
                  <a:srgbClr val="C00000"/>
                </a:solidFill>
              </a:rPr>
              <a:t>15 гг. – правление князя Владимира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265093"/>
              </p:ext>
            </p:extLst>
          </p:nvPr>
        </p:nvGraphicFramePr>
        <p:xfrm>
          <a:off x="571500" y="2133601"/>
          <a:ext cx="3808413" cy="4352926"/>
        </p:xfrm>
        <a:graphic>
          <a:graphicData uri="http://schemas.openxmlformats.org/drawingml/2006/table">
            <a:tbl>
              <a:tblPr/>
              <a:tblGrid>
                <a:gridCol w="3808413"/>
              </a:tblGrid>
              <a:tr h="521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Внешняя политика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: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31352">
                <a:tc>
                  <a:txBody>
                    <a:bodyPr/>
                    <a:lstStyle/>
                    <a:p>
                      <a:pPr marL="342900" indent="-342900">
                        <a:buFontTx/>
                        <a:buAutoNum type="arabicPeriod"/>
                      </a:pPr>
                      <a:r>
                        <a:rPr lang="ru-RU" sz="2400" b="1" dirty="0" smtClean="0">
                          <a:solidFill>
                            <a:srgbClr val="CC0000"/>
                          </a:solidFill>
                        </a:rPr>
                        <a:t>981 год</a:t>
                      </a:r>
                      <a:r>
                        <a:rPr lang="ru-RU" sz="2400" b="1" dirty="0" smtClean="0">
                          <a:solidFill>
                            <a:srgbClr val="000099"/>
                          </a:solidFill>
                        </a:rPr>
                        <a:t> – война с Польшей. Присоединил города Червень, Перемышль и др.</a:t>
                      </a:r>
                    </a:p>
                    <a:p>
                      <a:pPr marL="342900" indent="-342900">
                        <a:buFontTx/>
                        <a:buAutoNum type="arabicPeriod"/>
                      </a:pPr>
                      <a:r>
                        <a:rPr lang="en-US" sz="2400" b="1" dirty="0" smtClean="0">
                          <a:solidFill>
                            <a:srgbClr val="CC0000"/>
                          </a:solidFill>
                        </a:rPr>
                        <a:t>9</a:t>
                      </a:r>
                      <a:r>
                        <a:rPr lang="ru-RU" sz="2400" b="1" dirty="0" smtClean="0">
                          <a:solidFill>
                            <a:srgbClr val="CC0000"/>
                          </a:solidFill>
                        </a:rPr>
                        <a:t>85 год</a:t>
                      </a:r>
                      <a:r>
                        <a:rPr lang="ru-RU" sz="2400" b="1" dirty="0" smtClean="0">
                          <a:solidFill>
                            <a:srgbClr val="000099"/>
                          </a:solidFill>
                        </a:rPr>
                        <a:t> - война против Дунайской Болгарии. </a:t>
                      </a:r>
                    </a:p>
                    <a:p>
                      <a:pPr marL="342900" indent="-342900">
                        <a:buFontTx/>
                        <a:buAutoNum type="arabicPeriod"/>
                      </a:pPr>
                      <a:r>
                        <a:rPr lang="ru-RU" sz="2400" b="1" dirty="0" smtClean="0">
                          <a:solidFill>
                            <a:srgbClr val="CC0000"/>
                          </a:solidFill>
                        </a:rPr>
                        <a:t>985 г.</a:t>
                      </a:r>
                      <a:r>
                        <a:rPr lang="ru-RU" sz="2400" b="1" dirty="0" smtClean="0">
                          <a:solidFill>
                            <a:srgbClr val="000099"/>
                          </a:solidFill>
                        </a:rPr>
                        <a:t> – война с Волжской Болгарией.</a:t>
                      </a:r>
                    </a:p>
                    <a:p>
                      <a:pPr marL="342900" indent="-342900">
                        <a:buFontTx/>
                        <a:buAutoNum type="arabicPeriod"/>
                      </a:pPr>
                      <a:r>
                        <a:rPr lang="ru-RU" sz="2400" b="1" dirty="0" smtClean="0">
                          <a:solidFill>
                            <a:srgbClr val="000099"/>
                          </a:solidFill>
                        </a:rPr>
                        <a:t>Воевал с печенегами. </a:t>
                      </a:r>
                    </a:p>
                  </a:txBody>
                  <a:tcPr marT="45715" marB="45715" horzOverflow="overflow">
                    <a:lnL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5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13263" y="343585"/>
            <a:ext cx="4440237" cy="635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79426" y="2790825"/>
            <a:ext cx="3862387" cy="3699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4513263" y="3087688"/>
            <a:ext cx="1008062" cy="1778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5521325" y="2374900"/>
            <a:ext cx="2446338" cy="89058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521325" y="3265488"/>
            <a:ext cx="539750" cy="700087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845050" y="3265488"/>
            <a:ext cx="676275" cy="1579562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5060950" y="2790825"/>
            <a:ext cx="784225" cy="2968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/>
              <a:t>Киев</a:t>
            </a:r>
            <a:endParaRPr lang="ru-RU" b="1" dirty="0"/>
          </a:p>
        </p:txBody>
      </p:sp>
      <p:sp>
        <p:nvSpPr>
          <p:cNvPr id="33" name="16-конечная звезда 32"/>
          <p:cNvSpPr/>
          <p:nvPr/>
        </p:nvSpPr>
        <p:spPr>
          <a:xfrm>
            <a:off x="5332413" y="3092450"/>
            <a:ext cx="331787" cy="347663"/>
          </a:xfrm>
          <a:prstGeom prst="star16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58737" y="34358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980-</a:t>
            </a:r>
            <a:r>
              <a:rPr lang="en-US" sz="2800" b="1" dirty="0">
                <a:solidFill>
                  <a:srgbClr val="C00000"/>
                </a:solidFill>
              </a:rPr>
              <a:t>10</a:t>
            </a:r>
            <a:r>
              <a:rPr lang="ru-RU" sz="2800" b="1" dirty="0">
                <a:solidFill>
                  <a:srgbClr val="C00000"/>
                </a:solidFill>
              </a:rPr>
              <a:t>15 гг. – правление князя Владимира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8318" y="1870075"/>
            <a:ext cx="3230563" cy="435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-152400" y="47625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980-</a:t>
            </a:r>
            <a:r>
              <a:rPr lang="en-US" sz="2400" b="1" dirty="0">
                <a:solidFill>
                  <a:srgbClr val="C00000"/>
                </a:solidFill>
              </a:rPr>
              <a:t>10</a:t>
            </a:r>
            <a:r>
              <a:rPr lang="ru-RU" sz="2400" b="1" dirty="0">
                <a:solidFill>
                  <a:srgbClr val="C00000"/>
                </a:solidFill>
              </a:rPr>
              <a:t>15 гг. – правление князя Владимира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0050" y="1821795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Подчинив своей власти восточнославянские племена, князь Владимир понял, что удерживать их, опираясь лишь на военную силу, нельзя. </a:t>
            </a:r>
            <a:endParaRPr lang="en-US" sz="2800" b="1" dirty="0">
              <a:solidFill>
                <a:srgbClr val="C00000"/>
              </a:solidFill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Нужна другая сила – духовная </a:t>
            </a:r>
            <a:endParaRPr lang="en-US" sz="2800" b="1" dirty="0">
              <a:solidFill>
                <a:srgbClr val="C00000"/>
              </a:solidFill>
            </a:endParaRPr>
          </a:p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(единая религия)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116</TotalTime>
  <Words>762</Words>
  <Application>Microsoft Office PowerPoint</Application>
  <PresentationFormat>On-screen Show (4:3)</PresentationFormat>
  <Paragraphs>154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Bookman Old Style</vt:lpstr>
      <vt:lpstr>Calibri</vt:lpstr>
      <vt:lpstr>Cambria</vt:lpstr>
      <vt:lpstr>Gill Sans MT</vt:lpstr>
      <vt:lpstr>Monotype Corsiva</vt:lpstr>
      <vt:lpstr>Wingdings</vt:lpstr>
      <vt:lpstr>Wingdings 3</vt:lpstr>
      <vt:lpstr>Начальная</vt:lpstr>
      <vt:lpstr>PowerPoint Presentation</vt:lpstr>
      <vt:lpstr>Цель урока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Распространение христианства на Руси</vt:lpstr>
      <vt:lpstr>PowerPoint Presentation</vt:lpstr>
      <vt:lpstr>PowerPoint Presentation</vt:lpstr>
      <vt:lpstr>Вывод: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pptforschool.ru</cp:lastModifiedBy>
  <cp:revision>11</cp:revision>
  <dcterms:created xsi:type="dcterms:W3CDTF">2013-01-23T17:35:10Z</dcterms:created>
  <dcterms:modified xsi:type="dcterms:W3CDTF">2018-02-24T11:12:09Z</dcterms:modified>
</cp:coreProperties>
</file>