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310" r:id="rId2"/>
    <p:sldId id="258" r:id="rId3"/>
    <p:sldId id="260" r:id="rId4"/>
    <p:sldId id="261" r:id="rId5"/>
    <p:sldId id="272" r:id="rId6"/>
    <p:sldId id="273" r:id="rId7"/>
    <p:sldId id="274" r:id="rId8"/>
    <p:sldId id="276" r:id="rId9"/>
    <p:sldId id="278" r:id="rId10"/>
    <p:sldId id="279" r:id="rId11"/>
    <p:sldId id="280" r:id="rId12"/>
    <p:sldId id="281" r:id="rId13"/>
    <p:sldId id="288" r:id="rId14"/>
    <p:sldId id="289" r:id="rId15"/>
    <p:sldId id="292" r:id="rId16"/>
    <p:sldId id="299" r:id="rId17"/>
    <p:sldId id="300" r:id="rId18"/>
    <p:sldId id="302" r:id="rId19"/>
    <p:sldId id="309" r:id="rId20"/>
    <p:sldId id="28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AB6E"/>
    <a:srgbClr val="926233"/>
    <a:srgbClr val="E1B588"/>
    <a:srgbClr val="F0B2E4"/>
    <a:srgbClr val="003300"/>
    <a:srgbClr val="009900"/>
    <a:srgbClr val="000066"/>
    <a:srgbClr val="006600"/>
    <a:srgbClr val="D52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horzBarState="maximized">
    <p:restoredLeft sz="15662" autoAdjust="0"/>
    <p:restoredTop sz="94664" autoAdjust="0"/>
  </p:normalViewPr>
  <p:slideViewPr>
    <p:cSldViewPr>
      <p:cViewPr varScale="1">
        <p:scale>
          <a:sx n="74" d="100"/>
          <a:sy n="74" d="100"/>
        </p:scale>
        <p:origin x="3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0D767-B312-484A-9548-F7C97B956B46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</dgm:pt>
    <dgm:pt modelId="{C65F37E9-FBCD-45F6-B9BF-473B5D80916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600" b="1" i="0" u="none" strike="noStrike" cap="none" normalizeH="0" baseline="0" smtClean="0">
              <a:ln/>
              <a:effectLst/>
              <a:latin typeface="Comic Sans MS" panose="030F0702030302020204" pitchFamily="66" charset="0"/>
            </a:rPr>
            <a:t>Концепция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600" b="1" i="0" u="none" strike="noStrike" cap="none" normalizeH="0" baseline="0" smtClean="0">
              <a:ln/>
              <a:effectLst/>
              <a:latin typeface="Comic Sans MS" panose="030F0702030302020204" pitchFamily="66" charset="0"/>
            </a:rPr>
            <a:t>мира</a:t>
          </a:r>
          <a:endParaRPr kumimoji="0" lang="ru-RU" altLang="en-US" sz="1600" b="1" i="0" u="none" strike="noStrike" cap="none" normalizeH="0" baseline="0" dirty="0" smtClean="0">
            <a:ln/>
            <a:effectLst/>
            <a:latin typeface="Comic Sans MS" panose="030F0702030302020204" pitchFamily="66" charset="0"/>
          </a:endParaRPr>
        </a:p>
      </dgm:t>
    </dgm:pt>
    <dgm:pt modelId="{CF59EE23-9393-4E8C-A2B8-FC6BD19730A1}" type="parTrans" cxnId="{96BC67FB-1067-417E-B579-C129A0D3D7A5}">
      <dgm:prSet/>
      <dgm:spPr/>
      <dgm:t>
        <a:bodyPr/>
        <a:lstStyle/>
        <a:p>
          <a:endParaRPr lang="en-US"/>
        </a:p>
      </dgm:t>
    </dgm:pt>
    <dgm:pt modelId="{9AE3344E-E72C-4DA3-B699-26574DBBBA61}" type="sibTrans" cxnId="{96BC67FB-1067-417E-B579-C129A0D3D7A5}">
      <dgm:prSet/>
      <dgm:spPr/>
      <dgm:t>
        <a:bodyPr/>
        <a:lstStyle/>
        <a:p>
          <a:endParaRPr lang="en-US"/>
        </a:p>
      </dgm:t>
    </dgm:pt>
    <dgm:pt modelId="{0E31AE59-5837-4052-AE4D-286118BF892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Царство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коней</a:t>
          </a:r>
          <a:endParaRPr kumimoji="0" lang="ru-RU" altLang="en-US" sz="1800" b="1" i="1" u="none" strike="noStrike" cap="none" normalizeH="0" baseline="0" smtClean="0">
            <a:ln/>
            <a:effectLst/>
            <a:latin typeface="Georgia" panose="02040502050405020303" pitchFamily="18" charset="0"/>
          </a:endParaRPr>
        </a:p>
      </dgm:t>
    </dgm:pt>
    <dgm:pt modelId="{B6CF9175-3688-47F9-AE2F-AB500ACEA745}" type="parTrans" cxnId="{D5E4B333-1380-44AC-A3F2-204D151C2729}">
      <dgm:prSet custT="1"/>
      <dgm:spPr/>
      <dgm:t>
        <a:bodyPr/>
        <a:lstStyle/>
        <a:p>
          <a:endParaRPr lang="en-US" sz="500"/>
        </a:p>
      </dgm:t>
    </dgm:pt>
    <dgm:pt modelId="{7A413ACF-704D-431B-8CC9-568DC8AE8F05}" type="sibTrans" cxnId="{D5E4B333-1380-44AC-A3F2-204D151C2729}">
      <dgm:prSet/>
      <dgm:spPr/>
      <dgm:t>
        <a:bodyPr/>
        <a:lstStyle/>
        <a:p>
          <a:endParaRPr lang="en-US"/>
        </a:p>
      </dgm:t>
    </dgm:pt>
    <dgm:pt modelId="{0AE37385-C28B-4C76-AE1E-66BF8509669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людей</a:t>
          </a:r>
          <a:endParaRPr kumimoji="0" lang="ru-RU" altLang="en-US" sz="1800" b="1" i="1" u="none" strike="noStrike" cap="none" normalizeH="0" baseline="0" smtClean="0">
            <a:ln/>
            <a:effectLst/>
            <a:latin typeface="Georgia" panose="02040502050405020303" pitchFamily="18" charset="0"/>
          </a:endParaRPr>
        </a:p>
      </dgm:t>
    </dgm:pt>
    <dgm:pt modelId="{A1B76679-588F-4CCA-AC00-39A54B8284E5}" type="parTrans" cxnId="{56103DB3-B24C-4506-9AD2-19B779853C07}">
      <dgm:prSet custT="1"/>
      <dgm:spPr/>
      <dgm:t>
        <a:bodyPr/>
        <a:lstStyle/>
        <a:p>
          <a:endParaRPr lang="en-US" sz="500"/>
        </a:p>
      </dgm:t>
    </dgm:pt>
    <dgm:pt modelId="{EA91B233-46FB-408D-B61C-09CD9E5340E4}" type="sibTrans" cxnId="{56103DB3-B24C-4506-9AD2-19B779853C07}">
      <dgm:prSet/>
      <dgm:spPr/>
      <dgm:t>
        <a:bodyPr/>
        <a:lstStyle/>
        <a:p>
          <a:endParaRPr lang="en-US"/>
        </a:p>
      </dgm:t>
    </dgm:pt>
    <dgm:pt modelId="{1F1050E4-6CB8-4A23-B7A8-E86593CF4D7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/>
              <a:latin typeface="Georgia" panose="02040502050405020303" pitchFamily="18" charset="0"/>
            </a:rPr>
            <a:t>слонов</a:t>
          </a:r>
          <a:endParaRPr kumimoji="0" lang="ru-RU" altLang="en-US" sz="1800" b="1" i="1" u="none" strike="noStrike" cap="none" normalizeH="0" baseline="0" dirty="0" smtClean="0">
            <a:ln/>
            <a:effectLst/>
            <a:latin typeface="Georgia" panose="02040502050405020303" pitchFamily="18" charset="0"/>
          </a:endParaRPr>
        </a:p>
      </dgm:t>
    </dgm:pt>
    <dgm:pt modelId="{F7F42100-4616-4F5F-8732-0B990FA960AC}" type="parTrans" cxnId="{CDA177F4-03DE-48CA-B08B-804D5101B0D6}">
      <dgm:prSet custT="1"/>
      <dgm:spPr/>
      <dgm:t>
        <a:bodyPr/>
        <a:lstStyle/>
        <a:p>
          <a:endParaRPr lang="en-US" sz="500"/>
        </a:p>
      </dgm:t>
    </dgm:pt>
    <dgm:pt modelId="{701A72F3-3699-4F3A-A0DE-77D6E7911C94}" type="sibTrans" cxnId="{CDA177F4-03DE-48CA-B08B-804D5101B0D6}">
      <dgm:prSet/>
      <dgm:spPr/>
      <dgm:t>
        <a:bodyPr/>
        <a:lstStyle/>
        <a:p>
          <a:endParaRPr lang="en-US"/>
        </a:p>
      </dgm:t>
    </dgm:pt>
    <dgm:pt modelId="{DF95AC41-FEA5-4B5D-84E1-981E2F639A7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>
                <a:outerShdw blurRad="38100" dist="38100" dir="2700000" algn="tl">
                  <a:srgbClr val="FFFFFF"/>
                </a:outerShdw>
              </a:effectLst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cap="none" normalizeH="0" baseline="0" smtClean="0">
              <a:ln/>
              <a:effectLst>
                <a:outerShdw blurRad="38100" dist="38100" dir="2700000" algn="tl">
                  <a:srgbClr val="FFFFFF"/>
                </a:outerShdw>
              </a:effectLst>
              <a:latin typeface="Georgia" panose="02040502050405020303" pitchFamily="18" charset="0"/>
            </a:rPr>
            <a:t>драгоценностей</a:t>
          </a:r>
          <a:endParaRPr kumimoji="0" lang="ru-RU" altLang="en-US" sz="1800" b="1" i="1" u="none" strike="noStrike" cap="none" normalizeH="0" baseline="0" smtClean="0">
            <a:ln/>
            <a:effectLst>
              <a:outerShdw blurRad="38100" dist="38100" dir="2700000" algn="tl">
                <a:srgbClr val="FFFFFF"/>
              </a:outerShdw>
            </a:effectLst>
            <a:latin typeface="Georgia" panose="02040502050405020303" pitchFamily="18" charset="0"/>
          </a:endParaRPr>
        </a:p>
      </dgm:t>
    </dgm:pt>
    <dgm:pt modelId="{745100CA-4086-4DA9-B0CF-20F488D554E0}" type="parTrans" cxnId="{6B2A0014-E7D3-43F4-9070-663491C130C0}">
      <dgm:prSet custT="1"/>
      <dgm:spPr/>
      <dgm:t>
        <a:bodyPr/>
        <a:lstStyle/>
        <a:p>
          <a:endParaRPr lang="en-US" sz="500"/>
        </a:p>
      </dgm:t>
    </dgm:pt>
    <dgm:pt modelId="{C6D04A8C-251E-45B0-897F-96B27E1C2B0C}" type="sibTrans" cxnId="{6B2A0014-E7D3-43F4-9070-663491C130C0}">
      <dgm:prSet/>
      <dgm:spPr/>
      <dgm:t>
        <a:bodyPr/>
        <a:lstStyle/>
        <a:p>
          <a:endParaRPr lang="en-US"/>
        </a:p>
      </dgm:t>
    </dgm:pt>
    <dgm:pt modelId="{2AB1CAA8-08F3-4B28-A998-AC81035C0E2A}" type="pres">
      <dgm:prSet presAssocID="{E290D767-B312-484A-9548-F7C97B956B4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882F6D-9BDB-452E-A9E6-E3AA4A7681F2}" type="pres">
      <dgm:prSet presAssocID="{C65F37E9-FBCD-45F6-B9BF-473B5D809163}" presName="centerShape" presStyleLbl="node0" presStyleIdx="0" presStyleCnt="1" custScaleX="154822" custScaleY="144623"/>
      <dgm:spPr/>
    </dgm:pt>
    <dgm:pt modelId="{F8792266-EEA7-4C60-BEB9-57B98CAD8E7C}" type="pres">
      <dgm:prSet presAssocID="{B6CF9175-3688-47F9-AE2F-AB500ACEA745}" presName="Name9" presStyleLbl="parChTrans1D2" presStyleIdx="0" presStyleCnt="4" custScaleX="2000000" custScaleY="78849"/>
      <dgm:spPr/>
    </dgm:pt>
    <dgm:pt modelId="{DE7DDD9E-4308-4E6A-BE6A-035E5FB53262}" type="pres">
      <dgm:prSet presAssocID="{B6CF9175-3688-47F9-AE2F-AB500ACEA745}" presName="connTx" presStyleLbl="parChTrans1D2" presStyleIdx="0" presStyleCnt="4"/>
      <dgm:spPr/>
    </dgm:pt>
    <dgm:pt modelId="{CD3353A8-8DDF-4863-81AE-D65272435196}" type="pres">
      <dgm:prSet presAssocID="{0E31AE59-5837-4052-AE4D-286118BF892A}" presName="node" presStyleLbl="node1" presStyleIdx="0" presStyleCnt="4" custScaleX="154822" custScaleY="144623" custRadScaleRad="96744" custRadScaleInc="0">
        <dgm:presLayoutVars>
          <dgm:bulletEnabled val="1"/>
        </dgm:presLayoutVars>
      </dgm:prSet>
      <dgm:spPr/>
    </dgm:pt>
    <dgm:pt modelId="{2FD3D6DB-8F10-4096-89CD-A2BB7B5A8A2C}" type="pres">
      <dgm:prSet presAssocID="{A1B76679-588F-4CCA-AC00-39A54B8284E5}" presName="Name9" presStyleLbl="parChTrans1D2" presStyleIdx="1" presStyleCnt="4" custScaleX="2000000" custScaleY="78849"/>
      <dgm:spPr/>
    </dgm:pt>
    <dgm:pt modelId="{EBD44F12-C147-4142-B70D-85B63BF13398}" type="pres">
      <dgm:prSet presAssocID="{A1B76679-588F-4CCA-AC00-39A54B8284E5}" presName="connTx" presStyleLbl="parChTrans1D2" presStyleIdx="1" presStyleCnt="4"/>
      <dgm:spPr/>
    </dgm:pt>
    <dgm:pt modelId="{F36F7BCC-12C2-4002-9D01-A7B318FAF402}" type="pres">
      <dgm:prSet presAssocID="{0AE37385-C28B-4C76-AE1E-66BF8509669A}" presName="node" presStyleLbl="node1" presStyleIdx="1" presStyleCnt="4" custScaleX="154822" custScaleY="144623" custRadScaleRad="189175" custRadScaleInc="-1734">
        <dgm:presLayoutVars>
          <dgm:bulletEnabled val="1"/>
        </dgm:presLayoutVars>
      </dgm:prSet>
      <dgm:spPr/>
    </dgm:pt>
    <dgm:pt modelId="{044B76B9-B718-4D9A-A7D8-864381925D7F}" type="pres">
      <dgm:prSet presAssocID="{F7F42100-4616-4F5F-8732-0B990FA960AC}" presName="Name9" presStyleLbl="parChTrans1D2" presStyleIdx="2" presStyleCnt="4" custScaleX="2000000" custScaleY="78849"/>
      <dgm:spPr/>
    </dgm:pt>
    <dgm:pt modelId="{AB0E7241-08F4-4A99-AE44-437FE2A5754F}" type="pres">
      <dgm:prSet presAssocID="{F7F42100-4616-4F5F-8732-0B990FA960AC}" presName="connTx" presStyleLbl="parChTrans1D2" presStyleIdx="2" presStyleCnt="4"/>
      <dgm:spPr/>
    </dgm:pt>
    <dgm:pt modelId="{9997D88D-3B9D-4203-9F42-F613C7203DA7}" type="pres">
      <dgm:prSet presAssocID="{1F1050E4-6CB8-4A23-B7A8-E86593CF4D7F}" presName="node" presStyleLbl="node1" presStyleIdx="2" presStyleCnt="4" custScaleX="154822" custScaleY="144623" custRadScaleRad="137305" custRadScaleInc="0">
        <dgm:presLayoutVars>
          <dgm:bulletEnabled val="1"/>
        </dgm:presLayoutVars>
      </dgm:prSet>
      <dgm:spPr/>
    </dgm:pt>
    <dgm:pt modelId="{51424DE2-F371-4FF2-84EC-D982CAC83367}" type="pres">
      <dgm:prSet presAssocID="{745100CA-4086-4DA9-B0CF-20F488D554E0}" presName="Name9" presStyleLbl="parChTrans1D2" presStyleIdx="3" presStyleCnt="4" custScaleX="2000000" custScaleY="78849"/>
      <dgm:spPr/>
    </dgm:pt>
    <dgm:pt modelId="{47E9B722-14F2-4356-A592-43F6C134CB9C}" type="pres">
      <dgm:prSet presAssocID="{745100CA-4086-4DA9-B0CF-20F488D554E0}" presName="connTx" presStyleLbl="parChTrans1D2" presStyleIdx="3" presStyleCnt="4"/>
      <dgm:spPr/>
    </dgm:pt>
    <dgm:pt modelId="{3489C523-ABAF-4719-B6B0-2048B0DA4FC5}" type="pres">
      <dgm:prSet presAssocID="{DF95AC41-FEA5-4B5D-84E1-981E2F639A74}" presName="node" presStyleLbl="node1" presStyleIdx="3" presStyleCnt="4" custScaleX="154822" custScaleY="144623" custRadScaleRad="194722" custRadScaleInc="1066">
        <dgm:presLayoutVars>
          <dgm:bulletEnabled val="1"/>
        </dgm:presLayoutVars>
      </dgm:prSet>
      <dgm:spPr/>
    </dgm:pt>
  </dgm:ptLst>
  <dgm:cxnLst>
    <dgm:cxn modelId="{5A009F87-10FB-4C55-B544-7A770C288F5B}" type="presOf" srcId="{745100CA-4086-4DA9-B0CF-20F488D554E0}" destId="{51424DE2-F371-4FF2-84EC-D982CAC83367}" srcOrd="0" destOrd="0" presId="urn:microsoft.com/office/officeart/2005/8/layout/radial1"/>
    <dgm:cxn modelId="{459BA183-7015-4292-9F7E-60BCC8FF7D50}" type="presOf" srcId="{A1B76679-588F-4CCA-AC00-39A54B8284E5}" destId="{2FD3D6DB-8F10-4096-89CD-A2BB7B5A8A2C}" srcOrd="0" destOrd="0" presId="urn:microsoft.com/office/officeart/2005/8/layout/radial1"/>
    <dgm:cxn modelId="{29EB5074-2054-4A4B-8775-532DC7479931}" type="presOf" srcId="{DF95AC41-FEA5-4B5D-84E1-981E2F639A74}" destId="{3489C523-ABAF-4719-B6B0-2048B0DA4FC5}" srcOrd="0" destOrd="0" presId="urn:microsoft.com/office/officeart/2005/8/layout/radial1"/>
    <dgm:cxn modelId="{B8FDC80C-0AC2-481F-AD8A-83046539101B}" type="presOf" srcId="{0AE37385-C28B-4C76-AE1E-66BF8509669A}" destId="{F36F7BCC-12C2-4002-9D01-A7B318FAF402}" srcOrd="0" destOrd="0" presId="urn:microsoft.com/office/officeart/2005/8/layout/radial1"/>
    <dgm:cxn modelId="{0DF34815-E982-4835-9DFB-FCC56FCFAECB}" type="presOf" srcId="{745100CA-4086-4DA9-B0CF-20F488D554E0}" destId="{47E9B722-14F2-4356-A592-43F6C134CB9C}" srcOrd="1" destOrd="0" presId="urn:microsoft.com/office/officeart/2005/8/layout/radial1"/>
    <dgm:cxn modelId="{A6EC560E-BA40-49A8-9D46-7B6518ADE873}" type="presOf" srcId="{C65F37E9-FBCD-45F6-B9BF-473B5D809163}" destId="{04882F6D-9BDB-452E-A9E6-E3AA4A7681F2}" srcOrd="0" destOrd="0" presId="urn:microsoft.com/office/officeart/2005/8/layout/radial1"/>
    <dgm:cxn modelId="{D5E4B333-1380-44AC-A3F2-204D151C2729}" srcId="{C65F37E9-FBCD-45F6-B9BF-473B5D809163}" destId="{0E31AE59-5837-4052-AE4D-286118BF892A}" srcOrd="0" destOrd="0" parTransId="{B6CF9175-3688-47F9-AE2F-AB500ACEA745}" sibTransId="{7A413ACF-704D-431B-8CC9-568DC8AE8F05}"/>
    <dgm:cxn modelId="{6B2A0014-E7D3-43F4-9070-663491C130C0}" srcId="{C65F37E9-FBCD-45F6-B9BF-473B5D809163}" destId="{DF95AC41-FEA5-4B5D-84E1-981E2F639A74}" srcOrd="3" destOrd="0" parTransId="{745100CA-4086-4DA9-B0CF-20F488D554E0}" sibTransId="{C6D04A8C-251E-45B0-897F-96B27E1C2B0C}"/>
    <dgm:cxn modelId="{B2C4D915-529B-4576-A4B4-1B15B44A67A0}" type="presOf" srcId="{0E31AE59-5837-4052-AE4D-286118BF892A}" destId="{CD3353A8-8DDF-4863-81AE-D65272435196}" srcOrd="0" destOrd="0" presId="urn:microsoft.com/office/officeart/2005/8/layout/radial1"/>
    <dgm:cxn modelId="{B6BB2345-D3B6-4866-B35C-BF17B8EA7257}" type="presOf" srcId="{1F1050E4-6CB8-4A23-B7A8-E86593CF4D7F}" destId="{9997D88D-3B9D-4203-9F42-F613C7203DA7}" srcOrd="0" destOrd="0" presId="urn:microsoft.com/office/officeart/2005/8/layout/radial1"/>
    <dgm:cxn modelId="{634A4A6B-729C-4B63-99EA-9CCE930FFBB4}" type="presOf" srcId="{F7F42100-4616-4F5F-8732-0B990FA960AC}" destId="{AB0E7241-08F4-4A99-AE44-437FE2A5754F}" srcOrd="1" destOrd="0" presId="urn:microsoft.com/office/officeart/2005/8/layout/radial1"/>
    <dgm:cxn modelId="{6463F6BB-632B-4FA1-9B91-FD0DCA91F847}" type="presOf" srcId="{B6CF9175-3688-47F9-AE2F-AB500ACEA745}" destId="{DE7DDD9E-4308-4E6A-BE6A-035E5FB53262}" srcOrd="1" destOrd="0" presId="urn:microsoft.com/office/officeart/2005/8/layout/radial1"/>
    <dgm:cxn modelId="{D132FE1B-B0A9-4196-A7E4-A99A80FFE6AE}" type="presOf" srcId="{B6CF9175-3688-47F9-AE2F-AB500ACEA745}" destId="{F8792266-EEA7-4C60-BEB9-57B98CAD8E7C}" srcOrd="0" destOrd="0" presId="urn:microsoft.com/office/officeart/2005/8/layout/radial1"/>
    <dgm:cxn modelId="{96BC67FB-1067-417E-B579-C129A0D3D7A5}" srcId="{E290D767-B312-484A-9548-F7C97B956B46}" destId="{C65F37E9-FBCD-45F6-B9BF-473B5D809163}" srcOrd="0" destOrd="0" parTransId="{CF59EE23-9393-4E8C-A2B8-FC6BD19730A1}" sibTransId="{9AE3344E-E72C-4DA3-B699-26574DBBBA61}"/>
    <dgm:cxn modelId="{613100B7-2D89-4561-8189-0FAD7643CA8D}" type="presOf" srcId="{A1B76679-588F-4CCA-AC00-39A54B8284E5}" destId="{EBD44F12-C147-4142-B70D-85B63BF13398}" srcOrd="1" destOrd="0" presId="urn:microsoft.com/office/officeart/2005/8/layout/radial1"/>
    <dgm:cxn modelId="{56103DB3-B24C-4506-9AD2-19B779853C07}" srcId="{C65F37E9-FBCD-45F6-B9BF-473B5D809163}" destId="{0AE37385-C28B-4C76-AE1E-66BF8509669A}" srcOrd="1" destOrd="0" parTransId="{A1B76679-588F-4CCA-AC00-39A54B8284E5}" sibTransId="{EA91B233-46FB-408D-B61C-09CD9E5340E4}"/>
    <dgm:cxn modelId="{019906DA-00BD-4030-91E3-20BBCA40A3B0}" type="presOf" srcId="{F7F42100-4616-4F5F-8732-0B990FA960AC}" destId="{044B76B9-B718-4D9A-A7D8-864381925D7F}" srcOrd="0" destOrd="0" presId="urn:microsoft.com/office/officeart/2005/8/layout/radial1"/>
    <dgm:cxn modelId="{FF8439C8-D09E-4FAB-A10B-2F809DA38CA7}" type="presOf" srcId="{E290D767-B312-484A-9548-F7C97B956B46}" destId="{2AB1CAA8-08F3-4B28-A998-AC81035C0E2A}" srcOrd="0" destOrd="0" presId="urn:microsoft.com/office/officeart/2005/8/layout/radial1"/>
    <dgm:cxn modelId="{CDA177F4-03DE-48CA-B08B-804D5101B0D6}" srcId="{C65F37E9-FBCD-45F6-B9BF-473B5D809163}" destId="{1F1050E4-6CB8-4A23-B7A8-E86593CF4D7F}" srcOrd="2" destOrd="0" parTransId="{F7F42100-4616-4F5F-8732-0B990FA960AC}" sibTransId="{701A72F3-3699-4F3A-A0DE-77D6E7911C94}"/>
    <dgm:cxn modelId="{6DFAF8F7-7A99-41B9-A968-E92D417C249D}" type="presParOf" srcId="{2AB1CAA8-08F3-4B28-A998-AC81035C0E2A}" destId="{04882F6D-9BDB-452E-A9E6-E3AA4A7681F2}" srcOrd="0" destOrd="0" presId="urn:microsoft.com/office/officeart/2005/8/layout/radial1"/>
    <dgm:cxn modelId="{C48A3CAA-5D0C-461D-90D3-426191DD9F4F}" type="presParOf" srcId="{2AB1CAA8-08F3-4B28-A998-AC81035C0E2A}" destId="{F8792266-EEA7-4C60-BEB9-57B98CAD8E7C}" srcOrd="1" destOrd="0" presId="urn:microsoft.com/office/officeart/2005/8/layout/radial1"/>
    <dgm:cxn modelId="{7F96B1AC-4CB1-460A-9AE7-01C1E2A8B98D}" type="presParOf" srcId="{F8792266-EEA7-4C60-BEB9-57B98CAD8E7C}" destId="{DE7DDD9E-4308-4E6A-BE6A-035E5FB53262}" srcOrd="0" destOrd="0" presId="urn:microsoft.com/office/officeart/2005/8/layout/radial1"/>
    <dgm:cxn modelId="{50E97587-6A43-4A36-972B-16B711530094}" type="presParOf" srcId="{2AB1CAA8-08F3-4B28-A998-AC81035C0E2A}" destId="{CD3353A8-8DDF-4863-81AE-D65272435196}" srcOrd="2" destOrd="0" presId="urn:microsoft.com/office/officeart/2005/8/layout/radial1"/>
    <dgm:cxn modelId="{8E859720-4029-4444-8971-5087AA01920F}" type="presParOf" srcId="{2AB1CAA8-08F3-4B28-A998-AC81035C0E2A}" destId="{2FD3D6DB-8F10-4096-89CD-A2BB7B5A8A2C}" srcOrd="3" destOrd="0" presId="urn:microsoft.com/office/officeart/2005/8/layout/radial1"/>
    <dgm:cxn modelId="{F38DB914-B526-4A4F-834A-84D247911E52}" type="presParOf" srcId="{2FD3D6DB-8F10-4096-89CD-A2BB7B5A8A2C}" destId="{EBD44F12-C147-4142-B70D-85B63BF13398}" srcOrd="0" destOrd="0" presId="urn:microsoft.com/office/officeart/2005/8/layout/radial1"/>
    <dgm:cxn modelId="{8371C34D-2DCC-43F2-8264-4D30EE1D55CD}" type="presParOf" srcId="{2AB1CAA8-08F3-4B28-A998-AC81035C0E2A}" destId="{F36F7BCC-12C2-4002-9D01-A7B318FAF402}" srcOrd="4" destOrd="0" presId="urn:microsoft.com/office/officeart/2005/8/layout/radial1"/>
    <dgm:cxn modelId="{3DA5F1C7-0843-4473-8257-6FACDE01CD6A}" type="presParOf" srcId="{2AB1CAA8-08F3-4B28-A998-AC81035C0E2A}" destId="{044B76B9-B718-4D9A-A7D8-864381925D7F}" srcOrd="5" destOrd="0" presId="urn:microsoft.com/office/officeart/2005/8/layout/radial1"/>
    <dgm:cxn modelId="{DDA25F9B-EC91-4D6D-9176-B3F9D91E5818}" type="presParOf" srcId="{044B76B9-B718-4D9A-A7D8-864381925D7F}" destId="{AB0E7241-08F4-4A99-AE44-437FE2A5754F}" srcOrd="0" destOrd="0" presId="urn:microsoft.com/office/officeart/2005/8/layout/radial1"/>
    <dgm:cxn modelId="{E099C6D4-E82D-4146-B5C1-ABFFB0AA7A3A}" type="presParOf" srcId="{2AB1CAA8-08F3-4B28-A998-AC81035C0E2A}" destId="{9997D88D-3B9D-4203-9F42-F613C7203DA7}" srcOrd="6" destOrd="0" presId="urn:microsoft.com/office/officeart/2005/8/layout/radial1"/>
    <dgm:cxn modelId="{BD7D0954-2B89-4D3F-94A0-F7CE46E2B3FC}" type="presParOf" srcId="{2AB1CAA8-08F3-4B28-A998-AC81035C0E2A}" destId="{51424DE2-F371-4FF2-84EC-D982CAC83367}" srcOrd="7" destOrd="0" presId="urn:microsoft.com/office/officeart/2005/8/layout/radial1"/>
    <dgm:cxn modelId="{B66BFE7C-99EB-4057-B5C3-16B9372AFD49}" type="presParOf" srcId="{51424DE2-F371-4FF2-84EC-D982CAC83367}" destId="{47E9B722-14F2-4356-A592-43F6C134CB9C}" srcOrd="0" destOrd="0" presId="urn:microsoft.com/office/officeart/2005/8/layout/radial1"/>
    <dgm:cxn modelId="{D226D50D-228B-43D4-ABB5-204080EEABA2}" type="presParOf" srcId="{2AB1CAA8-08F3-4B28-A998-AC81035C0E2A}" destId="{3489C523-ABAF-4719-B6B0-2048B0DA4FC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82F6D-9BDB-452E-A9E6-E3AA4A7681F2}">
      <dsp:nvSpPr>
        <dsp:cNvPr id="0" name=""/>
        <dsp:cNvSpPr/>
      </dsp:nvSpPr>
      <dsp:spPr>
        <a:xfrm>
          <a:off x="3276595" y="1398752"/>
          <a:ext cx="1981208" cy="1850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600" b="1" i="0" u="none" strike="noStrike" kern="1200" cap="none" normalizeH="0" baseline="0" smtClean="0">
              <a:ln/>
              <a:effectLst/>
              <a:latin typeface="Comic Sans MS" panose="030F0702030302020204" pitchFamily="66" charset="0"/>
            </a:rPr>
            <a:t>Концепция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600" b="1" i="0" u="none" strike="noStrike" kern="1200" cap="none" normalizeH="0" baseline="0" smtClean="0">
              <a:ln/>
              <a:effectLst/>
              <a:latin typeface="Comic Sans MS" panose="030F0702030302020204" pitchFamily="66" charset="0"/>
            </a:rPr>
            <a:t>мира</a:t>
          </a:r>
          <a:endParaRPr kumimoji="0" lang="ru-RU" altLang="en-US" sz="1600" b="1" i="0" u="none" strike="noStrike" kern="1200" cap="none" normalizeH="0" baseline="0" dirty="0" smtClean="0">
            <a:ln/>
            <a:effectLst/>
            <a:latin typeface="Comic Sans MS" panose="030F0702030302020204" pitchFamily="66" charset="0"/>
          </a:endParaRPr>
        </a:p>
      </dsp:txBody>
      <dsp:txXfrm>
        <a:off x="3566736" y="1669780"/>
        <a:ext cx="1400926" cy="1308638"/>
      </dsp:txXfrm>
    </dsp:sp>
    <dsp:sp modelId="{F8792266-EEA7-4C60-BEB9-57B98CAD8E7C}">
      <dsp:nvSpPr>
        <dsp:cNvPr id="0" name=""/>
        <dsp:cNvSpPr/>
      </dsp:nvSpPr>
      <dsp:spPr>
        <a:xfrm rot="5400000">
          <a:off x="4147521" y="1501316"/>
          <a:ext cx="239356" cy="34229"/>
        </a:xfrm>
        <a:custGeom>
          <a:avLst/>
          <a:gdLst/>
          <a:ahLst/>
          <a:cxnLst/>
          <a:rect l="0" t="0" r="0" b="0"/>
          <a:pathLst>
            <a:path>
              <a:moveTo>
                <a:pt x="0" y="17114"/>
              </a:moveTo>
              <a:lnTo>
                <a:pt x="239356" y="171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47521" y="1513712"/>
        <a:ext cx="239356" cy="9436"/>
      </dsp:txXfrm>
    </dsp:sp>
    <dsp:sp modelId="{CD3353A8-8DDF-4863-81AE-D65272435196}">
      <dsp:nvSpPr>
        <dsp:cNvPr id="0" name=""/>
        <dsp:cNvSpPr/>
      </dsp:nvSpPr>
      <dsp:spPr>
        <a:xfrm>
          <a:off x="3276595" y="-212585"/>
          <a:ext cx="1981208" cy="1850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Царство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коней</a:t>
          </a:r>
          <a:endParaRPr kumimoji="0" lang="ru-RU" altLang="en-US" sz="1800" b="1" i="1" u="none" strike="noStrike" kern="1200" cap="none" normalizeH="0" baseline="0" smtClean="0">
            <a:ln/>
            <a:effectLst/>
            <a:latin typeface="Georgia" panose="02040502050405020303" pitchFamily="18" charset="0"/>
          </a:endParaRPr>
        </a:p>
      </dsp:txBody>
      <dsp:txXfrm>
        <a:off x="3566736" y="58443"/>
        <a:ext cx="1400926" cy="1308638"/>
      </dsp:txXfrm>
    </dsp:sp>
    <dsp:sp modelId="{2FD3D6DB-8F10-4096-89CD-A2BB7B5A8A2C}">
      <dsp:nvSpPr>
        <dsp:cNvPr id="0" name=""/>
        <dsp:cNvSpPr/>
      </dsp:nvSpPr>
      <dsp:spPr>
        <a:xfrm rot="21553182">
          <a:off x="5257644" y="2285530"/>
          <a:ext cx="1169658" cy="34229"/>
        </a:xfrm>
        <a:custGeom>
          <a:avLst/>
          <a:gdLst/>
          <a:ahLst/>
          <a:cxnLst/>
          <a:rect l="0" t="0" r="0" b="0"/>
          <a:pathLst>
            <a:path>
              <a:moveTo>
                <a:pt x="0" y="17114"/>
              </a:moveTo>
              <a:lnTo>
                <a:pt x="1169658" y="171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57644" y="2279588"/>
        <a:ext cx="1169658" cy="46113"/>
      </dsp:txXfrm>
    </dsp:sp>
    <dsp:sp modelId="{F36F7BCC-12C2-4002-9D01-A7B318FAF402}">
      <dsp:nvSpPr>
        <dsp:cNvPr id="0" name=""/>
        <dsp:cNvSpPr/>
      </dsp:nvSpPr>
      <dsp:spPr>
        <a:xfrm>
          <a:off x="6427143" y="1355843"/>
          <a:ext cx="1981208" cy="18506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людей</a:t>
          </a:r>
          <a:endParaRPr kumimoji="0" lang="ru-RU" altLang="en-US" sz="1800" b="1" i="1" u="none" strike="noStrike" kern="1200" cap="none" normalizeH="0" baseline="0" smtClean="0">
            <a:ln/>
            <a:effectLst/>
            <a:latin typeface="Georgia" panose="02040502050405020303" pitchFamily="18" charset="0"/>
          </a:endParaRPr>
        </a:p>
      </dsp:txBody>
      <dsp:txXfrm>
        <a:off x="6717284" y="1626871"/>
        <a:ext cx="1400926" cy="1308638"/>
      </dsp:txXfrm>
    </dsp:sp>
    <dsp:sp modelId="{044B76B9-B718-4D9A-A7D8-864381925D7F}">
      <dsp:nvSpPr>
        <dsp:cNvPr id="0" name=""/>
        <dsp:cNvSpPr/>
      </dsp:nvSpPr>
      <dsp:spPr>
        <a:xfrm rot="16200000">
          <a:off x="4174637" y="3139769"/>
          <a:ext cx="185125" cy="34229"/>
        </a:xfrm>
        <a:custGeom>
          <a:avLst/>
          <a:gdLst/>
          <a:ahLst/>
          <a:cxnLst/>
          <a:rect l="0" t="0" r="0" b="0"/>
          <a:pathLst>
            <a:path>
              <a:moveTo>
                <a:pt x="0" y="17114"/>
              </a:moveTo>
              <a:lnTo>
                <a:pt x="185125" y="171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74637" y="3153235"/>
        <a:ext cx="185125" cy="7298"/>
      </dsp:txXfrm>
    </dsp:sp>
    <dsp:sp modelId="{9997D88D-3B9D-4203-9F42-F613C7203DA7}">
      <dsp:nvSpPr>
        <dsp:cNvPr id="0" name=""/>
        <dsp:cNvSpPr/>
      </dsp:nvSpPr>
      <dsp:spPr>
        <a:xfrm>
          <a:off x="3276595" y="3064321"/>
          <a:ext cx="1981208" cy="18506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/>
              <a:latin typeface="Georgia" panose="02040502050405020303" pitchFamily="18" charset="0"/>
            </a:rPr>
            <a:t>слонов</a:t>
          </a:r>
          <a:endParaRPr kumimoji="0" lang="ru-RU" altLang="en-US" sz="1800" b="1" i="1" u="none" strike="noStrike" kern="1200" cap="none" normalizeH="0" baseline="0" dirty="0" smtClean="0">
            <a:ln/>
            <a:effectLst/>
            <a:latin typeface="Georgia" panose="02040502050405020303" pitchFamily="18" charset="0"/>
          </a:endParaRPr>
        </a:p>
      </dsp:txBody>
      <dsp:txXfrm>
        <a:off x="3566736" y="3335349"/>
        <a:ext cx="1400926" cy="1308638"/>
      </dsp:txXfrm>
    </dsp:sp>
    <dsp:sp modelId="{51424DE2-F371-4FF2-84EC-D982CAC83367}">
      <dsp:nvSpPr>
        <dsp:cNvPr id="0" name=""/>
        <dsp:cNvSpPr/>
      </dsp:nvSpPr>
      <dsp:spPr>
        <a:xfrm rot="10828782">
          <a:off x="2014626" y="2293408"/>
          <a:ext cx="1262031" cy="34229"/>
        </a:xfrm>
        <a:custGeom>
          <a:avLst/>
          <a:gdLst/>
          <a:ahLst/>
          <a:cxnLst/>
          <a:rect l="0" t="0" r="0" b="0"/>
          <a:pathLst>
            <a:path>
              <a:moveTo>
                <a:pt x="0" y="17114"/>
              </a:moveTo>
              <a:lnTo>
                <a:pt x="1262031" y="171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014626" y="2285645"/>
        <a:ext cx="1262031" cy="49754"/>
      </dsp:txXfrm>
    </dsp:sp>
    <dsp:sp modelId="{3489C523-ABAF-4719-B6B0-2048B0DA4FC5}">
      <dsp:nvSpPr>
        <dsp:cNvPr id="0" name=""/>
        <dsp:cNvSpPr/>
      </dsp:nvSpPr>
      <dsp:spPr>
        <a:xfrm>
          <a:off x="33480" y="1371599"/>
          <a:ext cx="1981208" cy="18506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>
                <a:outerShdw blurRad="38100" dist="38100" dir="2700000" algn="tl">
                  <a:srgbClr val="FFFFFF"/>
                </a:outerShdw>
              </a:effectLst>
              <a:latin typeface="Georgia" panose="02040502050405020303" pitchFamily="18" charset="0"/>
            </a:rPr>
            <a:t>Царство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en-US" sz="1800" b="1" i="1" u="none" strike="noStrike" kern="1200" cap="none" normalizeH="0" baseline="0" smtClean="0">
              <a:ln/>
              <a:effectLst>
                <a:outerShdw blurRad="38100" dist="38100" dir="2700000" algn="tl">
                  <a:srgbClr val="FFFFFF"/>
                </a:outerShdw>
              </a:effectLst>
              <a:latin typeface="Georgia" panose="02040502050405020303" pitchFamily="18" charset="0"/>
            </a:rPr>
            <a:t>драгоценностей</a:t>
          </a:r>
          <a:endParaRPr kumimoji="0" lang="ru-RU" altLang="en-US" sz="1800" b="1" i="1" u="none" strike="noStrike" kern="1200" cap="none" normalizeH="0" baseline="0" smtClean="0">
            <a:ln/>
            <a:effectLst>
              <a:outerShdw blurRad="38100" dist="38100" dir="2700000" algn="tl">
                <a:srgbClr val="FFFFFF"/>
              </a:outerShdw>
            </a:effectLst>
            <a:latin typeface="Georgia" panose="02040502050405020303" pitchFamily="18" charset="0"/>
          </a:endParaRPr>
        </a:p>
      </dsp:txBody>
      <dsp:txXfrm>
        <a:off x="323621" y="1642627"/>
        <a:ext cx="1400926" cy="130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9011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90116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17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18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19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0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1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2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3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4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5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6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7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8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2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9013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6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7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4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5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6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6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026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9026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90267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ru-RU" altLang="en-US"/>
          </a:p>
        </p:txBody>
      </p:sp>
      <p:sp>
        <p:nvSpPr>
          <p:cNvPr id="90268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ru-RU" altLang="en-US"/>
          </a:p>
        </p:txBody>
      </p:sp>
      <p:sp>
        <p:nvSpPr>
          <p:cNvPr id="90269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7007F0BB-C122-4C98-92BE-A6AC7885D0B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7C4D7-169D-4E83-A970-9B3DC136917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8975802"/>
      </p:ext>
    </p:extLst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1A7B1-FDF1-4635-907F-D40E396763F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70839730"/>
      </p:ext>
    </p:extLst>
  </p:cSld>
  <p:clrMapOvr>
    <a:masterClrMapping/>
  </p:clrMapOvr>
  <p:transition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EF8E275-BCA8-4FD1-BBE6-83A174896E5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50506828"/>
      </p:ext>
    </p:extLst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7B0AB-9A83-499C-A381-450A96FCC4A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49827192"/>
      </p:ext>
    </p:extLst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15117-4D4F-4534-97E2-EEF72E5644A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80777941"/>
      </p:ext>
    </p:extLst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176" y="6593757"/>
            <a:ext cx="7608721" cy="74712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3877A-F36C-4018-A4B5-ED32E5C8EE59}" type="slidenum">
              <a:rPr lang="ru-RU" altLang="en-US"/>
              <a:pPr/>
              <a:t>‹#›</a:t>
            </a:fld>
            <a:endParaRPr lang="ru-RU" altLang="en-US"/>
          </a:p>
        </p:txBody>
      </p:sp>
      <p:pic>
        <p:nvPicPr>
          <p:cNvPr id="167940" name="Picture 4" descr="ÐÐ°ÑÑÐ¸Ð½ÐºÐ¸ Ð¿Ð¾ Ð·Ð°Ð¿ÑÐ¾ÑÑ the Great Silk Road"/>
          <p:cNvPicPr>
            <a:picLocks noChangeAspect="1" noChangeArrowheads="1"/>
          </p:cNvPicPr>
          <p:nvPr userDrawn="1"/>
        </p:nvPicPr>
        <p:blipFill>
          <a:blip r:embed="rId2">
            <a:lum brigh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9128760" cy="3827856"/>
          </a:xfrm>
          <a:prstGeom prst="rect">
            <a:avLst/>
          </a:prstGeom>
          <a:noFill/>
          <a:effectLst>
            <a:outerShdw dist="50800" dir="5400000" sx="200000" sy="200000" algn="ctr" rotWithShape="0">
              <a:srgbClr val="DDAB6E">
                <a:alpha val="35000"/>
              </a:srgbClr>
            </a:outerShdw>
            <a:softEdge rad="1257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10694"/>
      </p:ext>
    </p:extLst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AE36A-C22A-4823-9F72-2053D6BAC58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5701551"/>
      </p:ext>
    </p:extLst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13418-2C59-443F-8AB1-481F5D2F60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8160493"/>
      </p:ext>
    </p:extLst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E6E16-AED8-44E6-9674-8F5ED9A4CA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40086998"/>
      </p:ext>
    </p:extLst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06E2-17CB-4D48-8909-FE299EA82EA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90021169"/>
      </p:ext>
    </p:extLst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80A78-2B3A-4EEA-91E4-27349F49DA4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0207743"/>
      </p:ext>
    </p:extLst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8909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909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10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910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6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7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7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1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2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2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2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2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3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3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4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924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8924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ru-RU" altLang="en-US"/>
          </a:p>
        </p:txBody>
      </p:sp>
      <p:sp>
        <p:nvSpPr>
          <p:cNvPr id="8924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ru-RU" altLang="en-US"/>
          </a:p>
        </p:txBody>
      </p:sp>
      <p:sp>
        <p:nvSpPr>
          <p:cNvPr id="8924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4D1C1E94-5C75-4EB8-ACB4-AFB5CFA525F0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8924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>
    <p:strips dir="ru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533400"/>
            <a:ext cx="9144000" cy="822325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/>
              </a:rPr>
              <a:t>Великий Шелковый Путь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166916" name="Picture 4" descr="ÐÐ°ÑÑÐ¸Ð½ÐºÐ¸ Ð¿Ð¾ Ð·Ð°Ð¿ÑÐ¾ÑÑ the Great Silk Roa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0" y="2438400"/>
            <a:ext cx="8849700" cy="427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67626"/>
      </p:ext>
    </p:extLst>
  </p:cSld>
  <p:clrMapOvr>
    <a:masterClrMapping/>
  </p:clrMapOvr>
  <p:transition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228600"/>
            <a:ext cx="8540750" cy="609600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Наиболее  распространёнными товарами были различные изделия  из бронзы, стекла и керамики.</a:t>
            </a:r>
          </a:p>
        </p:txBody>
      </p:sp>
      <p:pic>
        <p:nvPicPr>
          <p:cNvPr id="126980" name="Picture 4" descr="резной камень из Отрарского оази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1716088" cy="2159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1" name="Picture 5" descr="сирийский стеклянный сосу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1204913" cy="21621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2" name="Picture 6" descr="Фалар - деталь  конской  упряж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2047875" cy="2159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3" name="Picture 7" descr="бронзовый чираг-светиль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3803650" cy="21605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4" name="Picture 8" descr="керами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95825"/>
            <a:ext cx="1281113" cy="21621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5" name="Picture 9" descr="поливные чаш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1411288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6" name="Picture 10" descr="стеклянные бокалы и графи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1312863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7" name="Picture 11" descr="гигиенический стеклянный союз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57800"/>
            <a:ext cx="2879725" cy="11207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540750" cy="381000"/>
          </a:xfrm>
        </p:spPr>
        <p:txBody>
          <a:bodyPr/>
          <a:lstStyle/>
          <a:p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К числу редкостных по значению находок, говорящих о международной торговле, относится</a:t>
            </a:r>
            <a:r>
              <a:rPr lang="ru-RU" altLang="en-US" sz="1800"/>
              <a:t> </a:t>
            </a:r>
            <a:r>
              <a:rPr lang="ru-RU" altLang="en-US" sz="1800" b="1" i="1">
                <a:solidFill>
                  <a:srgbClr val="D52D0B"/>
                </a:solidFill>
                <a:latin typeface="Georgia" panose="02040502050405020303" pitchFamily="18" charset="0"/>
              </a:rPr>
              <a:t>серебряный клад из Отрара.</a:t>
            </a:r>
          </a:p>
        </p:txBody>
      </p:sp>
      <p:sp>
        <p:nvSpPr>
          <p:cNvPr id="1280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3432175" cy="3200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1700" b="1">
                <a:latin typeface="Times New Roman" panose="02020603050405020304" pitchFamily="18" charset="0"/>
              </a:rPr>
              <a:t>В Отраре найдены: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Монеты  различных стран,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Браслеты,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Бляшки и пряжки от поясов,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Слитки серебра,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Бронзовые зеркала,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Нефритовые изделия,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Бусы из драгоценных камней,</a:t>
            </a:r>
          </a:p>
          <a:p>
            <a:r>
              <a:rPr lang="ru-RU" altLang="en-US" sz="1700" b="1">
                <a:latin typeface="Times New Roman" panose="02020603050405020304" pitchFamily="18" charset="0"/>
              </a:rPr>
              <a:t>Стеклянная посуда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419600" y="979488"/>
            <a:ext cx="41941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700" b="1">
                <a:latin typeface="Times New Roman" panose="02020603050405020304" pitchFamily="18" charset="0"/>
              </a:rPr>
              <a:t>В </a:t>
            </a:r>
            <a:r>
              <a:rPr lang="ru-RU" altLang="en-US" sz="1700" b="1">
                <a:solidFill>
                  <a:srgbClr val="D52D0B"/>
                </a:solidFill>
                <a:latin typeface="Times New Roman" panose="02020603050405020304" pitchFamily="18" charset="0"/>
              </a:rPr>
              <a:t>Таразе </a:t>
            </a:r>
            <a:r>
              <a:rPr lang="ru-RU" altLang="en-US" sz="1700" b="1">
                <a:latin typeface="Times New Roman" panose="02020603050405020304" pitchFamily="18" charset="0"/>
              </a:rPr>
              <a:t>найден  </a:t>
            </a:r>
            <a:r>
              <a:rPr lang="ru-RU" altLang="en-US" sz="1700" b="1" i="1">
                <a:solidFill>
                  <a:srgbClr val="D52D0B"/>
                </a:solidFill>
                <a:latin typeface="Times New Roman" panose="02020603050405020304" pitchFamily="18" charset="0"/>
              </a:rPr>
              <a:t>византийский золотой </a:t>
            </a:r>
          </a:p>
          <a:p>
            <a:r>
              <a:rPr lang="ru-RU" altLang="en-US" sz="1700" b="1" i="1">
                <a:solidFill>
                  <a:srgbClr val="D52D0B"/>
                </a:solidFill>
                <a:latin typeface="Times New Roman" panose="02020603050405020304" pitchFamily="18" charset="0"/>
              </a:rPr>
              <a:t>солид Юстиниана</a:t>
            </a:r>
            <a:r>
              <a:rPr lang="ru-RU" altLang="en-US" sz="1700" b="1" i="1">
                <a:solidFill>
                  <a:srgbClr val="D52D0B"/>
                </a:solidFill>
              </a:rPr>
              <a:t> </a:t>
            </a:r>
            <a:r>
              <a:rPr lang="en-US" altLang="en-US" sz="1700" b="1" i="1">
                <a:solidFill>
                  <a:srgbClr val="D52D0B"/>
                </a:solidFill>
                <a:cs typeface="Tahoma" panose="020B0604030504040204" pitchFamily="34" charset="0"/>
              </a:rPr>
              <a:t>I</a:t>
            </a:r>
            <a:r>
              <a:rPr lang="ru-RU" altLang="en-US" sz="1700" b="1" i="1">
                <a:solidFill>
                  <a:srgbClr val="D52D0B"/>
                </a:solidFill>
                <a:cs typeface="Tahoma" panose="020B0604030504040204" pitchFamily="34" charset="0"/>
              </a:rPr>
              <a:t>.</a:t>
            </a:r>
            <a:endParaRPr lang="en-US" altLang="en-US" sz="1700" b="1" i="1">
              <a:solidFill>
                <a:srgbClr val="D52D0B"/>
              </a:solidFill>
              <a:cs typeface="Tahoma" panose="020B0604030504040204" pitchFamily="34" charset="0"/>
            </a:endParaRPr>
          </a:p>
        </p:txBody>
      </p:sp>
      <p:pic>
        <p:nvPicPr>
          <p:cNvPr id="128005" name="Picture 5" descr="бронзовые бляхи  и деталь конской узд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1317625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7" name="Picture 7" descr="зерка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0200"/>
            <a:ext cx="1360488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8" name="Picture 8" descr="сканирование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1377950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0" name="Picture 10" descr="сканирование0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1346200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1" name="Picture 11" descr="сканирование00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0"/>
            <a:ext cx="1360488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2" name="Picture 12" descr="бусы из горного хрустал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57600"/>
            <a:ext cx="925513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3886200" y="5624513"/>
            <a:ext cx="5257800" cy="1191816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altLang="en-US" sz="1600" b="1" dirty="0">
                <a:latin typeface="Times New Roman" panose="02020603050405020304" pitchFamily="18" charset="0"/>
              </a:rPr>
              <a:t>	По Шёлковому пути распространялись не </a:t>
            </a:r>
          </a:p>
          <a:p>
            <a:r>
              <a:rPr lang="ru-RU" altLang="en-US" sz="1600" b="1" dirty="0">
                <a:latin typeface="Times New Roman" panose="02020603050405020304" pitchFamily="18" charset="0"/>
              </a:rPr>
              <a:t>только  изделия, но и мода на художественные стили.</a:t>
            </a:r>
          </a:p>
          <a:p>
            <a:r>
              <a:rPr lang="ru-RU" altLang="en-US" sz="16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Тимуридский</a:t>
            </a:r>
            <a:r>
              <a:rPr lang="ru-RU" altLang="en-US" sz="1600" b="1" dirty="0">
                <a:latin typeface="Times New Roman" panose="02020603050405020304" pitchFamily="18" charset="0"/>
              </a:rPr>
              <a:t> стиль в керамике отличается  синей гаммой  росписей на белом фоне.</a:t>
            </a:r>
          </a:p>
        </p:txBody>
      </p:sp>
      <p:pic>
        <p:nvPicPr>
          <p:cNvPr id="128014" name="Picture 14" descr="поливная посуд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605088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5" name="Picture 15" descr="византийский золотой солид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1524000" cy="1473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28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28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8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  <p:bldP spid="128003" grpId="0" build="p"/>
      <p:bldP spid="128004" grpId="0"/>
      <p:bldP spid="1280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600" b="1">
                <a:solidFill>
                  <a:srgbClr val="D52D0B"/>
                </a:solidFill>
              </a:rPr>
              <a:t>Влияние Великого Шёлкового пути  на развитие культуры.</a:t>
            </a:r>
          </a:p>
        </p:txBody>
      </p:sp>
      <p:sp>
        <p:nvSpPr>
          <p:cNvPr id="12902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381125"/>
            <a:ext cx="8540750" cy="838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 dirty="0">
                <a:latin typeface="Times New Roman" panose="02020603050405020304" pitchFamily="18" charset="0"/>
              </a:rPr>
              <a:t>В начале  средних веков  была распространена  концепция 4 «царств мира»: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00664180"/>
              </p:ext>
            </p:extLst>
          </p:nvPr>
        </p:nvGraphicFramePr>
        <p:xfrm>
          <a:off x="304800" y="2057400"/>
          <a:ext cx="8534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9049" name="Text Box 25"/>
          <p:cNvSpPr txBox="1">
            <a:spLocks noChangeArrowheads="1"/>
          </p:cNvSpPr>
          <p:nvPr/>
        </p:nvSpPr>
        <p:spPr bwMode="auto">
          <a:xfrm>
            <a:off x="457200" y="2219325"/>
            <a:ext cx="305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Тюркские каганаты</a:t>
            </a:r>
            <a:r>
              <a:rPr lang="ru-RU" altLang="en-US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9050" name="Text Box 26"/>
          <p:cNvSpPr txBox="1">
            <a:spLocks noChangeArrowheads="1"/>
          </p:cNvSpPr>
          <p:nvPr/>
        </p:nvSpPr>
        <p:spPr bwMode="auto">
          <a:xfrm>
            <a:off x="6781800" y="2289175"/>
            <a:ext cx="1058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Китай</a:t>
            </a:r>
            <a:endParaRPr lang="ru-RU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9051" name="Text Box 27"/>
          <p:cNvSpPr txBox="1">
            <a:spLocks noChangeArrowheads="1"/>
          </p:cNvSpPr>
          <p:nvPr/>
        </p:nvSpPr>
        <p:spPr bwMode="auto">
          <a:xfrm>
            <a:off x="593725" y="5334000"/>
            <a:ext cx="2568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Иран и Византия</a:t>
            </a:r>
          </a:p>
          <a:p>
            <a:endParaRPr lang="ru-RU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29052" name="Text Box 28"/>
          <p:cNvSpPr txBox="1">
            <a:spLocks noChangeArrowheads="1"/>
          </p:cNvSpPr>
          <p:nvPr/>
        </p:nvSpPr>
        <p:spPr bwMode="auto">
          <a:xfrm>
            <a:off x="6629400" y="5334000"/>
            <a:ext cx="1168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400" b="1">
                <a:solidFill>
                  <a:srgbClr val="000066"/>
                </a:solidFill>
                <a:latin typeface="Times New Roman" panose="02020603050405020304" pitchFamily="18" charset="0"/>
              </a:rPr>
              <a:t>Индия </a:t>
            </a:r>
          </a:p>
          <a:p>
            <a:endParaRPr lang="ru-RU" altLang="en-US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9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29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29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29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27" grpId="0" build="p"/>
      <p:bldGraphic spid="2" grpId="0">
        <p:bldAsOne/>
      </p:bldGraphic>
      <p:bldP spid="129049" grpId="0"/>
      <p:bldP spid="129050" grpId="0"/>
      <p:bldP spid="129051" grpId="0"/>
      <p:bldP spid="1290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85800"/>
          </a:xfrm>
        </p:spPr>
        <p:txBody>
          <a:bodyPr/>
          <a:lstStyle/>
          <a:p>
            <a:r>
              <a:rPr lang="ru-RU" altLang="en-US" sz="2800" b="1"/>
              <a:t>Взаимодействие культур в искусстве.</a:t>
            </a:r>
          </a:p>
        </p:txBody>
      </p:sp>
      <p:sp>
        <p:nvSpPr>
          <p:cNvPr id="139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990600"/>
            <a:ext cx="8540750" cy="1447800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В сохранившихся  парадных залах  Пенджикента, Афрасиаба сохранилась коллекция терракот, изображающих  танцоров, актёров в масках, музыкальные ансамбли;  найдены изображения  танцоров, гимнастов и артистов на шёлке, в старинных миниатюрах.</a:t>
            </a:r>
            <a:r>
              <a:rPr lang="ru-RU" altLang="en-US" sz="2800"/>
              <a:t> </a:t>
            </a:r>
          </a:p>
        </p:txBody>
      </p:sp>
      <p:pic>
        <p:nvPicPr>
          <p:cNvPr id="139268" name="Picture 4" descr="Выступление артистов во дворц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1709738" cy="2879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9" name="Picture 5" descr="странствующие артис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720850" cy="2879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0" name="Picture 6" descr="Маска арти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2030413" cy="2879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1" name="Picture 7" descr="резной штук из дворца Афрасиаб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2058988" cy="28781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301625" y="228600"/>
            <a:ext cx="8540750" cy="609600"/>
          </a:xfrm>
        </p:spPr>
        <p:txBody>
          <a:bodyPr/>
          <a:lstStyle/>
          <a:p>
            <a:r>
              <a:rPr lang="ru-RU" altLang="en-US" sz="2800" b="1"/>
              <a:t>Распространение религий.</a:t>
            </a:r>
          </a:p>
        </p:txBody>
      </p:sp>
      <p:pic>
        <p:nvPicPr>
          <p:cNvPr id="140296" name="Picture 8" descr="сканирование000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76400"/>
            <a:ext cx="2727325" cy="1798638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8" name="Picture 10" descr="сканирование000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1455738" cy="2173288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300" name="Picture 12" descr="сканирование0001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114800"/>
            <a:ext cx="1457325" cy="2157413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301" name="Picture 13" descr="сканирование0004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4800600"/>
            <a:ext cx="2087563" cy="1438275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304800" y="9144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   Важная роль  в распространении </a:t>
            </a:r>
          </a:p>
          <a:p>
            <a:r>
              <a:rPr lang="ru-RU" altLang="en-US" b="1" i="1">
                <a:solidFill>
                  <a:srgbClr val="D52D0B"/>
                </a:solidFill>
                <a:latin typeface="Georgia" panose="02040502050405020303" pitchFamily="18" charset="0"/>
              </a:rPr>
              <a:t> буддизма</a:t>
            </a:r>
            <a:r>
              <a:rPr lang="ru-RU" altLang="en-US" b="1">
                <a:latin typeface="Times New Roman" panose="02020603050405020304" pitchFamily="18" charset="0"/>
              </a:rPr>
              <a:t>  принадлежала  согдийцам.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609600" y="3429000"/>
            <a:ext cx="2922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400" b="1" i="1">
                <a:latin typeface="Times New Roman" panose="02020603050405020304" pitchFamily="18" charset="0"/>
              </a:rPr>
              <a:t>Буддийский храм  на территории </a:t>
            </a:r>
          </a:p>
          <a:p>
            <a:r>
              <a:rPr lang="ru-RU" altLang="en-US" sz="1400" b="1" i="1">
                <a:latin typeface="Times New Roman" panose="02020603050405020304" pitchFamily="18" charset="0"/>
              </a:rPr>
              <a:t>	Казахстана.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6096000" y="914400"/>
            <a:ext cx="275907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 i="1">
                <a:solidFill>
                  <a:srgbClr val="D52D0B"/>
                </a:solidFill>
                <a:latin typeface="Georgia" panose="02040502050405020303" pitchFamily="18" charset="0"/>
              </a:rPr>
              <a:t>Христианство</a:t>
            </a:r>
            <a:r>
              <a:rPr lang="ru-RU" altLang="en-US" b="1">
                <a:latin typeface="Times New Roman" panose="02020603050405020304" pitchFamily="18" charset="0"/>
              </a:rPr>
              <a:t> несторианского толка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пришло из Сирии,  при патриархе Тимофее 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христианство принято карлукским джабгу,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 а в 9-10 вв. была образована карлукская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митрополия.</a:t>
            </a:r>
          </a:p>
        </p:txBody>
      </p:sp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228600" y="4038600"/>
            <a:ext cx="29114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 i="1">
                <a:solidFill>
                  <a:srgbClr val="D52D0B"/>
                </a:solidFill>
                <a:latin typeface="Georgia" panose="02040502050405020303" pitchFamily="18" charset="0"/>
              </a:rPr>
              <a:t>Манихейство –</a:t>
            </a:r>
            <a:r>
              <a:rPr lang="ru-RU" altLang="en-US" b="1">
                <a:latin typeface="Times New Roman" panose="02020603050405020304" pitchFamily="18" charset="0"/>
              </a:rPr>
              <a:t>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смесь христианства 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зороастризма – возникло в Иране 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тоже было принесено согдийцами.</a:t>
            </a:r>
            <a:r>
              <a:rPr lang="ru-RU" altLang="en-US"/>
              <a:t> </a:t>
            </a:r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5257800" y="3962400"/>
            <a:ext cx="34083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Для зороастризма  характерно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 почитание 4 стихий  и идея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борьбы добра и зла.</a:t>
            </a:r>
          </a:p>
        </p:txBody>
      </p:sp>
      <p:sp>
        <p:nvSpPr>
          <p:cNvPr id="140307" name="Text Box 19"/>
          <p:cNvSpPr txBox="1">
            <a:spLocks noChangeArrowheads="1"/>
          </p:cNvSpPr>
          <p:nvPr/>
        </p:nvSpPr>
        <p:spPr bwMode="auto">
          <a:xfrm>
            <a:off x="2895600" y="6248400"/>
            <a:ext cx="2119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400" b="1" i="1">
                <a:latin typeface="Times New Roman" panose="02020603050405020304" pitchFamily="18" charset="0"/>
              </a:rPr>
              <a:t>Изображение бога Ману</a:t>
            </a:r>
          </a:p>
        </p:txBody>
      </p:sp>
      <p:sp>
        <p:nvSpPr>
          <p:cNvPr id="140308" name="Text Box 20"/>
          <p:cNvSpPr txBox="1">
            <a:spLocks noChangeArrowheads="1"/>
          </p:cNvSpPr>
          <p:nvPr/>
        </p:nvSpPr>
        <p:spPr bwMode="auto">
          <a:xfrm>
            <a:off x="5715000" y="6324600"/>
            <a:ext cx="2598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400" b="1" i="1">
                <a:latin typeface="Times New Roman" panose="02020603050405020304" pitchFamily="18" charset="0"/>
              </a:rPr>
              <a:t>Очаг-алтарь, вмазанный в пол</a:t>
            </a:r>
          </a:p>
        </p:txBody>
      </p:sp>
      <p:sp>
        <p:nvSpPr>
          <p:cNvPr id="140309" name="Text Box 21"/>
          <p:cNvSpPr txBox="1">
            <a:spLocks noChangeArrowheads="1"/>
          </p:cNvSpPr>
          <p:nvPr/>
        </p:nvSpPr>
        <p:spPr bwMode="auto">
          <a:xfrm>
            <a:off x="3886200" y="3733800"/>
            <a:ext cx="351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400" b="1" i="1">
                <a:latin typeface="Times New Roman" panose="02020603050405020304" pitchFamily="18" charset="0"/>
              </a:rPr>
              <a:t>Глиняная ступка с изображением креста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  <p:bldP spid="140302" grpId="0"/>
      <p:bldP spid="140303" grpId="0"/>
      <p:bldP spid="140304" grpId="0"/>
      <p:bldP spid="140305" grpId="0"/>
      <p:bldP spid="140306" grpId="0"/>
      <p:bldP spid="140307" grpId="0"/>
      <p:bldP spid="140308" grpId="0"/>
      <p:bldP spid="1403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4651375" cy="3048000"/>
          </a:xfrm>
        </p:spPr>
        <p:txBody>
          <a:bodyPr/>
          <a:lstStyle/>
          <a:p>
            <a:pPr algn="l"/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К концу </a:t>
            </a:r>
            <a:r>
              <a:rPr lang="en-US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в.  карлуки приняли </a:t>
            </a:r>
            <a:r>
              <a:rPr lang="ru-RU" altLang="en-US" sz="1800" b="1" i="1">
                <a:solidFill>
                  <a:srgbClr val="D52D0B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ислам.</a:t>
            </a:r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  <a:b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Караханиды первыми  объявили ислам государственной религией.</a:t>
            </a:r>
            <a:b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В 11-12 вв.  появляются многочисленные мавзолеи и мечети.</a:t>
            </a:r>
            <a:endParaRPr lang="en-US" altLang="en-US" sz="1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4387" name="Picture 3" descr="сканирование000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581400"/>
            <a:ext cx="3827463" cy="2478088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4419600" y="3581400"/>
            <a:ext cx="4106863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А  у кочевников в степи на многие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века  сохранялось </a:t>
            </a:r>
            <a:r>
              <a:rPr lang="ru-RU" altLang="en-US" b="1" i="1">
                <a:solidFill>
                  <a:srgbClr val="D52D0B"/>
                </a:solidFill>
                <a:latin typeface="Georgia" panose="02040502050405020303" pitchFamily="18" charset="0"/>
              </a:rPr>
              <a:t>шаманство</a:t>
            </a:r>
            <a:r>
              <a:rPr lang="ru-RU" altLang="en-US" b="1">
                <a:latin typeface="Times New Roman" panose="02020603050405020304" pitchFamily="18" charset="0"/>
              </a:rPr>
              <a:t> 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поклонение </a:t>
            </a:r>
            <a:r>
              <a:rPr lang="ru-RU" altLang="en-US" b="1">
                <a:solidFill>
                  <a:srgbClr val="D52D0B"/>
                </a:solidFill>
                <a:latin typeface="Times New Roman" panose="02020603050405020304" pitchFamily="18" charset="0"/>
              </a:rPr>
              <a:t>Тенгри,</a:t>
            </a:r>
            <a:r>
              <a:rPr lang="ru-RU" altLang="en-US" b="1">
                <a:latin typeface="Times New Roman" panose="02020603050405020304" pitchFamily="18" charset="0"/>
              </a:rPr>
              <a:t> принесённое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тюрками  в бескрайнюю</a:t>
            </a:r>
            <a:r>
              <a:rPr lang="ru-RU" altLang="en-US" b="1"/>
              <a:t> </a:t>
            </a:r>
            <a:r>
              <a:rPr lang="ru-RU" altLang="en-US" b="1">
                <a:latin typeface="Times New Roman" panose="02020603050405020304" pitchFamily="18" charset="0"/>
              </a:rPr>
              <a:t>степь.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Самыми распространёнными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памятниками  являются каменные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 </a:t>
            </a:r>
            <a:r>
              <a:rPr lang="ru-RU" altLang="en-US" b="1" i="1">
                <a:solidFill>
                  <a:srgbClr val="D52D0B"/>
                </a:solidFill>
                <a:latin typeface="Times New Roman" panose="02020603050405020304" pitchFamily="18" charset="0"/>
              </a:rPr>
              <a:t>балбалы,</a:t>
            </a:r>
            <a:r>
              <a:rPr lang="ru-RU" altLang="en-US" b="1">
                <a:latin typeface="Times New Roman" panose="02020603050405020304" pitchFamily="18" charset="0"/>
              </a:rPr>
              <a:t>  изображающие мужчин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 с усами и устанавливаемые в местах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захоронений.</a:t>
            </a:r>
          </a:p>
          <a:p>
            <a:endParaRPr lang="ru-RU" altLang="en-US" b="1">
              <a:latin typeface="Times New Roman" panose="02020603050405020304" pitchFamily="18" charset="0"/>
            </a:endParaRPr>
          </a:p>
        </p:txBody>
      </p:sp>
      <p:pic>
        <p:nvPicPr>
          <p:cNvPr id="144390" name="Picture 6" descr="сканирование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232150" cy="27384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715000"/>
            <a:ext cx="3124200" cy="685800"/>
          </a:xfrm>
        </p:spPr>
        <p:txBody>
          <a:bodyPr/>
          <a:lstStyle/>
          <a:p>
            <a:endParaRPr lang="en-US" altLang="en-US" sz="4000"/>
          </a:p>
        </p:txBody>
      </p:sp>
      <p:sp>
        <p:nvSpPr>
          <p:cNvPr id="15360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33400" y="6019800"/>
            <a:ext cx="2441575" cy="688975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Чжан-Цзянь</a:t>
            </a:r>
          </a:p>
        </p:txBody>
      </p:sp>
      <p:sp>
        <p:nvSpPr>
          <p:cNvPr id="153604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2819400" y="1828800"/>
            <a:ext cx="6172200" cy="23622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С дипломатической поездки  </a:t>
            </a:r>
            <a:r>
              <a:rPr lang="ru-RU" altLang="en-US" sz="2000" b="1" i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Чжан-Цзяня,</a:t>
            </a:r>
            <a:r>
              <a:rPr lang="ru-RU" altLang="en-US" sz="2000" b="1">
                <a:latin typeface="Times New Roman" panose="02020603050405020304" pitchFamily="18" charset="0"/>
              </a:rPr>
              <a:t> посла императора Китая</a:t>
            </a:r>
            <a:r>
              <a:rPr lang="ru-RU" altLang="en-US" sz="20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У-Ди,</a:t>
            </a:r>
            <a:r>
              <a:rPr lang="ru-RU" altLang="en-US" sz="2000" b="1">
                <a:latin typeface="Times New Roman" panose="02020603050405020304" pitchFamily="18" charset="0"/>
              </a:rPr>
              <a:t> связывается объединение всех  отрезков Шелкового пути в единую артерию.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Император поручил  емy возглавить посольский караван, состоящий из ста человек, направленный в неведомые страны Запада.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Это произошло в </a:t>
            </a:r>
            <a:r>
              <a:rPr lang="ru-RU" altLang="en-US" sz="20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138 г. до н.э.,</a:t>
            </a:r>
            <a:r>
              <a:rPr lang="ru-RU" altLang="en-US" sz="2000" b="1">
                <a:latin typeface="Times New Roman" panose="02020603050405020304" pitchFamily="18" charset="0"/>
              </a:rPr>
              <a:t> и лишь </a:t>
            </a:r>
            <a:r>
              <a:rPr lang="ru-RU" altLang="en-US" sz="20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через 13 лет Чжан­ Цзянь вернулся домой.</a:t>
            </a:r>
            <a:r>
              <a:rPr lang="ru-RU" altLang="en-US" sz="2000" b="1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2000" b="1">
              <a:latin typeface="Times New Roman" panose="02020603050405020304" pitchFamily="18" charset="0"/>
            </a:endParaRPr>
          </a:p>
        </p:txBody>
      </p:sp>
      <p:pic>
        <p:nvPicPr>
          <p:cNvPr id="153605" name="Picture 5" descr="китайский странствующий  монах-буддис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033588" cy="35988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6" name="Picture 6" descr="карта  ал-Идрис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43400"/>
            <a:ext cx="3559175" cy="17986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7" name="Rectangle 7"/>
          <p:cNvSpPr>
            <a:spLocks noRot="1" noChangeArrowheads="1"/>
          </p:cNvSpPr>
          <p:nvPr/>
        </p:nvSpPr>
        <p:spPr bwMode="auto">
          <a:xfrm>
            <a:off x="4267200" y="6172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en-US" sz="1800" b="1">
                <a:solidFill>
                  <a:srgbClr val="003300"/>
                </a:solidFill>
                <a:latin typeface="Georgia" panose="02040502050405020303" pitchFamily="18" charset="0"/>
              </a:rPr>
              <a:t>Карта ал-Идриси.  </a:t>
            </a:r>
            <a:r>
              <a:rPr lang="en-US" altLang="en-US" sz="1800" b="1">
                <a:solidFill>
                  <a:srgbClr val="00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XII</a:t>
            </a:r>
            <a:r>
              <a:rPr lang="ru-RU" altLang="en-US" sz="1800" b="1">
                <a:solidFill>
                  <a:srgbClr val="0033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век.</a:t>
            </a:r>
            <a:endParaRPr lang="en-US" altLang="en-US" sz="1800" b="1">
              <a:solidFill>
                <a:srgbClr val="0033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228600" y="152400"/>
            <a:ext cx="86868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32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Влияние Великого Шёлкового пути </a:t>
            </a:r>
            <a:br>
              <a:rPr lang="ru-RU" altLang="en-US" sz="32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en-US" sz="32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развитие  международных и дипломатических отношений.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build="p"/>
      <p:bldP spid="1536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733800"/>
            <a:ext cx="8610600" cy="2743200"/>
          </a:xfrm>
        </p:spPr>
        <p:txBody>
          <a:bodyPr/>
          <a:lstStyle/>
          <a:p>
            <a:pPr algn="l"/>
            <a:r>
              <a:rPr lang="ru-RU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ru-RU" altLang="en-US" sz="2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Вслед за Чжан Цзянем пошли торговые караваны на Запад и в обратном направлении. </a:t>
            </a:r>
            <a:br>
              <a:rPr lang="ru-RU" altLang="en-US" sz="2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en-US" sz="2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Китай заключал международные договоры, подкрепляя их богатыми подарками, жаловал владык золотыми печатями на пурпурных шнypax, что означало признание их в качестве правителей, посылал в жёны нежных китайских принцесс, скрепляя таким образом   политические союзы.</a:t>
            </a:r>
            <a:r>
              <a:rPr lang="ru-RU" altLang="en-US" sz="4000"/>
              <a:t> </a:t>
            </a:r>
          </a:p>
        </p:txBody>
      </p:sp>
      <p:pic>
        <p:nvPicPr>
          <p:cNvPr id="154627" name="Picture 3" descr="церемониал  приёма послов  у монол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706688" cy="32400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8" name="Picture 4" descr="Пайцза - дипломатический докуме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2176463" cy="31496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китайская принцесса - жена правителя хунну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2813050" cy="4572000"/>
          </a:xfr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5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7200" y="304800"/>
            <a:ext cx="5410200" cy="28956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effectLst/>
                <a:latin typeface="Times New Roman" panose="02020603050405020304" pitchFamily="18" charset="0"/>
              </a:rPr>
              <a:t>Известно, что усуньский  владетель куньби  отправил своих  послов в столицу Китая, которые  принесли в дар  императору 1000  быстрых коней и сосватали  невесту  для своего  властелина.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effectLst/>
                <a:latin typeface="Times New Roman" panose="02020603050405020304" pitchFamily="18" charset="0"/>
              </a:rPr>
              <a:t>Китайская  принцесса  по имени  Синзюнь  прибыла  в ставку усуней  город  Чигучен  и стала женой престарелого куньби.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000" b="1">
                <a:effectLst/>
                <a:latin typeface="Times New Roman" panose="02020603050405020304" pitchFamily="18" charset="0"/>
              </a:rPr>
              <a:t>Вскоре она умерла, но перед тем  оставила песню, в которой передаёт  свою жизнь  в чужой стране и свою тоску по Родине.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2000" b="1">
              <a:effectLst/>
              <a:latin typeface="Times New Roman" panose="02020603050405020304" pitchFamily="18" charset="0"/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38100" y="3352800"/>
            <a:ext cx="5943600" cy="3342501"/>
          </a:xfrm>
          <a:prstGeom prst="snip2DiagRect">
            <a:avLst/>
          </a:prstGeom>
          <a:solidFill>
            <a:schemeClr val="lt1">
              <a:alpha val="41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2000" b="1" dirty="0">
                <a:latin typeface="Times New Roman" panose="02020603050405020304" pitchFamily="18" charset="0"/>
              </a:rPr>
              <a:t>Песня эта  является  совершенным образцом  китайской поэзии: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В далёкий край я замуж отдана,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Правителя усуней я жена.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Мой дом – шалаш, и войлок в нём – стена.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Молочное да мясо - вся еда.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Живу в тоске, и сердце изболело,</a:t>
            </a:r>
          </a:p>
          <a:p>
            <a:r>
              <a:rPr lang="ru-RU" altLang="en-US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Обернувшись лебедем, домой бы улетела</a:t>
            </a:r>
            <a:r>
              <a:rPr lang="ru-RU" altLang="en-US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.</a:t>
            </a:r>
            <a:endParaRPr lang="ru-RU" altLang="en-US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  <p:bldP spid="1566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86200" y="228600"/>
            <a:ext cx="5032375" cy="6172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en-US" sz="2000" b="1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2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Установление дипломатических отношений между Тюркским каганатом и Византией,</a:t>
            </a:r>
            <a:r>
              <a:rPr lang="ru-RU" altLang="en-US" sz="2200" b="1"/>
              <a:t> чему способствовала торговля через Шелковый путь, было достигнуто </a:t>
            </a:r>
            <a:r>
              <a:rPr lang="ru-RU" altLang="en-US" sz="22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568 году.</a:t>
            </a:r>
            <a:r>
              <a:rPr lang="ru-RU" altLang="en-US" sz="2200" b="1"/>
              <a:t> Эти две страны заключили торгово-дипломатический союз, направленный против Персии(Ирана).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200" b="1"/>
              <a:t>Установление дипломатических межгосударственных отношений привело к расширению торговли.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2200" b="1" u="sng"/>
              <a:t>Таким образом,</a:t>
            </a:r>
            <a:r>
              <a:rPr lang="ru-RU" altLang="en-US" sz="2200" b="1"/>
              <a:t> Великий Шелковый путь имел важное историческое значение не только для развития торговли между государствами, но и для укрепления их политических отношений.</a:t>
            </a:r>
            <a:endParaRPr lang="en-US" altLang="en-US" sz="2200" b="1"/>
          </a:p>
          <a:p>
            <a:pPr>
              <a:lnSpc>
                <a:spcPct val="80000"/>
              </a:lnSpc>
            </a:pPr>
            <a:endParaRPr lang="ru-RU" altLang="en-US" sz="2200" b="1"/>
          </a:p>
        </p:txBody>
      </p:sp>
      <p:pic>
        <p:nvPicPr>
          <p:cNvPr id="165892" name="Picture 4" descr="Чингис-хан и его дв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3341688" cy="40560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685800" y="4876800"/>
            <a:ext cx="231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en-US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Приём  послов  </a:t>
            </a:r>
          </a:p>
          <a:p>
            <a:pPr algn="ctr"/>
            <a:r>
              <a:rPr lang="ru-RU" altLang="en-US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монгольским ханом.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533400" y="5638800"/>
            <a:ext cx="263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600" b="1" i="1">
                <a:latin typeface="Times New Roman" panose="02020603050405020304" pitchFamily="18" charset="0"/>
              </a:rPr>
              <a:t>Средневековая миниатюра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/>
      <p:bldP spid="165893" grpId="0"/>
      <p:bldP spid="1658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4000" b="1">
                <a:solidFill>
                  <a:srgbClr val="D52D0B"/>
                </a:solidFill>
              </a:rPr>
              <a:t>История появления </a:t>
            </a:r>
            <a:br>
              <a:rPr lang="ru-RU" altLang="en-US" sz="4000" b="1">
                <a:solidFill>
                  <a:srgbClr val="D52D0B"/>
                </a:solidFill>
              </a:rPr>
            </a:br>
            <a:r>
              <a:rPr lang="ru-RU" altLang="en-US" sz="4000" b="1">
                <a:solidFill>
                  <a:srgbClr val="D52D0B"/>
                </a:solidFill>
              </a:rPr>
              <a:t>Великого Шёлкового пути</a:t>
            </a:r>
          </a:p>
        </p:txBody>
      </p:sp>
      <p:pic>
        <p:nvPicPr>
          <p:cNvPr id="96261" name="Picture 5" descr="караван купцов с Запад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47800"/>
            <a:ext cx="3598863" cy="2701925"/>
          </a:xfrm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6262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В </a:t>
            </a:r>
            <a:r>
              <a:rPr lang="ru-RU" altLang="en-US" sz="18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1877 г.</a:t>
            </a:r>
            <a:r>
              <a:rPr lang="ru-RU" altLang="en-US" sz="1800" b="1">
                <a:latin typeface="Times New Roman" panose="02020603050405020304" pitchFamily="18" charset="0"/>
              </a:rPr>
              <a:t> немецкий географ </a:t>
            </a:r>
            <a:r>
              <a:rPr lang="ru-RU" altLang="en-US" sz="1800" b="1" i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Ф. Рихтгофен</a:t>
            </a:r>
            <a:r>
              <a:rPr lang="ru-RU" altLang="en-US" sz="1800" b="1">
                <a:latin typeface="Times New Roman" panose="02020603050405020304" pitchFamily="18" charset="0"/>
              </a:rPr>
              <a:t> предложил термин </a:t>
            </a:r>
            <a:r>
              <a:rPr lang="ru-RU" altLang="en-US" sz="18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«шелковый путь»</a:t>
            </a:r>
            <a:r>
              <a:rPr lang="ru-RU" altLang="en-US" sz="1800" b="1">
                <a:latin typeface="Times New Roman" panose="02020603050405020304" pitchFamily="18" charset="0"/>
              </a:rPr>
              <a:t> для обозначения связей между Востоком и Западной частью Евразии.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Это название оказалось исключительно удачным, и им сейчас широко пользуются ученые, писатели и политики.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В силу значимости его роли в исторических судьбах Евразии, а также его протяженности было введено прилагательное </a:t>
            </a:r>
            <a:r>
              <a:rPr lang="ru-RU" altLang="en-US" sz="1800" b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«Великий»</a:t>
            </a:r>
            <a:r>
              <a:rPr lang="ru-RU" altLang="en-US" sz="1800" b="1">
                <a:latin typeface="Times New Roman" panose="02020603050405020304" pitchFamily="18" charset="0"/>
              </a:rPr>
              <a:t> .</a:t>
            </a:r>
          </a:p>
          <a:p>
            <a:endParaRPr lang="ru-RU" altLang="en-US" sz="1800">
              <a:latin typeface="Times New Roman" panose="02020603050405020304" pitchFamily="18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962400" y="1585913"/>
            <a:ext cx="51816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	</a:t>
            </a:r>
            <a:r>
              <a:rPr lang="ru-RU" altLang="en-US" b="1" i="1">
                <a:solidFill>
                  <a:srgbClr val="000066"/>
                </a:solidFill>
                <a:latin typeface="Times New Roman" panose="02020603050405020304" pitchFamily="18" charset="0"/>
              </a:rPr>
              <a:t>Великий  Шёлковый путь –</a:t>
            </a:r>
            <a:r>
              <a:rPr lang="ru-RU" altLang="en-US" b="1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трансконтинентальный  путь древности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и средневековья  между Востоком и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Западом, </a:t>
            </a:r>
            <a:r>
              <a:rPr lang="ru-RU" altLang="en-US" b="1">
                <a:solidFill>
                  <a:srgbClr val="D52D0B"/>
                </a:solidFill>
                <a:latin typeface="Times New Roman" panose="02020603050405020304" pitchFamily="18" charset="0"/>
              </a:rPr>
              <a:t>начал </a:t>
            </a:r>
            <a:r>
              <a:rPr lang="ru-RU" altLang="en-US" b="1">
                <a:latin typeface="Times New Roman" panose="02020603050405020304" pitchFamily="18" charset="0"/>
              </a:rPr>
              <a:t>функционировать  как 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регулярная торговая  и дипломатическая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 артерия  </a:t>
            </a:r>
            <a:r>
              <a:rPr lang="ru-RU" altLang="en-US" b="1" u="sng">
                <a:solidFill>
                  <a:srgbClr val="D52D0B"/>
                </a:solidFill>
                <a:latin typeface="Times New Roman" panose="02020603050405020304" pitchFamily="18" charset="0"/>
              </a:rPr>
              <a:t>с середины </a:t>
            </a:r>
            <a:r>
              <a:rPr lang="en-US" altLang="en-US" b="1" u="sng">
                <a:solidFill>
                  <a:srgbClr val="D52D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en-US" b="1" u="sng">
                <a:solidFill>
                  <a:srgbClr val="D52D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до н.э.</a:t>
            </a:r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и существовал вплоть </a:t>
            </a:r>
            <a:r>
              <a:rPr lang="ru-RU" altLang="en-US" b="1" u="sng">
                <a:solidFill>
                  <a:srgbClr val="D52D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en-US" altLang="en-US" b="1" u="sng">
                <a:solidFill>
                  <a:srgbClr val="D52D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altLang="en-US" b="1" u="sng">
                <a:solidFill>
                  <a:srgbClr val="D52D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века, до открытия морских путей.</a:t>
            </a:r>
          </a:p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62" grpId="0"/>
      <p:bldP spid="962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b="1" dirty="0" smtClean="0">
                <a:solidFill>
                  <a:srgbClr val="D52D0B"/>
                </a:solidFill>
              </a:rPr>
              <a:t>Значение Великого Шёлкового пути</a:t>
            </a:r>
            <a:endParaRPr lang="ru-RU" altLang="en-US" sz="4000" dirty="0"/>
          </a:p>
        </p:txBody>
      </p:sp>
      <p:sp>
        <p:nvSpPr>
          <p:cNvPr id="131078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540750" cy="51085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en-US" sz="2000" b="1" dirty="0" smtClean="0">
                <a:latin typeface="Times New Roman" panose="02020603050405020304" pitchFamily="18" charset="0"/>
              </a:rPr>
              <a:t>История Великого Шёлкового пути — это история широкого культурного взаимодействия и взаимообмена между народами Востока и Запада. Она доказывает, что только тесное сотрудничество и взаимообогащение культур являются основой мира и прогресса для всего человечества.</a:t>
            </a:r>
          </a:p>
          <a:p>
            <a:endParaRPr lang="ru-RU" altLang="en-US" sz="2000" b="1" dirty="0" smtClean="0">
              <a:latin typeface="Times New Roman" panose="02020603050405020304" pitchFamily="18" charset="0"/>
            </a:endParaRPr>
          </a:p>
          <a:p>
            <a:r>
              <a:rPr lang="ru-RU" altLang="en-US" sz="2000" b="1" dirty="0" smtClean="0">
                <a:latin typeface="Times New Roman" panose="02020603050405020304" pitchFamily="18" charset="0"/>
              </a:rPr>
              <a:t>Средняя Азия оказалась в центре пересечения основных направлений этого пути. Сюда съезжались купцы, ремесленники, учёные и музыканты из различных стран.</a:t>
            </a:r>
          </a:p>
          <a:p>
            <a:endParaRPr lang="ru-RU" altLang="en-US" sz="2000" b="1" dirty="0" smtClean="0">
              <a:latin typeface="Times New Roman" panose="02020603050405020304" pitchFamily="18" charset="0"/>
            </a:endParaRPr>
          </a:p>
          <a:p>
            <a:r>
              <a:rPr lang="ru-RU" altLang="en-US" sz="2000" b="1" dirty="0" smtClean="0">
                <a:latin typeface="Times New Roman" panose="02020603050405020304" pitchFamily="18" charset="0"/>
              </a:rPr>
              <a:t>Благодаря Великому Шёлковому пути народы Средней Азии познакомились с достижениями экономики и культуры Запада и Востока, а народы Запада открыли для себя высокий уровень развития среднеазиатского региона.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utoUpdateAnimBg="0"/>
      <p:bldP spid="131078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Трассы Великого Шёлкового пу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830888" cy="3959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10732" y="4724400"/>
            <a:ext cx="9133268" cy="181610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en-US" b="1" dirty="0"/>
              <a:t>        Существовали  отдельные участки  Великого   Шёлкового пути:</a:t>
            </a:r>
          </a:p>
          <a:p>
            <a:r>
              <a:rPr lang="ru-RU" altLang="en-US" b="1" dirty="0">
                <a:solidFill>
                  <a:srgbClr val="D52D0B"/>
                </a:solidFill>
              </a:rPr>
              <a:t>«Лазуритовый путь»</a:t>
            </a:r>
            <a:r>
              <a:rPr lang="ru-RU" altLang="en-US" b="1" dirty="0"/>
              <a:t> - соединял  Среднюю Азию   и Средний Восток с Средиземноморьем и Индией,</a:t>
            </a:r>
          </a:p>
          <a:p>
            <a:r>
              <a:rPr lang="ru-RU" altLang="en-US" b="1" dirty="0">
                <a:solidFill>
                  <a:srgbClr val="D52D0B"/>
                </a:solidFill>
              </a:rPr>
              <a:t>«Нефритовый путь»</a:t>
            </a:r>
            <a:r>
              <a:rPr lang="ru-RU" altLang="en-US" b="1" dirty="0"/>
              <a:t> - связывал  Восточный Туркестан с Китаем,</a:t>
            </a:r>
          </a:p>
          <a:p>
            <a:r>
              <a:rPr lang="ru-RU" altLang="en-US" b="1" dirty="0">
                <a:solidFill>
                  <a:srgbClr val="D52D0B"/>
                </a:solidFill>
              </a:rPr>
              <a:t>«Степной путь»</a:t>
            </a:r>
            <a:r>
              <a:rPr lang="ru-RU" altLang="en-US" b="1" dirty="0"/>
              <a:t> - из Причерноморья к берегам Дона, оттуда – к сарматам  в Южное Приуралье, а затем –  в Прииртышье и к о.Зайсан.</a:t>
            </a:r>
            <a:endParaRPr lang="en-US" altLang="en-US" b="1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-228600" y="5181600"/>
            <a:ext cx="4419600" cy="917575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Иранский ковёр, найденный в Пазырыке</a:t>
            </a:r>
          </a:p>
        </p:txBody>
      </p:sp>
      <p:sp>
        <p:nvSpPr>
          <p:cNvPr id="104454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038600" y="381000"/>
            <a:ext cx="5105400" cy="64770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5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Первый,</a:t>
            </a: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или начальный этап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    Великого Шелкового пути –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    </a:t>
            </a:r>
            <a:r>
              <a:rPr lang="ru-RU" alt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«протошелковый путь»</a:t>
            </a: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К этому этапу относятся города-ставки и могильники саков и усуней, хунну, сарматов, античные города Центральной Азии.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Китайский шелк и иранские ковры представлены в материалах раскопок широко известных </a:t>
            </a:r>
            <a:r>
              <a:rPr lang="ru-RU" altLang="en-US" sz="2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«царских»</a:t>
            </a:r>
            <a:r>
              <a:rPr lang="ru-RU" alt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курганов Алтая ( Пазырыка),  Вост.Казахстана ( Берель); могильников Семиречья – Иссыка.</a:t>
            </a:r>
            <a:r>
              <a:rPr lang="ru-RU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4455" name="Picture 7" descr="Иранский ковёр в Пазыры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581400" cy="462915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build="p"/>
      <p:bldP spid="10445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4000" b="1" dirty="0">
                <a:solidFill>
                  <a:srgbClr val="D52D0B"/>
                </a:solidFill>
              </a:rPr>
              <a:t>Влияние Великого Шёлкового пути  на развитие торговли.</a:t>
            </a:r>
            <a:r>
              <a:rPr lang="ru-RU" altLang="en-US" sz="4000" dirty="0"/>
              <a:t> </a:t>
            </a:r>
          </a:p>
        </p:txBody>
      </p:sp>
      <p:sp>
        <p:nvSpPr>
          <p:cNvPr id="1198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5413375" cy="4953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2000" b="1" dirty="0">
                <a:ln w="0"/>
                <a:effectLst/>
                <a:latin typeface="Times New Roman" panose="02020603050405020304" pitchFamily="18" charset="0"/>
              </a:rPr>
              <a:t>Великий Шёлковый путь  был своеобразным стержнем, который  удерживал и Запад, и Восток  благодаря международной торговле.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sz="2000" b="1" dirty="0">
              <a:ln w="0"/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b="1" dirty="0">
                <a:ln w="0"/>
                <a:effectLst/>
                <a:latin typeface="Times New Roman" panose="02020603050405020304" pitchFamily="18" charset="0"/>
              </a:rPr>
              <a:t>Определяющая  роль принадлежала  купцам-первопроходцам.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sz="2000" b="1" dirty="0">
              <a:ln w="0"/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en-US" sz="2400" b="1" i="1" dirty="0">
                <a:ln w="0"/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Согд</a:t>
            </a:r>
            <a:r>
              <a:rPr lang="ru-RU" altLang="en-US" sz="2000" b="1" i="1" dirty="0">
                <a:ln w="0"/>
                <a:effectLst/>
                <a:latin typeface="Georgia" panose="02040502050405020303" pitchFamily="18" charset="0"/>
              </a:rPr>
              <a:t> </a:t>
            </a:r>
            <a:r>
              <a:rPr lang="ru-RU" altLang="en-US" sz="2000" b="1" dirty="0">
                <a:ln w="0"/>
                <a:effectLst/>
                <a:latin typeface="Times New Roman" panose="02020603050405020304" pitchFamily="18" charset="0"/>
              </a:rPr>
              <a:t>(современный Узбекистан) – один из крупнейших оазисов торговли  Средней Азии.  Накануне арабского завоевания  и в первые столетия после него  согдийцы прочно обосновались  на всём протяжении  Шёлкового пути.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sz="2000" b="1" dirty="0">
              <a:ln w="0"/>
              <a:effectLst/>
              <a:latin typeface="Times New Roman" panose="02020603050405020304" pitchFamily="18" charset="0"/>
            </a:endParaRPr>
          </a:p>
        </p:txBody>
      </p:sp>
      <p:pic>
        <p:nvPicPr>
          <p:cNvPr id="119812" name="Picture 4" descr="портрет согдийца, навершие  глиняной кры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181225" cy="2816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5715000" y="4419600"/>
            <a:ext cx="3200400" cy="201453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altLang="en-US" b="1" i="1" dirty="0">
                <a:latin typeface="Times New Roman" panose="02020603050405020304" pitchFamily="18" charset="0"/>
              </a:rPr>
              <a:t>«От Давани (Фергана)  до Ансьи (Парфия)  хотя и говорят на разных языках, но обычаи одинаковы и понимают друг друга. Все жители имеют впалые глаза  и густые бороды».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 build="p"/>
      <p:bldP spid="1198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0" y="304800"/>
            <a:ext cx="5797550" cy="28956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Активную роль в торговле играли  китайцы, которые везли  товары своей страны  на продажу в соседние страны.  </a:t>
            </a:r>
            <a:r>
              <a:rPr lang="ru-RU" altLang="en-US" sz="2000" b="1" i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Китайский шёлк, фарфор, изделия из нефрита,  украшения</a:t>
            </a:r>
            <a:r>
              <a:rPr lang="ru-RU" altLang="en-US" sz="2000" b="1">
                <a:latin typeface="Times New Roman" panose="02020603050405020304" pitchFamily="18" charset="0"/>
              </a:rPr>
              <a:t> – обязательные  находки при раскопках  городищ Казахстана.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b="1">
                <a:latin typeface="Times New Roman" panose="02020603050405020304" pitchFamily="18" charset="0"/>
              </a:rPr>
              <a:t>После  падения Сасанидского Ирана, вслед за завоевателями  двинулись купцы, которые говорили на всевозможных  языках.</a:t>
            </a:r>
          </a:p>
        </p:txBody>
      </p:sp>
      <p:pic>
        <p:nvPicPr>
          <p:cNvPr id="120839" name="Picture 7" descr="арабские куп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530475" cy="43211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65125" y="5043488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Арабские купцы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3048000" y="3477101"/>
            <a:ext cx="6035675" cy="3132773"/>
          </a:xfrm>
          <a:prstGeom prst="flowChartAlternateProcess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«Кто из алчности  с Востока едет на Запад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по горам и морям и подвергает опасности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 жизнь, и тело, и имущество, не страшится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разбойников и бродяг, и пожирающих  людей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 хищников, и небезопасных путей, людям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sz="1600" b="1" i="1" dirty="0">
                <a:solidFill>
                  <a:schemeClr val="tx1"/>
                </a:solidFill>
                <a:latin typeface="Georgia" panose="02040502050405020303" pitchFamily="18" charset="0"/>
              </a:rPr>
              <a:t> Запада доставляет блага  Востока, и наоборот, тот, конечно, содействует  процветанию мира, а это – не кто иной, как купец».</a:t>
            </a:r>
          </a:p>
          <a:p>
            <a:endParaRPr lang="ru-RU" altLang="en-US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  <p:bldP spid="120840" grpId="0"/>
      <p:bldP spid="1208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2819400"/>
            <a:ext cx="5410200" cy="38862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Издревле на Востоке вели караванную торговлю: одиночка  не мог справиться  с дорожными  опасностями  и огромными путевыми  расходами.  Так, например, посольство халифа  Муктадира  из Багдада  в Волжскую Булгарию насчитывало  5 тыс. купцов, ремесленников  и духовных лиц и 3 тыс. вьючных животных.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В дальний путь обычно пускались весной.  Путешествие в Китай растягивалось на три года  ввиду длительных  остановок  на отдых, зимовок, ожиданий благоприятной погоды.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Караван снаряжали долго и тщательно.  Караванные дороги поддерживались  в хорошем состоянии, на них устраивались  караван-сараи, колодцы.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1800" b="1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1600" b="1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1400" b="1">
              <a:latin typeface="Times New Roman" panose="02020603050405020304" pitchFamily="18" charset="0"/>
            </a:endParaRPr>
          </a:p>
        </p:txBody>
      </p:sp>
      <p:pic>
        <p:nvPicPr>
          <p:cNvPr id="121860" name="Picture 4" descr="карав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45488" cy="23622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сардоба - водохранилище на торговом пу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3095625" cy="28813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6096000" y="5943600"/>
            <a:ext cx="2486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en-US" sz="1600" b="1" i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</a:rPr>
              <a:t>Сардоба </a:t>
            </a:r>
            <a:r>
              <a:rPr lang="ru-RU" altLang="en-US" sz="1600" b="1">
                <a:solidFill>
                  <a:srgbClr val="003300"/>
                </a:solidFill>
                <a:latin typeface="Georgia" panose="02040502050405020303" pitchFamily="18" charset="0"/>
              </a:rPr>
              <a:t>– </a:t>
            </a:r>
            <a:r>
              <a:rPr lang="ru-RU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сооружение </a:t>
            </a:r>
          </a:p>
          <a:p>
            <a:pPr algn="ctr"/>
            <a:r>
              <a:rPr lang="ru-RU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над колодцем.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  <p:bldP spid="1218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362200"/>
            <a:ext cx="5334000" cy="4495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Вместе с торговыми людьми  ехали послы, паломники, учёные, ремесленники – так было безопаснее. Правители городов и областей  часто  давали  дипломатические  поручения и самим купцам.  Приход караванов  из незнакомых мест воспринимали  как  большое событие.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latin typeface="Times New Roman" panose="02020603050405020304" pitchFamily="18" charset="0"/>
              </a:rPr>
              <a:t>О высоком уровне развития торговли говорит тот факт, что в городе  </a:t>
            </a:r>
            <a:r>
              <a:rPr lang="ru-RU" altLang="en-US" sz="1800" b="1" i="1">
                <a:solidFill>
                  <a:srgbClr val="D52D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Суяб</a:t>
            </a:r>
            <a:r>
              <a:rPr lang="ru-RU" altLang="en-US" sz="1800" b="1">
                <a:latin typeface="Times New Roman" panose="02020603050405020304" pitchFamily="18" charset="0"/>
              </a:rPr>
              <a:t>   на юге Казахстана «смешанно живут торговцы из разных стран, а половину города составляют купцы».</a:t>
            </a:r>
          </a:p>
          <a:p>
            <a:pPr>
              <a:buFont typeface="Arial" panose="020B0604020202020204" pitchFamily="34" charset="0"/>
              <a:buNone/>
            </a:pPr>
            <a:endParaRPr lang="ru-RU" altLang="en-US" sz="1800" b="1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en-US" sz="1600" b="1">
              <a:latin typeface="Times New Roman" panose="02020603050405020304" pitchFamily="18" charset="0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4327525" y="1708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123911" name="Picture 7" descr="разбойники грабят карав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598863" cy="29718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5410200" y="4572000"/>
            <a:ext cx="3546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Нападение разбойников на караван.</a:t>
            </a:r>
          </a:p>
          <a:p>
            <a:pPr algn="ctr"/>
            <a:r>
              <a:rPr lang="ru-RU" altLang="en-US" sz="1600" b="1">
                <a:solidFill>
                  <a:srgbClr val="003300"/>
                </a:solidFill>
                <a:latin typeface="Times New Roman" panose="02020603050405020304" pitchFamily="18" charset="0"/>
              </a:rPr>
              <a:t> Рисунок на шёлке.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288925" y="228600"/>
            <a:ext cx="8855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</a:t>
            </a:r>
            <a:endParaRPr lang="ru-RU" altLang="en-US" b="1">
              <a:latin typeface="Times New Roman" panose="02020603050405020304" pitchFamily="18" charset="0"/>
            </a:endParaRP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136525" y="266700"/>
            <a:ext cx="5349875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На границе с неспокойной  кочевой степью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None/>
            </a:pPr>
            <a:r>
              <a:rPr lang="ru-RU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к каравану  приставляли  дополнительный конвой.  Банды грабителей достигали нескольких тысяч человек.  Иногда они брали выкуп с купцов. Караван могли обобрать не только «лихие люди»: во времена междоусобных  войн путешествовать тоже было небезопасно.</a:t>
            </a:r>
          </a:p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3912" grpId="0"/>
      <p:bldP spid="1239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371600"/>
            <a:ext cx="8540750" cy="20574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 b="1">
                <a:latin typeface="Times New Roman" panose="02020603050405020304" pitchFamily="18" charset="0"/>
              </a:rPr>
              <a:t>Главным  и постоянным  предметом торговли  оставался шёлк, который наряду с золотом фактически  превратился  в международную  валюту.  Он одновременно шёл и как товар, как дань, и подарок, и жалованье воинам. Им выплачивались и государственные долги.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en-US" sz="1600" b="1">
                <a:latin typeface="Times New Roman" panose="02020603050405020304" pitchFamily="18" charset="0"/>
              </a:rPr>
              <a:t>Вполне естественно,  что и шёлк, и часть товаров, провозимых по Шёлковому пути, оседала в тех городах, которые  находились  на трассе, в том числе и на казахстанском участке.  Археологические находки, обнаруженные здесь, - яркое тому свидетельство. Из Ирана на Восток, в степь и Китай  вывозились ковры.</a:t>
            </a:r>
          </a:p>
        </p:txBody>
      </p:sp>
      <p:pic>
        <p:nvPicPr>
          <p:cNvPr id="125956" name="Picture 4" descr="Ахеменидский серебряный рит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514600" cy="18796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124200" y="3352800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В Западном Казахстане обнаружен серебряный   ритон из Ирана.</a:t>
            </a:r>
          </a:p>
        </p:txBody>
      </p:sp>
      <p:pic>
        <p:nvPicPr>
          <p:cNvPr id="125958" name="Picture 6" descr="бронзовая фибула-застё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843088" cy="18018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6553200" y="3733800"/>
            <a:ext cx="2438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Там же обнаружена бронзовая фибула-застёжка  из Греции.</a:t>
            </a:r>
          </a:p>
        </p:txBody>
      </p:sp>
      <p:pic>
        <p:nvPicPr>
          <p:cNvPr id="125960" name="Picture 8" descr="зеркала из бронз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609850" cy="21605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457200" y="5638800"/>
            <a:ext cx="2940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b="1">
                <a:latin typeface="Times New Roman" panose="02020603050405020304" pitchFamily="18" charset="0"/>
              </a:rPr>
              <a:t>В Жетыасарском урочище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обнаружены китайские</a:t>
            </a:r>
          </a:p>
          <a:p>
            <a:r>
              <a:rPr lang="ru-RU" altLang="en-US" b="1">
                <a:latin typeface="Times New Roman" panose="02020603050405020304" pitchFamily="18" charset="0"/>
              </a:rPr>
              <a:t>бронзовые  зеркала.</a:t>
            </a:r>
          </a:p>
        </p:txBody>
      </p:sp>
      <p:sp>
        <p:nvSpPr>
          <p:cNvPr id="125962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noFill/>
          <a:ln/>
        </p:spPr>
        <p:txBody>
          <a:bodyPr/>
          <a:lstStyle/>
          <a:p>
            <a:r>
              <a:rPr lang="ru-RU" altLang="en-US" sz="3600" b="1">
                <a:solidFill>
                  <a:srgbClr val="D52D0B"/>
                </a:solidFill>
              </a:rPr>
              <a:t>Влияние  Великого Шёлкового пути  </a:t>
            </a:r>
            <a:br>
              <a:rPr lang="ru-RU" altLang="en-US" sz="3600" b="1">
                <a:solidFill>
                  <a:srgbClr val="D52D0B"/>
                </a:solidFill>
              </a:rPr>
            </a:br>
            <a:r>
              <a:rPr lang="ru-RU" altLang="en-US" sz="3600" b="1">
                <a:solidFill>
                  <a:srgbClr val="D52D0B"/>
                </a:solidFill>
              </a:rPr>
              <a:t>на  развитие хозяйства.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  <p:bldP spid="125957" grpId="0"/>
      <p:bldP spid="125959" grpId="0"/>
      <p:bldP spid="125961" grpId="0"/>
      <p:bldP spid="125962" grpId="0"/>
    </p:bldLst>
  </p:timing>
</p:sld>
</file>

<file path=ppt/theme/theme1.xml><?xml version="1.0" encoding="utf-8"?>
<a:theme xmlns:a="http://schemas.openxmlformats.org/drawingml/2006/main" name="Граница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862</TotalTime>
  <Words>1410</Words>
  <Application>Microsoft Office PowerPoint</Application>
  <PresentationFormat>On-screen Show (4:3)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Tahoma</vt:lpstr>
      <vt:lpstr>Times New Roman</vt:lpstr>
      <vt:lpstr>Wingdings</vt:lpstr>
      <vt:lpstr>Georgia</vt:lpstr>
      <vt:lpstr>Comic Sans MS</vt:lpstr>
      <vt:lpstr>Граница</vt:lpstr>
      <vt:lpstr>Великий Шелковый Путь</vt:lpstr>
      <vt:lpstr>История появления  Великого Шёлкового пути</vt:lpstr>
      <vt:lpstr>PowerPoint Presentation</vt:lpstr>
      <vt:lpstr>PowerPoint Presentation</vt:lpstr>
      <vt:lpstr>Влияние Великого Шёлкового пути  на развитие торговли. </vt:lpstr>
      <vt:lpstr>PowerPoint Presentation</vt:lpstr>
      <vt:lpstr>PowerPoint Presentation</vt:lpstr>
      <vt:lpstr>PowerPoint Presentation</vt:lpstr>
      <vt:lpstr>Влияние  Великого Шёлкового пути   на  развитие хозяйства.</vt:lpstr>
      <vt:lpstr>PowerPoint Presentation</vt:lpstr>
      <vt:lpstr>К числу редкостных по значению находок, говорящих о международной торговле, относится серебряный клад из Отрара.</vt:lpstr>
      <vt:lpstr>Влияние Великого Шёлкового пути  на развитие культуры.</vt:lpstr>
      <vt:lpstr>Взаимодействие культур в искусстве.</vt:lpstr>
      <vt:lpstr>Распространение религий.</vt:lpstr>
      <vt:lpstr> К концу VIII  в.  карлуки приняли ислам.    Караханиды первыми  объявили ислам государственной религией.  В 11-12 вв.  появляются многочисленные мавзолеи и мечети.</vt:lpstr>
      <vt:lpstr>PowerPoint Presentation</vt:lpstr>
      <vt:lpstr> Вслед за Чжан Цзянем пошли торговые караваны на Запад и в обратном направлении.   Китай заключал международные договоры, подкрепляя их богатыми подарками, жаловал владык золотыми печатями на пурпурных шнypax, что означало признание их в качестве правителей, посылал в жёны нежных китайских принцесс, скрепляя таким образом   политические союзы. </vt:lpstr>
      <vt:lpstr>PowerPoint Presentation</vt:lpstr>
      <vt:lpstr>PowerPoint Presentation</vt:lpstr>
      <vt:lpstr>Значение Великого Шёлкового пути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</dc:creator>
  <cp:lastModifiedBy>pptforschool.ru</cp:lastModifiedBy>
  <cp:revision>15</cp:revision>
  <cp:lastPrinted>1601-01-01T00:00:00Z</cp:lastPrinted>
  <dcterms:created xsi:type="dcterms:W3CDTF">1601-01-01T00:00:00Z</dcterms:created>
  <dcterms:modified xsi:type="dcterms:W3CDTF">2018-03-16T23:04:19Z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