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85" r:id="rId2"/>
    <p:sldId id="257" r:id="rId3"/>
    <p:sldId id="263" r:id="rId4"/>
    <p:sldId id="258" r:id="rId5"/>
    <p:sldId id="262" r:id="rId6"/>
    <p:sldId id="261" r:id="rId7"/>
    <p:sldId id="260" r:id="rId8"/>
    <p:sldId id="264" r:id="rId9"/>
    <p:sldId id="265" r:id="rId10"/>
    <p:sldId id="277" r:id="rId11"/>
    <p:sldId id="278" r:id="rId12"/>
    <p:sldId id="276" r:id="rId13"/>
    <p:sldId id="275" r:id="rId14"/>
    <p:sldId id="274" r:id="rId15"/>
    <p:sldId id="273" r:id="rId16"/>
    <p:sldId id="272" r:id="rId17"/>
    <p:sldId id="271" r:id="rId18"/>
    <p:sldId id="270" r:id="rId19"/>
    <p:sldId id="269" r:id="rId20"/>
    <p:sldId id="268" r:id="rId21"/>
    <p:sldId id="267" r:id="rId22"/>
    <p:sldId id="284" r:id="rId23"/>
    <p:sldId id="283" r:id="rId24"/>
    <p:sldId id="282" r:id="rId25"/>
    <p:sldId id="28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7853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606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7C9A6D4-3521-48CE-95B4-90A6B92C32A3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605188-CE6C-4C41-80F1-6DB7E20F6E8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74910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2895600" y="4303713"/>
            <a:ext cx="3276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066800"/>
            <a:ext cx="86868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336" y="0"/>
            <a:chExt cx="2064" cy="1344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008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344" y="1008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728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064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672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36" y="0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2736" y="96"/>
            <a:chExt cx="2064" cy="1344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408" y="768"/>
              <a:ext cx="336" cy="336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744" y="1104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128" y="432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464" y="768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072" y="432"/>
              <a:ext cx="336" cy="336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2736" y="96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114800" y="4191000"/>
            <a:ext cx="211138" cy="2111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4419600" y="4191000"/>
            <a:ext cx="211138" cy="211138"/>
          </a:xfrm>
          <a:prstGeom prst="rect">
            <a:avLst/>
          </a:prstGeom>
          <a:solidFill>
            <a:schemeClr val="bg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4724400" y="4191000"/>
            <a:ext cx="211138" cy="21113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752600"/>
          </a:xfrm>
        </p:spPr>
        <p:txBody>
          <a:bodyPr anchor="t"/>
          <a:lstStyle>
            <a:lvl1pPr algn="ctr">
              <a:lnSpc>
                <a:spcPct val="90000"/>
              </a:lnSpc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524000"/>
          </a:xfrm>
        </p:spPr>
        <p:txBody>
          <a:bodyPr anchor="ctr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/>
            </a:lvl1pPr>
          </a:lstStyle>
          <a:p>
            <a:fld id="{0D1B0BF0-B277-4420-A2BE-570F80928FD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869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60EAD-F87B-4A83-88E1-80C470CEF6E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9271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219200"/>
            <a:ext cx="17716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625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050F6-EC08-46F1-B4C3-AD92CCAB553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0224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7003B-529F-4659-81BD-C0138120BAE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8158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C2787-7F4D-4AC3-AEE6-19AB15AAAB8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8361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3C0D6-C5FD-4563-9622-004DF7F9911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8968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0D396-6A0D-4D68-B465-8A29A9A8ED6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1003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EE45D-F269-4296-B4A3-15EA3B9417D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0901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9AD77-B60D-4BE1-98C3-0FF21316FC9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3672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8E61C-F878-4ACA-B913-3F358E9BD5B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7291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29939-9B0E-464A-A8EA-8128E4186D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4775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819400"/>
            <a:ext cx="7086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2860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33400" y="28194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981200" y="533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62000" y="1066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143000" y="685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362200" y="152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755650"/>
            <a:ext cx="5867400" cy="762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715000" y="609600"/>
            <a:ext cx="304800" cy="3048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562600" y="457200"/>
            <a:ext cx="304800" cy="304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458200" y="3962400"/>
            <a:ext cx="381000" cy="3810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686800" y="3657600"/>
            <a:ext cx="381000" cy="381000"/>
          </a:xfrm>
          <a:prstGeom prst="rect">
            <a:avLst/>
          </a:prstGeom>
          <a:solidFill>
            <a:schemeClr val="bg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/>
          </a:p>
        </p:txBody>
      </p:sp>
      <p:grpSp>
        <p:nvGrpSpPr>
          <p:cNvPr id="29710" name="Group 14"/>
          <p:cNvGrpSpPr>
            <a:grpSpLocks/>
          </p:cNvGrpSpPr>
          <p:nvPr/>
        </p:nvGrpSpPr>
        <p:grpSpPr bwMode="auto">
          <a:xfrm>
            <a:off x="0" y="2286000"/>
            <a:ext cx="1066800" cy="1066800"/>
            <a:chOff x="0" y="2496"/>
            <a:chExt cx="672" cy="672"/>
          </a:xfrm>
        </p:grpSpPr>
        <p:sp>
          <p:nvSpPr>
            <p:cNvPr id="1048" name="Rectangle 15"/>
            <p:cNvSpPr>
              <a:spLocks noChangeArrowheads="1"/>
            </p:cNvSpPr>
            <p:nvPr/>
          </p:nvSpPr>
          <p:spPr bwMode="auto">
            <a:xfrm>
              <a:off x="0" y="2496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9" name="Rectangle 16"/>
            <p:cNvSpPr>
              <a:spLocks noChangeArrowheads="1"/>
            </p:cNvSpPr>
            <p:nvPr/>
          </p:nvSpPr>
          <p:spPr bwMode="auto">
            <a:xfrm>
              <a:off x="336" y="2832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3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219200"/>
            <a:ext cx="708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9714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507163"/>
            <a:ext cx="1828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kumimoji="0" sz="12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1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507163"/>
            <a:ext cx="289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kumimoji="0" sz="12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1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1200" y="6172200"/>
            <a:ext cx="762000" cy="609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800" b="1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fld id="{94ECA476-DB8C-40AE-9DBF-A8B906F15766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29717" name="Group 21"/>
          <p:cNvGrpSpPr>
            <a:grpSpLocks/>
          </p:cNvGrpSpPr>
          <p:nvPr/>
        </p:nvGrpSpPr>
        <p:grpSpPr bwMode="auto">
          <a:xfrm>
            <a:off x="762000" y="152400"/>
            <a:ext cx="1981200" cy="1295400"/>
            <a:chOff x="3888" y="96"/>
            <a:chExt cx="1248" cy="816"/>
          </a:xfrm>
        </p:grpSpPr>
        <p:sp>
          <p:nvSpPr>
            <p:cNvPr id="1044" name="Rectangle 22"/>
            <p:cNvSpPr>
              <a:spLocks noChangeArrowheads="1"/>
            </p:cNvSpPr>
            <p:nvPr/>
          </p:nvSpPr>
          <p:spPr bwMode="auto">
            <a:xfrm>
              <a:off x="4656" y="336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5" name="Rectangle 23"/>
            <p:cNvSpPr>
              <a:spLocks noChangeArrowheads="1"/>
            </p:cNvSpPr>
            <p:nvPr/>
          </p:nvSpPr>
          <p:spPr bwMode="auto">
            <a:xfrm>
              <a:off x="3888" y="672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6" name="Rectangle 24"/>
            <p:cNvSpPr>
              <a:spLocks noChangeArrowheads="1"/>
            </p:cNvSpPr>
            <p:nvPr/>
          </p:nvSpPr>
          <p:spPr bwMode="auto">
            <a:xfrm>
              <a:off x="4128" y="432"/>
              <a:ext cx="240" cy="240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7" name="Rectangle 25"/>
            <p:cNvSpPr>
              <a:spLocks noChangeArrowheads="1"/>
            </p:cNvSpPr>
            <p:nvPr/>
          </p:nvSpPr>
          <p:spPr bwMode="auto">
            <a:xfrm>
              <a:off x="4896" y="96"/>
              <a:ext cx="240" cy="24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Обои черный, фон, линии, царап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Результат пошуку зображень за запитом &quot;культура руси в17 картин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51816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142999" y="5873054"/>
            <a:ext cx="7075976" cy="646986"/>
          </a:xfrm>
          <a:prstGeom prst="round2DiagRect">
            <a:avLst/>
          </a:prstGeom>
          <a:solidFill>
            <a:srgbClr val="1C1C1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Образование и культура в 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XVII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AutoShape 5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086600" cy="1447800"/>
          </a:xfrm>
          <a:prstGeom prst="bevel">
            <a:avLst>
              <a:gd name="adj" fmla="val 12500"/>
            </a:avLst>
          </a:prstGeom>
          <a:ln w="41275"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3200" b="1" u="sng" smtClean="0">
                <a:solidFill>
                  <a:schemeClr val="tx1">
                    <a:lumMod val="50000"/>
                  </a:schemeClr>
                </a:solidFill>
              </a:rPr>
              <a:t>Научные знания: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267200" y="1570038"/>
            <a:ext cx="4876800" cy="525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Обширные сведения о зарубежных странах собирались и обобщались русскими послами. Интересные сведения о Китае и пограничных территориях Сибири собрал посол Н.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</a:rPr>
              <a:t>Спафарий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3316" name="Picture 7" descr="spafariy_n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3132138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1033463" y="5654675"/>
            <a:ext cx="4114800" cy="6096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Н.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Спафарий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AutoShape 5"/>
          <p:cNvSpPr>
            <a:spLocks noGrp="1" noChangeArrowheads="1"/>
          </p:cNvSpPr>
          <p:nvPr>
            <p:ph type="title"/>
          </p:nvPr>
        </p:nvSpPr>
        <p:spPr>
          <a:xfrm>
            <a:off x="2590800" y="296863"/>
            <a:ext cx="7086600" cy="1447800"/>
          </a:xfrm>
          <a:prstGeom prst="bevel">
            <a:avLst>
              <a:gd name="adj" fmla="val 12500"/>
            </a:avLst>
          </a:prstGeom>
          <a:ln w="41275"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3600" b="1" u="sng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Научные знания: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352800" y="1828800"/>
            <a:ext cx="46482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В 1678 г. была издана первая печатная история Русского государства с древнейших времён до 70-х годов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XVII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 века – « Синопсис», ставшая популярной</a:t>
            </a:r>
          </a:p>
        </p:txBody>
      </p:sp>
      <p:pic>
        <p:nvPicPr>
          <p:cNvPr id="14343" name="Picture 7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505200"/>
            <a:ext cx="35052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AutoShape 5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7086600" cy="1447800"/>
          </a:xfrm>
          <a:prstGeom prst="bevel">
            <a:avLst>
              <a:gd name="adj" fmla="val 12500"/>
            </a:avLst>
          </a:prstGeom>
          <a:ln w="41275"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3600" b="1" u="sng" smtClean="0">
                <a:solidFill>
                  <a:schemeClr val="tx1">
                    <a:lumMod val="50000"/>
                  </a:schemeClr>
                </a:solidFill>
              </a:rPr>
              <a:t>Русские первопроходцы: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267200" y="1327150"/>
            <a:ext cx="4876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b="1" u="sng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Семён Иванович Дежнёв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 в конце 30-х г. начал освоение Восточной Сибири и Крайнего Севера. В 1647г. Предпринял плавание вдоль берегов Чукотки, открыл пролив между Азией и Америкой.</a:t>
            </a:r>
          </a:p>
        </p:txBody>
      </p:sp>
      <p:pic>
        <p:nvPicPr>
          <p:cNvPr id="15365" name="Picture 7" descr="Expedition_of_Semyon_Dezhnyov_by_Klavdy_Lebede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34163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AutoShape 5"/>
          <p:cNvSpPr>
            <a:spLocks noGrp="1" noChangeArrowheads="1"/>
          </p:cNvSpPr>
          <p:nvPr>
            <p:ph type="title"/>
          </p:nvPr>
        </p:nvSpPr>
        <p:spPr>
          <a:xfrm>
            <a:off x="2286000" y="392113"/>
            <a:ext cx="7086600" cy="1447800"/>
          </a:xfrm>
          <a:prstGeom prst="bevel">
            <a:avLst>
              <a:gd name="adj" fmla="val 12500"/>
            </a:avLst>
          </a:prstGeom>
          <a:ln w="41275"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chemeClr val="tx1">
                    <a:lumMod val="50000"/>
                  </a:schemeClr>
                </a:solidFill>
              </a:rPr>
              <a:t>Научные знания: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10075" y="1576388"/>
            <a:ext cx="4200525" cy="4906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u="sng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Василий Данилович Поярков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 в 1643-1646 гг. руководил экспедицией, изучающей Амур, первым совершил плавание по Тихому океану.</a:t>
            </a:r>
          </a:p>
        </p:txBody>
      </p:sp>
      <p:pic>
        <p:nvPicPr>
          <p:cNvPr id="16389" name="Picture 7" descr="0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75" y="1828800"/>
            <a:ext cx="3094038" cy="469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AutoShape 5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7086600" cy="1447800"/>
          </a:xfrm>
          <a:prstGeom prst="bevel">
            <a:avLst>
              <a:gd name="adj" fmla="val 12500"/>
            </a:avLst>
          </a:prstGeom>
          <a:ln w="41275"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3600" b="1" u="sng" smtClean="0">
                <a:solidFill>
                  <a:schemeClr val="tx1">
                    <a:lumMod val="50000"/>
                  </a:schemeClr>
                </a:solidFill>
              </a:rPr>
              <a:t>Научные знания: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4953000" y="1600200"/>
            <a:ext cx="3962400" cy="5334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Енисейский казак </a:t>
            </a:r>
            <a:r>
              <a:rPr lang="ru-RU" b="1" u="sng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Михаил Васильевич </a:t>
            </a:r>
            <a:r>
              <a:rPr lang="ru-RU" b="1" u="sng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Стадухин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 организовал поход на реки Оймякон и Анадырь, вышел к Охотскому морю.</a:t>
            </a:r>
          </a:p>
        </p:txBody>
      </p:sp>
      <p:pic>
        <p:nvPicPr>
          <p:cNvPr id="17413" name="Picture 7" descr="S_262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38100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AutoShape 5"/>
          <p:cNvSpPr>
            <a:spLocks noGrp="1" noChangeArrowheads="1"/>
          </p:cNvSpPr>
          <p:nvPr>
            <p:ph type="title"/>
          </p:nvPr>
        </p:nvSpPr>
        <p:spPr>
          <a:xfrm>
            <a:off x="2514600" y="381000"/>
            <a:ext cx="7086600" cy="1447800"/>
          </a:xfrm>
          <a:prstGeom prst="bevel">
            <a:avLst>
              <a:gd name="adj" fmla="val 12500"/>
            </a:avLst>
          </a:prstGeom>
          <a:ln w="41275"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3600" b="1" u="sng" smtClean="0">
                <a:solidFill>
                  <a:schemeClr val="tx1">
                    <a:lumMod val="50000"/>
                  </a:schemeClr>
                </a:solidFill>
              </a:rPr>
              <a:t>Научные знания: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35488" y="1676400"/>
            <a:ext cx="4800600" cy="5105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u="sng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Ерофей Павлович Хабаров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 в 1649- 1653 гг. совершил ряд экспедиций в Приамурье. По их результатам он составил первый           « Чертёж реки Амур»</a:t>
            </a:r>
          </a:p>
        </p:txBody>
      </p:sp>
      <p:pic>
        <p:nvPicPr>
          <p:cNvPr id="18437" name="Picture 7" descr="1_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3316288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AutoShape 5"/>
          <p:cNvSpPr>
            <a:spLocks noGrp="1" noChangeArrowheads="1"/>
          </p:cNvSpPr>
          <p:nvPr>
            <p:ph type="title"/>
          </p:nvPr>
        </p:nvSpPr>
        <p:spPr>
          <a:xfrm>
            <a:off x="1447800" y="420688"/>
            <a:ext cx="8229600" cy="1143000"/>
          </a:xfrm>
          <a:prstGeom prst="bevel">
            <a:avLst>
              <a:gd name="adj" fmla="val 12500"/>
            </a:avLst>
          </a:prstGeom>
          <a:ln w="41275"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chemeClr val="tx1">
                    <a:lumMod val="50000"/>
                  </a:schemeClr>
                </a:solidFill>
              </a:rPr>
              <a:t>Архитектура: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198438" y="4495800"/>
            <a:ext cx="8915400" cy="2057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Одним из ярких памятников той эпохи стал Теремной дворец Московского Кремля, созданный в 1635- 1636 г. архитекторами               Б. Огурцовым, А. Константиновым,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Т.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</a:rPr>
              <a:t>Шарутиновым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, Л. Ушаковым.</a:t>
            </a:r>
          </a:p>
        </p:txBody>
      </p:sp>
      <p:pic>
        <p:nvPicPr>
          <p:cNvPr id="19461" name="Picture 7" descr="0_5b304_ccd69635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143000"/>
            <a:ext cx="3506788" cy="250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1_html_m51556d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752600"/>
            <a:ext cx="3505200" cy="250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5"/>
          <p:cNvSpPr>
            <a:spLocks noGrp="1" noChangeArrowheads="1"/>
          </p:cNvSpPr>
          <p:nvPr>
            <p:ph type="title"/>
          </p:nvPr>
        </p:nvSpPr>
        <p:spPr>
          <a:xfrm>
            <a:off x="2514600" y="304800"/>
            <a:ext cx="7086600" cy="1447800"/>
          </a:xfrm>
          <a:prstGeom prst="bevel">
            <a:avLst>
              <a:gd name="adj" fmla="val 12500"/>
            </a:avLst>
          </a:prstGeom>
          <a:ln w="41275"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3600" b="1" u="sng" dirty="0" smtClean="0">
                <a:solidFill>
                  <a:schemeClr val="tx1">
                    <a:lumMod val="50000"/>
                  </a:schemeClr>
                </a:solidFill>
              </a:rPr>
              <a:t>Архитектура: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181600" y="1295400"/>
            <a:ext cx="4114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Другим выдающимся памятником архитектуры был загородный летний деревянный дворец Алексея Михайловича в Коломенском под Москвой</a:t>
            </a: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20485" name="Picture 7" descr="File:Kolomenskoe Wooden Palace (Morning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42418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381000" y="4340225"/>
            <a:ext cx="457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/>
              <a:t>Дворец после реконструкции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AutoShape 5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086600" cy="1447800"/>
          </a:xfrm>
          <a:prstGeom prst="bevel">
            <a:avLst>
              <a:gd name="adj" fmla="val 12500"/>
            </a:avLst>
          </a:prstGeom>
          <a:ln w="41275"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3200" b="1" u="sng" smtClean="0">
                <a:solidFill>
                  <a:schemeClr val="tx1">
                    <a:lumMod val="50000"/>
                  </a:schemeClr>
                </a:solidFill>
              </a:rPr>
              <a:t>Архитектура: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410200" y="909638"/>
            <a:ext cx="3603625" cy="6400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Выдающееся творение было создано русскими мастерами в церковной архитектуре.                   « Дивной» назвал народ Успенскую церковь Алексеевского монастыря в Угличе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1509" name="Picture 7" descr="275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3503613" cy="448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AutoShape 5"/>
          <p:cNvSpPr>
            <a:spLocks noGrp="1" noChangeArrowheads="1"/>
          </p:cNvSpPr>
          <p:nvPr>
            <p:ph type="title"/>
          </p:nvPr>
        </p:nvSpPr>
        <p:spPr>
          <a:xfrm>
            <a:off x="2057400" y="469900"/>
            <a:ext cx="7086600" cy="1447800"/>
          </a:xfrm>
          <a:prstGeom prst="bevel">
            <a:avLst>
              <a:gd name="adj" fmla="val 12500"/>
            </a:avLst>
          </a:prstGeom>
          <a:ln w="41275"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3600" b="1" u="sng" smtClean="0">
                <a:solidFill>
                  <a:schemeClr val="tx1">
                    <a:lumMod val="50000"/>
                  </a:schemeClr>
                </a:solidFill>
              </a:rPr>
              <a:t>Архитектура: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105400" y="1676400"/>
            <a:ext cx="3467100" cy="3352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По приказу купцов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</a:rPr>
              <a:t>Скрипиных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 в 1647-1650 гг. был построен один из красивейших храмов Ярославля – церковь Ильи Пророка.</a:t>
            </a:r>
          </a:p>
        </p:txBody>
      </p:sp>
      <p:pic>
        <p:nvPicPr>
          <p:cNvPr id="22533" name="Picture 7" descr="1_571c5a5dbb15f34334fd35ea1cb3fd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35814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8458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1.Образование.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Выпуск печатных книг.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Научные знания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Русские первопроходцы.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Литература.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6.Архитектура.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7.Живопись.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8. Театр.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0" y="15875"/>
            <a:ext cx="8610600" cy="990600"/>
          </a:xfrm>
          <a:prstGeom prst="bevel">
            <a:avLst>
              <a:gd name="adj" fmla="val 12500"/>
            </a:avLst>
          </a:prstGeom>
          <a:noFill/>
          <a:ln w="412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600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План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AutoShape 5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086600" cy="1447800"/>
          </a:xfrm>
          <a:prstGeom prst="bevel">
            <a:avLst>
              <a:gd name="adj" fmla="val 12500"/>
            </a:avLst>
          </a:prstGeom>
          <a:ln w="41275"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3600" b="1" u="sng" smtClean="0">
                <a:solidFill>
                  <a:schemeClr val="tx1">
                    <a:lumMod val="50000"/>
                  </a:schemeClr>
                </a:solidFill>
              </a:rPr>
              <a:t>Архитектура: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34000" y="1295400"/>
            <a:ext cx="3276600" cy="263048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   П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очти 40 лет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   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шло строительство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   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монументального </a:t>
            </a:r>
            <a:endParaRPr lang="ru-RU" sz="2400" b="1" dirty="0" smtClean="0">
              <a:solidFill>
                <a:schemeClr val="tx1">
                  <a:lumMod val="5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комплекса Новоиерусалимского монастыря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23557" name="Picture 7" descr="snegir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3962400" cy="375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AutoShape 5"/>
          <p:cNvSpPr>
            <a:spLocks noGrp="1" noChangeArrowheads="1"/>
          </p:cNvSpPr>
          <p:nvPr>
            <p:ph type="title"/>
          </p:nvPr>
        </p:nvSpPr>
        <p:spPr>
          <a:xfrm>
            <a:off x="1295400" y="425450"/>
            <a:ext cx="7086600" cy="1447800"/>
          </a:xfrm>
          <a:prstGeom prst="bevel">
            <a:avLst>
              <a:gd name="adj" fmla="val 12500"/>
            </a:avLst>
          </a:prstGeom>
          <a:ln w="41275"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3600" b="1" u="sng" smtClean="0">
                <a:solidFill>
                  <a:schemeClr val="tx1">
                    <a:lumMod val="50000"/>
                  </a:schemeClr>
                </a:solidFill>
              </a:rPr>
              <a:t>Архитектура: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1371600"/>
            <a:ext cx="4419600" cy="5334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  В 70-80- годах был построен ансамбль Ростовского кремля, в котором со временем были установлены самые красиво звучащие на Руси колокола.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24581" name="Picture 7" descr="2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175125"/>
            <a:ext cx="35814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 descr="DSCN011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24000"/>
            <a:ext cx="3352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4"/>
          <p:cNvSpPr>
            <a:spLocks noGrp="1" noChangeArrowheads="1"/>
          </p:cNvSpPr>
          <p:nvPr>
            <p:ph type="title"/>
          </p:nvPr>
        </p:nvSpPr>
        <p:spPr>
          <a:xfrm>
            <a:off x="3124200" y="533400"/>
            <a:ext cx="7086600" cy="1447800"/>
          </a:xfrm>
          <a:prstGeom prst="bevel">
            <a:avLst>
              <a:gd name="adj" fmla="val 12500"/>
            </a:avLst>
          </a:prstGeom>
          <a:extLst>
            <a:ext uri="{91240B29-F687-4F45-9708-019B960494DF}">
              <a14:hiddenLine xmlns:a14="http://schemas.microsoft.com/office/drawing/2010/main" w="412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en-US" sz="3200" b="1" u="sng" smtClean="0"/>
              <a:t>Архитектура:</a:t>
            </a:r>
          </a:p>
        </p:txBody>
      </p:sp>
      <p:pic>
        <p:nvPicPr>
          <p:cNvPr id="38918" name="Picture 6" descr="Russie_-_Moscou_-_Novodevich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77813"/>
            <a:ext cx="8763000" cy="65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17488" y="304800"/>
            <a:ext cx="8382000" cy="914400"/>
          </a:xfrm>
          <a:prstGeom prst="rect">
            <a:avLst/>
          </a:prstGeom>
          <a:solidFill>
            <a:srgbClr val="FFFF99"/>
          </a:solidFill>
          <a:ln w="412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Новодевичий монастырь</a:t>
            </a:r>
          </a:p>
        </p:txBody>
      </p:sp>
      <p:pic>
        <p:nvPicPr>
          <p:cNvPr id="38921" name="Picture 9" descr="1_a556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27150"/>
            <a:ext cx="8991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487363" y="2514600"/>
            <a:ext cx="8382000" cy="914400"/>
          </a:xfrm>
          <a:prstGeom prst="rect">
            <a:avLst/>
          </a:prstGeom>
          <a:solidFill>
            <a:srgbClr val="FFFF99"/>
          </a:solidFill>
          <a:ln w="412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/>
              <a:t>Донской монастырь</a:t>
            </a:r>
          </a:p>
        </p:txBody>
      </p:sp>
      <p:pic>
        <p:nvPicPr>
          <p:cNvPr id="38924" name="Picture 12" descr="Danilov_monastery_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198563"/>
            <a:ext cx="87630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636588" y="1524000"/>
            <a:ext cx="7543800" cy="7620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Свято-Данилов монастырь</a:t>
            </a:r>
          </a:p>
        </p:txBody>
      </p:sp>
      <p:pic>
        <p:nvPicPr>
          <p:cNvPr id="38927" name="Picture 15" descr="1274616747_tr_lavra_1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09600"/>
            <a:ext cx="89154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484188" y="990600"/>
            <a:ext cx="8229600" cy="7620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/>
              <a:t>Троице-Сергиева Лавра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nimBg="1"/>
      <p:bldP spid="38922" grpId="0" animBg="1"/>
      <p:bldP spid="38922" grpId="1" animBg="1"/>
      <p:bldP spid="38925" grpId="0" animBg="1"/>
      <p:bldP spid="389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AutoShape 4"/>
          <p:cNvSpPr>
            <a:spLocks noGrp="1" noChangeArrowheads="1"/>
          </p:cNvSpPr>
          <p:nvPr>
            <p:ph type="title"/>
          </p:nvPr>
        </p:nvSpPr>
        <p:spPr>
          <a:xfrm>
            <a:off x="5257800" y="381000"/>
            <a:ext cx="8229600" cy="1143000"/>
          </a:xfrm>
          <a:prstGeom prst="bevel">
            <a:avLst>
              <a:gd name="adj" fmla="val 12500"/>
            </a:avLst>
          </a:prstGeom>
          <a:ln w="41275"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chemeClr val="bg2">
                    <a:lumMod val="50000"/>
                  </a:schemeClr>
                </a:solidFill>
              </a:rPr>
              <a:t>Архитектура: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733800" y="1346200"/>
            <a:ext cx="5029200" cy="38401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Московский кремль также пережил реконструкцию: на приземистой прежде Спасской башне Б. Огурцов надстроил ещё один ярус и украсил его белокаменными узорами и статуями. Были изготовлены большие часы, которые установили на башне </a:t>
            </a:r>
          </a:p>
        </p:txBody>
      </p:sp>
      <p:pic>
        <p:nvPicPr>
          <p:cNvPr id="37894" name="Picture 6" descr="9242321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1071563"/>
            <a:ext cx="3552825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1228339741_4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39900"/>
            <a:ext cx="4038600" cy="304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Spasski-Turm-Moskau-Uhr-Russland-Hauptstadt-mark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" y="1066800"/>
            <a:ext cx="3657600" cy="5265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4"/>
          <p:cNvSpPr>
            <a:spLocks noGrp="1" noChangeArrowheads="1"/>
          </p:cNvSpPr>
          <p:nvPr>
            <p:ph type="title"/>
          </p:nvPr>
        </p:nvSpPr>
        <p:spPr>
          <a:xfrm>
            <a:off x="5600700" y="419100"/>
            <a:ext cx="7086600" cy="1447800"/>
          </a:xfrm>
          <a:prstGeom prst="bevel">
            <a:avLst>
              <a:gd name="adj" fmla="val 12500"/>
            </a:avLst>
          </a:prstGeom>
          <a:ln w="41275"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3600" b="1" u="sng" dirty="0" smtClean="0">
                <a:solidFill>
                  <a:schemeClr val="bg2">
                    <a:lumMod val="50000"/>
                  </a:schemeClr>
                </a:solidFill>
              </a:rPr>
              <a:t>Архитектура: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962400" y="1530350"/>
            <a:ext cx="3810000" cy="47545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 конце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XVII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века в развитии русской архитектуры появился новый стиль, получивший название </a:t>
            </a:r>
            <a:r>
              <a:rPr lang="ru-RU" b="1" u="sng" dirty="0" err="1" smtClean="0">
                <a:solidFill>
                  <a:schemeClr val="bg2">
                    <a:lumMod val="50000"/>
                  </a:schemeClr>
                </a:solidFill>
              </a:rPr>
              <a:t>нарышкинский</a:t>
            </a:r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</a:rPr>
              <a:t> или московское барокко </a:t>
            </a:r>
          </a:p>
        </p:txBody>
      </p:sp>
      <p:pic>
        <p:nvPicPr>
          <p:cNvPr id="27653" name="Picture 6" descr="novo-din-d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27432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1600200" y="5257800"/>
            <a:ext cx="2362200" cy="1219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колокольня</a:t>
            </a: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Новодевичьего</a:t>
            </a: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монастыря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/>
          <p:cNvSpPr>
            <a:spLocks noGrp="1" noChangeArrowheads="1"/>
          </p:cNvSpPr>
          <p:nvPr>
            <p:ph type="title"/>
          </p:nvPr>
        </p:nvSpPr>
        <p:spPr>
          <a:xfrm>
            <a:off x="3429000" y="381000"/>
            <a:ext cx="7086600" cy="1447800"/>
          </a:xfrm>
          <a:prstGeom prst="bevel">
            <a:avLst>
              <a:gd name="adj" fmla="val 12500"/>
            </a:avLst>
          </a:prstGeom>
          <a:extLst>
            <a:ext uri="{91240B29-F687-4F45-9708-019B960494DF}">
              <a14:hiddenLine xmlns:a14="http://schemas.microsoft.com/office/drawing/2010/main" w="412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en-US" sz="3600" b="1" u="sng" smtClean="0"/>
              <a:t>Живопись: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114800" y="1600200"/>
            <a:ext cx="4800600" cy="5029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Выдающимся мастером живописи был Симон Ушаков. Центральное место в его творчестве занимало изображение человеческого лица. Наиболее значимое его произведение </a:t>
            </a:r>
          </a:p>
        </p:txBody>
      </p:sp>
      <p:pic>
        <p:nvPicPr>
          <p:cNvPr id="28677" name="Picture 6" descr="13205314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3643313" cy="462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00600" y="4648200"/>
            <a:ext cx="4572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u="sng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« Спас </a:t>
            </a:r>
          </a:p>
          <a:p>
            <a:pPr>
              <a:defRPr/>
            </a:pPr>
            <a:r>
              <a:rPr lang="ru-RU" sz="3200" b="1" u="sng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Нерукотворный»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 descr="Дуб"/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8534400" cy="1066800"/>
          </a:xfrm>
          <a:ln w="76200"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3600" b="1" u="sng" dirty="0" smtClean="0">
                <a:solidFill>
                  <a:schemeClr val="tx1">
                    <a:lumMod val="50000"/>
                  </a:schemeClr>
                </a:solidFill>
              </a:rPr>
              <a:t>Задание на урок.</a:t>
            </a:r>
          </a:p>
        </p:txBody>
      </p:sp>
      <p:sp>
        <p:nvSpPr>
          <p:cNvPr id="14339" name="Rectangle 3" descr="Каштан"/>
          <p:cNvSpPr>
            <a:spLocks noGrp="1" noChangeArrowheads="1"/>
          </p:cNvSpPr>
          <p:nvPr>
            <p:ph idx="1"/>
          </p:nvPr>
        </p:nvSpPr>
        <p:spPr>
          <a:xfrm>
            <a:off x="304800" y="2362200"/>
            <a:ext cx="8534400" cy="4800600"/>
          </a:xfrm>
          <a:ln w="76200"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5400" b="1" dirty="0" smtClean="0">
                <a:solidFill>
                  <a:schemeClr val="tx1">
                    <a:lumMod val="50000"/>
                  </a:schemeClr>
                </a:solidFill>
              </a:rPr>
              <a:t>Какие новшества появились в Русской культуре в 17 веке?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AutoShape 8"/>
          <p:cNvSpPr>
            <a:spLocks noGrp="1" noChangeArrowheads="1"/>
          </p:cNvSpPr>
          <p:nvPr>
            <p:ph type="title"/>
          </p:nvPr>
        </p:nvSpPr>
        <p:spPr>
          <a:xfrm>
            <a:off x="2667000" y="304800"/>
            <a:ext cx="7086600" cy="1447800"/>
          </a:xfrm>
          <a:prstGeom prst="bevel">
            <a:avLst>
              <a:gd name="adj" fmla="val 12500"/>
            </a:avLst>
          </a:prstGeom>
          <a:ln w="41275"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Образование: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038600" y="1524000"/>
            <a:ext cx="4343400" cy="5105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     В XVII веке возникла необходимость в распространении грамотности и просвещения.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        Подавляющее большинство крестьян и женщин оставались неграмотными.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 Самой распространённой формой обучения оставалось домашнее.</a:t>
            </a:r>
          </a:p>
          <a:p>
            <a:pPr algn="ctr" eaLnBrk="1" hangingPunct="1">
              <a:defRPr/>
            </a:pP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131" name="Picture 11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43100"/>
            <a:ext cx="30480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AutoShape 6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7086600" cy="1447800"/>
          </a:xfrm>
          <a:prstGeom prst="bevel">
            <a:avLst>
              <a:gd name="adj" fmla="val 12500"/>
            </a:avLst>
          </a:prstGeom>
          <a:ln w="41275"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3600" b="1" u="sng" dirty="0" smtClean="0">
                <a:solidFill>
                  <a:schemeClr val="tx1">
                    <a:lumMod val="50000"/>
                  </a:schemeClr>
                </a:solidFill>
              </a:rPr>
              <a:t>Выпуск печатных книг: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267200" y="20574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</a:rPr>
              <a:t>Во второй половине века увеличился выпуск печатных книг. Большинство из них стало доступным ля разных слоёв населения.</a:t>
            </a:r>
          </a:p>
        </p:txBody>
      </p:sp>
      <p:pic>
        <p:nvPicPr>
          <p:cNvPr id="6" name="Picture 7" descr="Результат пошуку зображень за запитом &quot;культура руси в17 картинк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05200"/>
            <a:ext cx="4152900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AutoShape 6"/>
          <p:cNvSpPr>
            <a:spLocks noGrp="1" noChangeArrowheads="1"/>
          </p:cNvSpPr>
          <p:nvPr>
            <p:ph type="title"/>
          </p:nvPr>
        </p:nvSpPr>
        <p:spPr>
          <a:xfrm>
            <a:off x="3429000" y="968375"/>
            <a:ext cx="5943600" cy="958850"/>
          </a:xfrm>
          <a:prstGeom prst="bevel">
            <a:avLst>
              <a:gd name="adj" fmla="val 12500"/>
            </a:avLst>
          </a:prstGeom>
          <a:ln w="41275"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3600" b="1" u="sng" dirty="0" smtClean="0">
                <a:solidFill>
                  <a:schemeClr val="tx1">
                    <a:lumMod val="50000"/>
                  </a:schemeClr>
                </a:solidFill>
              </a:rPr>
              <a:t>Выпуск печатных книг:  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34000" y="2076450"/>
            <a:ext cx="3467100" cy="3352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Печатный двор выпустил более 300 тыс. букварей и 150 тыс. церковных учебных книг.</a:t>
            </a:r>
          </a:p>
        </p:txBody>
      </p:sp>
      <p:pic>
        <p:nvPicPr>
          <p:cNvPr id="7177" name="Picture 9" descr="Результат пошуку зображень за запитом &quot;первые печатные книги картинк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52600"/>
            <a:ext cx="3467100" cy="346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7086600" cy="1447800"/>
          </a:xfrm>
          <a:prstGeom prst="bevel">
            <a:avLst>
              <a:gd name="adj" fmla="val 12500"/>
            </a:avLst>
          </a:prstGeom>
          <a:ln w="41275"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3600" b="1" u="sng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Выпуск печатных книг: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954588" y="1798638"/>
            <a:ext cx="3467100" cy="6705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u="sng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Симеон</a:t>
            </a:r>
            <a:r>
              <a:rPr lang="ru-RU" b="1" u="sng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Полоцкий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учёный монах, писатель, переводчик, который внёс вклад в развитие отечественного просвещения.</a:t>
            </a:r>
          </a:p>
        </p:txBody>
      </p:sp>
      <p:pic>
        <p:nvPicPr>
          <p:cNvPr id="9220" name="Picture 8" descr="piter_1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3963988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AutoShape 11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7086600" cy="1447800"/>
          </a:xfrm>
          <a:prstGeom prst="bevel">
            <a:avLst>
              <a:gd name="adj" fmla="val 12500"/>
            </a:avLst>
          </a:prstGeom>
          <a:ln w="41275"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chemeClr val="tx1">
                    <a:lumMod val="50000"/>
                  </a:schemeClr>
                </a:solidFill>
              </a:rPr>
              <a:t>Выпуск печатных книг: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191000" y="1646238"/>
            <a:ext cx="4724400" cy="4953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В 1687 г. греками братьями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Лихудами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было открыто первое в России высшее учебное заведение Славяно-греко-латинское училище                               ( позже академия) </a:t>
            </a:r>
          </a:p>
        </p:txBody>
      </p:sp>
      <p:pic>
        <p:nvPicPr>
          <p:cNvPr id="9220" name="Picture 8" descr="450px-Memorial_lichud_brothers_mosk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133600"/>
            <a:ext cx="3124200" cy="4165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533400" y="1524000"/>
            <a:ext cx="4114800" cy="6096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братья Лихуды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AutoShape 8"/>
          <p:cNvSpPr>
            <a:spLocks noGrp="1" noChangeArrowheads="1"/>
          </p:cNvSpPr>
          <p:nvPr>
            <p:ph type="title"/>
          </p:nvPr>
        </p:nvSpPr>
        <p:spPr>
          <a:xfrm>
            <a:off x="2209800" y="579438"/>
            <a:ext cx="7086600" cy="1447800"/>
          </a:xfrm>
          <a:prstGeom prst="bevel">
            <a:avLst>
              <a:gd name="adj" fmla="val 12500"/>
            </a:avLst>
          </a:prstGeom>
          <a:ln w="41275"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3200" b="1" u="sng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Научные знания: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029200" y="1676400"/>
            <a:ext cx="3733800" cy="46021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Научные знания находились ещё на начальной стадии. 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Из-за границы в Россию доставлялись многие технические новинки.</a:t>
            </a:r>
          </a:p>
        </p:txBody>
      </p:sp>
      <p:pic>
        <p:nvPicPr>
          <p:cNvPr id="10245" name="Picture 10" descr="200px-Conquistadores_6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57400"/>
            <a:ext cx="3657600" cy="3419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желтый фон разноцветными кубиками">
  <a:themeElements>
    <a:clrScheme name="Recommending A Strategy 11">
      <a:dk1>
        <a:srgbClr val="0000CC"/>
      </a:dk1>
      <a:lt1>
        <a:srgbClr val="FFFF66"/>
      </a:lt1>
      <a:dk2>
        <a:srgbClr val="CC0000"/>
      </a:dk2>
      <a:lt2>
        <a:srgbClr val="000066"/>
      </a:lt2>
      <a:accent1>
        <a:srgbClr val="CC6600"/>
      </a:accent1>
      <a:accent2>
        <a:srgbClr val="808000"/>
      </a:accent2>
      <a:accent3>
        <a:srgbClr val="FFFFB8"/>
      </a:accent3>
      <a:accent4>
        <a:srgbClr val="0000AE"/>
      </a:accent4>
      <a:accent5>
        <a:srgbClr val="E2B8AA"/>
      </a:accent5>
      <a:accent6>
        <a:srgbClr val="737300"/>
      </a:accent6>
      <a:hlink>
        <a:srgbClr val="CC9900"/>
      </a:hlink>
      <a:folHlink>
        <a:srgbClr val="B2B2B2"/>
      </a:folHlink>
    </a:clrScheme>
    <a:fontScheme name="Recommending A Strateg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9">
        <a:dk1>
          <a:srgbClr val="0000CC"/>
        </a:dk1>
        <a:lt1>
          <a:srgbClr val="FF9900"/>
        </a:lt1>
        <a:dk2>
          <a:srgbClr val="CC0000"/>
        </a:dk2>
        <a:lt2>
          <a:srgbClr val="000066"/>
        </a:lt2>
        <a:accent1>
          <a:srgbClr val="CC6600"/>
        </a:accent1>
        <a:accent2>
          <a:srgbClr val="808000"/>
        </a:accent2>
        <a:accent3>
          <a:srgbClr val="FFCAAA"/>
        </a:accent3>
        <a:accent4>
          <a:srgbClr val="0000AE"/>
        </a:accent4>
        <a:accent5>
          <a:srgbClr val="E2B8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10">
        <a:dk1>
          <a:srgbClr val="0000CC"/>
        </a:dk1>
        <a:lt1>
          <a:srgbClr val="FFCC00"/>
        </a:lt1>
        <a:dk2>
          <a:srgbClr val="CC0000"/>
        </a:dk2>
        <a:lt2>
          <a:srgbClr val="000066"/>
        </a:lt2>
        <a:accent1>
          <a:srgbClr val="CC6600"/>
        </a:accent1>
        <a:accent2>
          <a:srgbClr val="808000"/>
        </a:accent2>
        <a:accent3>
          <a:srgbClr val="FFE2AA"/>
        </a:accent3>
        <a:accent4>
          <a:srgbClr val="0000AE"/>
        </a:accent4>
        <a:accent5>
          <a:srgbClr val="E2B8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11">
        <a:dk1>
          <a:srgbClr val="0000CC"/>
        </a:dk1>
        <a:lt1>
          <a:srgbClr val="FFFF66"/>
        </a:lt1>
        <a:dk2>
          <a:srgbClr val="CC0000"/>
        </a:dk2>
        <a:lt2>
          <a:srgbClr val="000066"/>
        </a:lt2>
        <a:accent1>
          <a:srgbClr val="CC6600"/>
        </a:accent1>
        <a:accent2>
          <a:srgbClr val="808000"/>
        </a:accent2>
        <a:accent3>
          <a:srgbClr val="FFFFB8"/>
        </a:accent3>
        <a:accent4>
          <a:srgbClr val="0000AE"/>
        </a:accent4>
        <a:accent5>
          <a:srgbClr val="E2B8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желтый фон разноцветными кубиками</Template>
  <TotalTime>6157129</TotalTime>
  <Words>604</Words>
  <Application>Microsoft Office PowerPoint</Application>
  <PresentationFormat>On-screen Show (4:3)</PresentationFormat>
  <Paragraphs>74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Tahoma</vt:lpstr>
      <vt:lpstr>Wingdings</vt:lpstr>
      <vt:lpstr>Calibri</vt:lpstr>
      <vt:lpstr>Arial Unicode MS</vt:lpstr>
      <vt:lpstr>желтый фон разноцветными кубиками</vt:lpstr>
      <vt:lpstr>PowerPoint Presentation</vt:lpstr>
      <vt:lpstr>PowerPoint Presentation</vt:lpstr>
      <vt:lpstr>Задание на урок.</vt:lpstr>
      <vt:lpstr>Образование:</vt:lpstr>
      <vt:lpstr>Выпуск печатных книг:</vt:lpstr>
      <vt:lpstr>Выпуск печатных книг:  </vt:lpstr>
      <vt:lpstr>Выпуск печатных книг:</vt:lpstr>
      <vt:lpstr>Выпуск печатных книг:</vt:lpstr>
      <vt:lpstr>Научные знания:</vt:lpstr>
      <vt:lpstr>Научные знания:</vt:lpstr>
      <vt:lpstr>Научные знания:</vt:lpstr>
      <vt:lpstr>Русские первопроходцы:</vt:lpstr>
      <vt:lpstr>Научные знания:</vt:lpstr>
      <vt:lpstr>Научные знания:</vt:lpstr>
      <vt:lpstr>Научные знания:</vt:lpstr>
      <vt:lpstr>Архитектура:</vt:lpstr>
      <vt:lpstr>Архитектура:</vt:lpstr>
      <vt:lpstr>Архитектура:</vt:lpstr>
      <vt:lpstr>Архитектура:</vt:lpstr>
      <vt:lpstr>Архитектура:</vt:lpstr>
      <vt:lpstr>Архитектура:</vt:lpstr>
      <vt:lpstr>Архитектура:</vt:lpstr>
      <vt:lpstr>Архитектура:</vt:lpstr>
      <vt:lpstr>Архитектура:</vt:lpstr>
      <vt:lpstr>Живопись: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pptforschool.ru</cp:lastModifiedBy>
  <cp:revision>18</cp:revision>
  <cp:lastPrinted>1601-01-01T00:00:00Z</cp:lastPrinted>
  <dcterms:created xsi:type="dcterms:W3CDTF">1601-01-01T00:00:00Z</dcterms:created>
  <dcterms:modified xsi:type="dcterms:W3CDTF">2018-03-06T11:17:20Z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