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6" r:id="rId2"/>
    <p:sldId id="256" r:id="rId3"/>
    <p:sldId id="324" r:id="rId4"/>
    <p:sldId id="265" r:id="rId5"/>
    <p:sldId id="309" r:id="rId6"/>
    <p:sldId id="267" r:id="rId7"/>
    <p:sldId id="264" r:id="rId8"/>
    <p:sldId id="295" r:id="rId9"/>
    <p:sldId id="310" r:id="rId10"/>
    <p:sldId id="292" r:id="rId11"/>
    <p:sldId id="318" r:id="rId12"/>
    <p:sldId id="319" r:id="rId13"/>
    <p:sldId id="257" r:id="rId14"/>
    <p:sldId id="261" r:id="rId15"/>
    <p:sldId id="283" r:id="rId16"/>
    <p:sldId id="285" r:id="rId17"/>
    <p:sldId id="286" r:id="rId18"/>
    <p:sldId id="290" r:id="rId19"/>
    <p:sldId id="262" r:id="rId20"/>
    <p:sldId id="263" r:id="rId21"/>
    <p:sldId id="288" r:id="rId22"/>
    <p:sldId id="287" r:id="rId23"/>
    <p:sldId id="268" r:id="rId24"/>
    <p:sldId id="294" r:id="rId25"/>
    <p:sldId id="300" r:id="rId26"/>
    <p:sldId id="293" r:id="rId27"/>
    <p:sldId id="266" r:id="rId28"/>
    <p:sldId id="32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508788-4D59-4481-A5BF-0CEDD86E1757}" type="doc">
      <dgm:prSet loTypeId="urn:microsoft.com/office/officeart/2008/layout/VerticalCurvedList" loCatId="list" qsTypeId="urn:microsoft.com/office/officeart/2005/8/quickstyle/3d2" qsCatId="3D" csTypeId="urn:microsoft.com/office/officeart/2005/8/colors/colorful1" csCatId="colorful" phldr="1"/>
      <dgm:spPr/>
    </dgm:pt>
    <dgm:pt modelId="{D1CDA649-C556-428F-A5B0-2C0C20B8D56D}">
      <dgm:prSet phldrT="[Текст]"/>
      <dgm:spPr/>
      <dgm:t>
        <a:bodyPr/>
        <a:lstStyle/>
        <a:p>
          <a:r>
            <a:rPr lang="ru-RU" b="1" smtClean="0">
              <a:latin typeface="Times New Roman" pitchFamily="18" charset="0"/>
            </a:rPr>
            <a:t>усилить внимание к вопросам охраны природы и обеспечения рационального использования природных ресурсов озера;</a:t>
          </a:r>
          <a:endParaRPr lang="ru-RU"/>
        </a:p>
      </dgm:t>
    </dgm:pt>
    <dgm:pt modelId="{FB75F07B-D213-4022-ACD4-630F187836F1}" type="parTrans" cxnId="{0BA31BDE-91CA-45E7-AB20-98ED3A441066}">
      <dgm:prSet/>
      <dgm:spPr/>
      <dgm:t>
        <a:bodyPr/>
        <a:lstStyle/>
        <a:p>
          <a:endParaRPr lang="ru-RU"/>
        </a:p>
      </dgm:t>
    </dgm:pt>
    <dgm:pt modelId="{046CAB2E-6B38-4A69-B556-BFCFCE66B240}" type="sibTrans" cxnId="{0BA31BDE-91CA-45E7-AB20-98ED3A441066}">
      <dgm:prSet/>
      <dgm:spPr/>
      <dgm:t>
        <a:bodyPr/>
        <a:lstStyle/>
        <a:p>
          <a:endParaRPr lang="ru-RU"/>
        </a:p>
      </dgm:t>
    </dgm:pt>
    <dgm:pt modelId="{D24DE280-78D8-409B-9B44-BB33251CCB3B}">
      <dgm:prSet phldrT="[Текст]"/>
      <dgm:spPr/>
      <dgm:t>
        <a:bodyPr/>
        <a:lstStyle/>
        <a:p>
          <a:r>
            <a:rPr lang="ru-RU" b="1" smtClean="0"/>
            <a:t>усилить внимание к вопросам по предотвращению загрязнений и засоления почв, поверхностных и подземных вод озера;</a:t>
          </a:r>
          <a:endParaRPr lang="ru-RU" b="1"/>
        </a:p>
      </dgm:t>
    </dgm:pt>
    <dgm:pt modelId="{88411EFA-8952-4C5B-8173-3DC890B4EB0F}" type="parTrans" cxnId="{07C0311A-EB98-4C68-B2B1-69E53013D32B}">
      <dgm:prSet/>
      <dgm:spPr/>
      <dgm:t>
        <a:bodyPr/>
        <a:lstStyle/>
        <a:p>
          <a:endParaRPr lang="ru-RU"/>
        </a:p>
      </dgm:t>
    </dgm:pt>
    <dgm:pt modelId="{30F277E9-8513-4037-8E7E-202641EF32C5}" type="sibTrans" cxnId="{07C0311A-EB98-4C68-B2B1-69E53013D32B}">
      <dgm:prSet/>
      <dgm:spPr/>
      <dgm:t>
        <a:bodyPr/>
        <a:lstStyle/>
        <a:p>
          <a:endParaRPr lang="ru-RU"/>
        </a:p>
      </dgm:t>
    </dgm:pt>
    <dgm:pt modelId="{924CC84B-F1D6-4F0D-ABD3-A7666FD260EE}">
      <dgm:prSet phldrT="[Текст]"/>
      <dgm:spPr/>
      <dgm:t>
        <a:bodyPr/>
        <a:lstStyle/>
        <a:p>
          <a:r>
            <a:rPr lang="ru-RU" b="1" smtClean="0"/>
            <a:t>запретить размещение, строительство и вод в эксплуатацию предприятий, водозаборных сооружений, влияющих на состояние вод Байкала.</a:t>
          </a:r>
          <a:endParaRPr lang="ru-RU" b="1"/>
        </a:p>
      </dgm:t>
    </dgm:pt>
    <dgm:pt modelId="{5D71E624-B779-4EFF-BFE6-32CE84D16DF0}" type="parTrans" cxnId="{96CA71BF-9C3F-4904-82AF-579FB8BE5EEB}">
      <dgm:prSet/>
      <dgm:spPr/>
      <dgm:t>
        <a:bodyPr/>
        <a:lstStyle/>
        <a:p>
          <a:endParaRPr lang="ru-RU"/>
        </a:p>
      </dgm:t>
    </dgm:pt>
    <dgm:pt modelId="{3092DEAC-E5F9-45B0-8FA9-565CA9B577D2}" type="sibTrans" cxnId="{96CA71BF-9C3F-4904-82AF-579FB8BE5EEB}">
      <dgm:prSet/>
      <dgm:spPr/>
      <dgm:t>
        <a:bodyPr/>
        <a:lstStyle/>
        <a:p>
          <a:endParaRPr lang="ru-RU"/>
        </a:p>
      </dgm:t>
    </dgm:pt>
    <dgm:pt modelId="{971B55A3-CE6B-43D4-9392-667C0254E65A}">
      <dgm:prSet/>
      <dgm:spPr/>
      <dgm:t>
        <a:bodyPr/>
        <a:lstStyle/>
        <a:p>
          <a:r>
            <a:rPr lang="ru-RU" b="1" smtClean="0">
              <a:latin typeface="Times New Roman" pitchFamily="18" charset="0"/>
            </a:rPr>
            <a:t>установить систематический контроль за использованием предприятиями и организациями земель, вод, лесов, недр и других природных богатств Байкала;</a:t>
          </a:r>
          <a:endParaRPr lang="ru-RU"/>
        </a:p>
      </dgm:t>
    </dgm:pt>
    <dgm:pt modelId="{6464B69D-27D4-4D2B-9F28-820482AAB741}" type="parTrans" cxnId="{68E8D17E-30EB-4CF7-8257-C4824B271260}">
      <dgm:prSet/>
      <dgm:spPr/>
      <dgm:t>
        <a:bodyPr/>
        <a:lstStyle/>
        <a:p>
          <a:endParaRPr lang="ru-RU"/>
        </a:p>
      </dgm:t>
    </dgm:pt>
    <dgm:pt modelId="{096EE622-4E04-493C-BC43-AC51965C3F22}" type="sibTrans" cxnId="{68E8D17E-30EB-4CF7-8257-C4824B271260}">
      <dgm:prSet/>
      <dgm:spPr/>
      <dgm:t>
        <a:bodyPr/>
        <a:lstStyle/>
        <a:p>
          <a:endParaRPr lang="ru-RU"/>
        </a:p>
      </dgm:t>
    </dgm:pt>
    <dgm:pt modelId="{6052C098-8630-4990-8640-B1F1CC175A7D}" type="pres">
      <dgm:prSet presAssocID="{E0508788-4D59-4481-A5BF-0CEDD86E1757}" presName="Name0" presStyleCnt="0">
        <dgm:presLayoutVars>
          <dgm:chMax val="7"/>
          <dgm:chPref val="7"/>
          <dgm:dir/>
        </dgm:presLayoutVars>
      </dgm:prSet>
      <dgm:spPr/>
    </dgm:pt>
    <dgm:pt modelId="{06A282BC-46FD-48F6-ADA3-5880258D86B2}" type="pres">
      <dgm:prSet presAssocID="{E0508788-4D59-4481-A5BF-0CEDD86E1757}" presName="Name1" presStyleCnt="0"/>
      <dgm:spPr/>
    </dgm:pt>
    <dgm:pt modelId="{E9395965-EA08-472C-A872-09D936B5001C}" type="pres">
      <dgm:prSet presAssocID="{E0508788-4D59-4481-A5BF-0CEDD86E1757}" presName="cycle" presStyleCnt="0"/>
      <dgm:spPr/>
    </dgm:pt>
    <dgm:pt modelId="{7B91CB91-0CE2-4DFF-A86C-B519B4670FE5}" type="pres">
      <dgm:prSet presAssocID="{E0508788-4D59-4481-A5BF-0CEDD86E1757}" presName="srcNode" presStyleLbl="node1" presStyleIdx="0" presStyleCnt="4"/>
      <dgm:spPr/>
    </dgm:pt>
    <dgm:pt modelId="{F4F36382-3E24-4552-A834-DD805CF5687C}" type="pres">
      <dgm:prSet presAssocID="{E0508788-4D59-4481-A5BF-0CEDD86E1757}" presName="conn" presStyleLbl="parChTrans1D2" presStyleIdx="0" presStyleCnt="1"/>
      <dgm:spPr/>
    </dgm:pt>
    <dgm:pt modelId="{36450AFD-D91F-4EEA-B9B7-7CF908785159}" type="pres">
      <dgm:prSet presAssocID="{E0508788-4D59-4481-A5BF-0CEDD86E1757}" presName="extraNode" presStyleLbl="node1" presStyleIdx="0" presStyleCnt="4"/>
      <dgm:spPr/>
    </dgm:pt>
    <dgm:pt modelId="{321E6C66-4803-4193-905F-2123E8AC576A}" type="pres">
      <dgm:prSet presAssocID="{E0508788-4D59-4481-A5BF-0CEDD86E1757}" presName="dstNode" presStyleLbl="node1" presStyleIdx="0" presStyleCnt="4"/>
      <dgm:spPr/>
    </dgm:pt>
    <dgm:pt modelId="{10CFE8C1-9706-454F-860B-3B7F9EA04BF6}" type="pres">
      <dgm:prSet presAssocID="{D1CDA649-C556-428F-A5B0-2C0C20B8D56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5E1CED-E7CB-49B5-81E9-476B60FDC2F1}" type="pres">
      <dgm:prSet presAssocID="{D1CDA649-C556-428F-A5B0-2C0C20B8D56D}" presName="accent_1" presStyleCnt="0"/>
      <dgm:spPr/>
    </dgm:pt>
    <dgm:pt modelId="{2A36C41D-30F4-4CA6-856D-B871263091B5}" type="pres">
      <dgm:prSet presAssocID="{D1CDA649-C556-428F-A5B0-2C0C20B8D56D}" presName="accentRepeatNode" presStyleLbl="solidFgAcc1" presStyleIdx="0" presStyleCnt="4"/>
      <dgm:spPr/>
    </dgm:pt>
    <dgm:pt modelId="{82349113-01B4-4EDB-A6EB-B79E043EB7F0}" type="pres">
      <dgm:prSet presAssocID="{971B55A3-CE6B-43D4-9392-667C0254E65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1939F-2C13-492E-922E-8A05B49055D4}" type="pres">
      <dgm:prSet presAssocID="{971B55A3-CE6B-43D4-9392-667C0254E65A}" presName="accent_2" presStyleCnt="0"/>
      <dgm:spPr/>
    </dgm:pt>
    <dgm:pt modelId="{35F237E2-4572-4585-9867-7E62F057809D}" type="pres">
      <dgm:prSet presAssocID="{971B55A3-CE6B-43D4-9392-667C0254E65A}" presName="accentRepeatNode" presStyleLbl="solidFgAcc1" presStyleIdx="1" presStyleCnt="4"/>
      <dgm:spPr/>
    </dgm:pt>
    <dgm:pt modelId="{80CA96BD-C04F-4F1F-AD47-581C619FB4EA}" type="pres">
      <dgm:prSet presAssocID="{D24DE280-78D8-409B-9B44-BB33251CCB3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9F5CC-F570-423A-8CD9-9FF7B2BD2834}" type="pres">
      <dgm:prSet presAssocID="{D24DE280-78D8-409B-9B44-BB33251CCB3B}" presName="accent_3" presStyleCnt="0"/>
      <dgm:spPr/>
    </dgm:pt>
    <dgm:pt modelId="{06BB6E66-B804-449C-B4FA-8F7F31A6E320}" type="pres">
      <dgm:prSet presAssocID="{D24DE280-78D8-409B-9B44-BB33251CCB3B}" presName="accentRepeatNode" presStyleLbl="solidFgAcc1" presStyleIdx="2" presStyleCnt="4"/>
      <dgm:spPr/>
    </dgm:pt>
    <dgm:pt modelId="{8AB27A2B-5B3B-461D-9017-2402C85E6CCD}" type="pres">
      <dgm:prSet presAssocID="{924CC84B-F1D6-4F0D-ABD3-A7666FD260E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45A51-F1E4-43CA-9CD7-55F65DC0FDB8}" type="pres">
      <dgm:prSet presAssocID="{924CC84B-F1D6-4F0D-ABD3-A7666FD260EE}" presName="accent_4" presStyleCnt="0"/>
      <dgm:spPr/>
    </dgm:pt>
    <dgm:pt modelId="{2733EB1F-B094-4549-825C-5B070A119F5B}" type="pres">
      <dgm:prSet presAssocID="{924CC84B-F1D6-4F0D-ABD3-A7666FD260EE}" presName="accentRepeatNode" presStyleLbl="solidFgAcc1" presStyleIdx="3" presStyleCnt="4"/>
      <dgm:spPr/>
    </dgm:pt>
  </dgm:ptLst>
  <dgm:cxnLst>
    <dgm:cxn modelId="{34FE813F-1640-47E1-B187-0E6888241497}" type="presOf" srcId="{D24DE280-78D8-409B-9B44-BB33251CCB3B}" destId="{80CA96BD-C04F-4F1F-AD47-581C619FB4EA}" srcOrd="0" destOrd="0" presId="urn:microsoft.com/office/officeart/2008/layout/VerticalCurvedList"/>
    <dgm:cxn modelId="{0BA31BDE-91CA-45E7-AB20-98ED3A441066}" srcId="{E0508788-4D59-4481-A5BF-0CEDD86E1757}" destId="{D1CDA649-C556-428F-A5B0-2C0C20B8D56D}" srcOrd="0" destOrd="0" parTransId="{FB75F07B-D213-4022-ACD4-630F187836F1}" sibTransId="{046CAB2E-6B38-4A69-B556-BFCFCE66B240}"/>
    <dgm:cxn modelId="{96CA71BF-9C3F-4904-82AF-579FB8BE5EEB}" srcId="{E0508788-4D59-4481-A5BF-0CEDD86E1757}" destId="{924CC84B-F1D6-4F0D-ABD3-A7666FD260EE}" srcOrd="3" destOrd="0" parTransId="{5D71E624-B779-4EFF-BFE6-32CE84D16DF0}" sibTransId="{3092DEAC-E5F9-45B0-8FA9-565CA9B577D2}"/>
    <dgm:cxn modelId="{4FB0FBE5-0DEC-4C8A-8DBA-96491DC35D60}" type="presOf" srcId="{D1CDA649-C556-428F-A5B0-2C0C20B8D56D}" destId="{10CFE8C1-9706-454F-860B-3B7F9EA04BF6}" srcOrd="0" destOrd="0" presId="urn:microsoft.com/office/officeart/2008/layout/VerticalCurvedList"/>
    <dgm:cxn modelId="{2B251A7B-7EE5-4257-9BDC-A5C36327FB95}" type="presOf" srcId="{924CC84B-F1D6-4F0D-ABD3-A7666FD260EE}" destId="{8AB27A2B-5B3B-461D-9017-2402C85E6CCD}" srcOrd="0" destOrd="0" presId="urn:microsoft.com/office/officeart/2008/layout/VerticalCurvedList"/>
    <dgm:cxn modelId="{07C0311A-EB98-4C68-B2B1-69E53013D32B}" srcId="{E0508788-4D59-4481-A5BF-0CEDD86E1757}" destId="{D24DE280-78D8-409B-9B44-BB33251CCB3B}" srcOrd="2" destOrd="0" parTransId="{88411EFA-8952-4C5B-8173-3DC890B4EB0F}" sibTransId="{30F277E9-8513-4037-8E7E-202641EF32C5}"/>
    <dgm:cxn modelId="{6AB392DD-6EA5-4B65-B91E-8F9DF47B82E1}" type="presOf" srcId="{046CAB2E-6B38-4A69-B556-BFCFCE66B240}" destId="{F4F36382-3E24-4552-A834-DD805CF5687C}" srcOrd="0" destOrd="0" presId="urn:microsoft.com/office/officeart/2008/layout/VerticalCurvedList"/>
    <dgm:cxn modelId="{C24E3301-7BD4-49A6-818E-2A5059D936ED}" type="presOf" srcId="{E0508788-4D59-4481-A5BF-0CEDD86E1757}" destId="{6052C098-8630-4990-8640-B1F1CC175A7D}" srcOrd="0" destOrd="0" presId="urn:microsoft.com/office/officeart/2008/layout/VerticalCurvedList"/>
    <dgm:cxn modelId="{68E8D17E-30EB-4CF7-8257-C4824B271260}" srcId="{E0508788-4D59-4481-A5BF-0CEDD86E1757}" destId="{971B55A3-CE6B-43D4-9392-667C0254E65A}" srcOrd="1" destOrd="0" parTransId="{6464B69D-27D4-4D2B-9F28-820482AAB741}" sibTransId="{096EE622-4E04-493C-BC43-AC51965C3F22}"/>
    <dgm:cxn modelId="{522A3B52-103F-49E9-A4E9-61C3F1EF0586}" type="presOf" srcId="{971B55A3-CE6B-43D4-9392-667C0254E65A}" destId="{82349113-01B4-4EDB-A6EB-B79E043EB7F0}" srcOrd="0" destOrd="0" presId="urn:microsoft.com/office/officeart/2008/layout/VerticalCurvedList"/>
    <dgm:cxn modelId="{A6258947-1D59-4F28-9023-245AB1CA2F48}" type="presParOf" srcId="{6052C098-8630-4990-8640-B1F1CC175A7D}" destId="{06A282BC-46FD-48F6-ADA3-5880258D86B2}" srcOrd="0" destOrd="0" presId="urn:microsoft.com/office/officeart/2008/layout/VerticalCurvedList"/>
    <dgm:cxn modelId="{25A13A23-26D0-4D0F-B4FE-3BE6F5210663}" type="presParOf" srcId="{06A282BC-46FD-48F6-ADA3-5880258D86B2}" destId="{E9395965-EA08-472C-A872-09D936B5001C}" srcOrd="0" destOrd="0" presId="urn:microsoft.com/office/officeart/2008/layout/VerticalCurvedList"/>
    <dgm:cxn modelId="{AA3AAC3C-301F-40AB-91CD-D1066208327B}" type="presParOf" srcId="{E9395965-EA08-472C-A872-09D936B5001C}" destId="{7B91CB91-0CE2-4DFF-A86C-B519B4670FE5}" srcOrd="0" destOrd="0" presId="urn:microsoft.com/office/officeart/2008/layout/VerticalCurvedList"/>
    <dgm:cxn modelId="{36C6BCC3-EB08-4D00-BF16-22C3E07A0D03}" type="presParOf" srcId="{E9395965-EA08-472C-A872-09D936B5001C}" destId="{F4F36382-3E24-4552-A834-DD805CF5687C}" srcOrd="1" destOrd="0" presId="urn:microsoft.com/office/officeart/2008/layout/VerticalCurvedList"/>
    <dgm:cxn modelId="{3AC5E9A9-5930-4621-B749-D95426631D1A}" type="presParOf" srcId="{E9395965-EA08-472C-A872-09D936B5001C}" destId="{36450AFD-D91F-4EEA-B9B7-7CF908785159}" srcOrd="2" destOrd="0" presId="urn:microsoft.com/office/officeart/2008/layout/VerticalCurvedList"/>
    <dgm:cxn modelId="{2A8D4B34-B703-4F36-837B-7FD47A0282DD}" type="presParOf" srcId="{E9395965-EA08-472C-A872-09D936B5001C}" destId="{321E6C66-4803-4193-905F-2123E8AC576A}" srcOrd="3" destOrd="0" presId="urn:microsoft.com/office/officeart/2008/layout/VerticalCurvedList"/>
    <dgm:cxn modelId="{767259CE-27F0-425F-B69D-5C3F0848433A}" type="presParOf" srcId="{06A282BC-46FD-48F6-ADA3-5880258D86B2}" destId="{10CFE8C1-9706-454F-860B-3B7F9EA04BF6}" srcOrd="1" destOrd="0" presId="urn:microsoft.com/office/officeart/2008/layout/VerticalCurvedList"/>
    <dgm:cxn modelId="{207692DB-9F5C-4B39-B12F-96FC8E15300B}" type="presParOf" srcId="{06A282BC-46FD-48F6-ADA3-5880258D86B2}" destId="{075E1CED-E7CB-49B5-81E9-476B60FDC2F1}" srcOrd="2" destOrd="0" presId="urn:microsoft.com/office/officeart/2008/layout/VerticalCurvedList"/>
    <dgm:cxn modelId="{6148FC97-A85C-46E6-895A-0A9D40EE6F9C}" type="presParOf" srcId="{075E1CED-E7CB-49B5-81E9-476B60FDC2F1}" destId="{2A36C41D-30F4-4CA6-856D-B871263091B5}" srcOrd="0" destOrd="0" presId="urn:microsoft.com/office/officeart/2008/layout/VerticalCurvedList"/>
    <dgm:cxn modelId="{3B92D5F5-4F7D-4ECE-A0B7-35F23210B610}" type="presParOf" srcId="{06A282BC-46FD-48F6-ADA3-5880258D86B2}" destId="{82349113-01B4-4EDB-A6EB-B79E043EB7F0}" srcOrd="3" destOrd="0" presId="urn:microsoft.com/office/officeart/2008/layout/VerticalCurvedList"/>
    <dgm:cxn modelId="{3022FE37-9753-481E-880C-E7EC3477D66D}" type="presParOf" srcId="{06A282BC-46FD-48F6-ADA3-5880258D86B2}" destId="{B4C1939F-2C13-492E-922E-8A05B49055D4}" srcOrd="4" destOrd="0" presId="urn:microsoft.com/office/officeart/2008/layout/VerticalCurvedList"/>
    <dgm:cxn modelId="{E8F84B8E-F641-45AF-85A1-35E75AD8010A}" type="presParOf" srcId="{B4C1939F-2C13-492E-922E-8A05B49055D4}" destId="{35F237E2-4572-4585-9867-7E62F057809D}" srcOrd="0" destOrd="0" presId="urn:microsoft.com/office/officeart/2008/layout/VerticalCurvedList"/>
    <dgm:cxn modelId="{436953AC-27EB-4550-94F7-BF034C373C4A}" type="presParOf" srcId="{06A282BC-46FD-48F6-ADA3-5880258D86B2}" destId="{80CA96BD-C04F-4F1F-AD47-581C619FB4EA}" srcOrd="5" destOrd="0" presId="urn:microsoft.com/office/officeart/2008/layout/VerticalCurvedList"/>
    <dgm:cxn modelId="{22852CCD-ED0C-48B7-84F0-2C3B65381239}" type="presParOf" srcId="{06A282BC-46FD-48F6-ADA3-5880258D86B2}" destId="{0C79F5CC-F570-423A-8CD9-9FF7B2BD2834}" srcOrd="6" destOrd="0" presId="urn:microsoft.com/office/officeart/2008/layout/VerticalCurvedList"/>
    <dgm:cxn modelId="{AA73E8EB-1CDE-461F-BB50-2C28DCBC8939}" type="presParOf" srcId="{0C79F5CC-F570-423A-8CD9-9FF7B2BD2834}" destId="{06BB6E66-B804-449C-B4FA-8F7F31A6E320}" srcOrd="0" destOrd="0" presId="urn:microsoft.com/office/officeart/2008/layout/VerticalCurvedList"/>
    <dgm:cxn modelId="{B65DEC0B-FE78-411E-9B7C-42F40F28423A}" type="presParOf" srcId="{06A282BC-46FD-48F6-ADA3-5880258D86B2}" destId="{8AB27A2B-5B3B-461D-9017-2402C85E6CCD}" srcOrd="7" destOrd="0" presId="urn:microsoft.com/office/officeart/2008/layout/VerticalCurvedList"/>
    <dgm:cxn modelId="{69A6E323-62CE-4796-B609-048926E31B07}" type="presParOf" srcId="{06A282BC-46FD-48F6-ADA3-5880258D86B2}" destId="{7B645A51-F1E4-43CA-9CD7-55F65DC0FDB8}" srcOrd="8" destOrd="0" presId="urn:microsoft.com/office/officeart/2008/layout/VerticalCurvedList"/>
    <dgm:cxn modelId="{5872A313-65CC-4EFA-9D3F-E9ED76D4C78E}" type="presParOf" srcId="{7B645A51-F1E4-43CA-9CD7-55F65DC0FDB8}" destId="{2733EB1F-B094-4549-825C-5B070A119F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36382-3E24-4552-A834-DD805CF5687C}">
      <dsp:nvSpPr>
        <dsp:cNvPr id="0" name=""/>
        <dsp:cNvSpPr/>
      </dsp:nvSpPr>
      <dsp:spPr>
        <a:xfrm>
          <a:off x="-6637231" y="-1014982"/>
          <a:ext cx="7899628" cy="7899628"/>
        </a:xfrm>
        <a:prstGeom prst="blockArc">
          <a:avLst>
            <a:gd name="adj1" fmla="val 18900000"/>
            <a:gd name="adj2" fmla="val 2700000"/>
            <a:gd name="adj3" fmla="val 273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CFE8C1-9706-454F-860B-3B7F9EA04BF6}">
      <dsp:nvSpPr>
        <dsp:cNvPr id="0" name=""/>
        <dsp:cNvSpPr/>
      </dsp:nvSpPr>
      <dsp:spPr>
        <a:xfrm>
          <a:off x="660568" y="451259"/>
          <a:ext cx="8399726" cy="9029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6748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>
              <a:latin typeface="Times New Roman" pitchFamily="18" charset="0"/>
            </a:rPr>
            <a:t>усилить внимание к вопросам охраны природы и обеспечения рационального использования природных ресурсов озера;</a:t>
          </a:r>
          <a:endParaRPr lang="ru-RU" sz="1900" kern="1200"/>
        </a:p>
      </dsp:txBody>
      <dsp:txXfrm>
        <a:off x="660568" y="451259"/>
        <a:ext cx="8399726" cy="902989"/>
      </dsp:txXfrm>
    </dsp:sp>
    <dsp:sp modelId="{2A36C41D-30F4-4CA6-856D-B871263091B5}">
      <dsp:nvSpPr>
        <dsp:cNvPr id="0" name=""/>
        <dsp:cNvSpPr/>
      </dsp:nvSpPr>
      <dsp:spPr>
        <a:xfrm>
          <a:off x="96200" y="338386"/>
          <a:ext cx="1128736" cy="11287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349113-01B4-4EDB-A6EB-B79E043EB7F0}">
      <dsp:nvSpPr>
        <dsp:cNvPr id="0" name=""/>
        <dsp:cNvSpPr/>
      </dsp:nvSpPr>
      <dsp:spPr>
        <a:xfrm>
          <a:off x="1178272" y="1805978"/>
          <a:ext cx="7882022" cy="9029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6748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>
              <a:latin typeface="Times New Roman" pitchFamily="18" charset="0"/>
            </a:rPr>
            <a:t>установить систематический контроль за использованием предприятиями и организациями земель, вод, лесов, недр и других природных богатств Байкала;</a:t>
          </a:r>
          <a:endParaRPr lang="ru-RU" sz="1900" kern="1200"/>
        </a:p>
      </dsp:txBody>
      <dsp:txXfrm>
        <a:off x="1178272" y="1805978"/>
        <a:ext cx="7882022" cy="902989"/>
      </dsp:txXfrm>
    </dsp:sp>
    <dsp:sp modelId="{35F237E2-4572-4585-9867-7E62F057809D}">
      <dsp:nvSpPr>
        <dsp:cNvPr id="0" name=""/>
        <dsp:cNvSpPr/>
      </dsp:nvSpPr>
      <dsp:spPr>
        <a:xfrm>
          <a:off x="613904" y="1693104"/>
          <a:ext cx="1128736" cy="11287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CA96BD-C04F-4F1F-AD47-581C619FB4EA}">
      <dsp:nvSpPr>
        <dsp:cNvPr id="0" name=""/>
        <dsp:cNvSpPr/>
      </dsp:nvSpPr>
      <dsp:spPr>
        <a:xfrm>
          <a:off x="1178272" y="3160696"/>
          <a:ext cx="7882022" cy="9029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6748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/>
            <a:t>усилить внимание к вопросам по предотвращению загрязнений и засоления почв, поверхностных и подземных вод озера;</a:t>
          </a:r>
          <a:endParaRPr lang="ru-RU" sz="1900" b="1" kern="1200"/>
        </a:p>
      </dsp:txBody>
      <dsp:txXfrm>
        <a:off x="1178272" y="3160696"/>
        <a:ext cx="7882022" cy="902989"/>
      </dsp:txXfrm>
    </dsp:sp>
    <dsp:sp modelId="{06BB6E66-B804-449C-B4FA-8F7F31A6E320}">
      <dsp:nvSpPr>
        <dsp:cNvPr id="0" name=""/>
        <dsp:cNvSpPr/>
      </dsp:nvSpPr>
      <dsp:spPr>
        <a:xfrm>
          <a:off x="613904" y="3047823"/>
          <a:ext cx="1128736" cy="11287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B27A2B-5B3B-461D-9017-2402C85E6CCD}">
      <dsp:nvSpPr>
        <dsp:cNvPr id="0" name=""/>
        <dsp:cNvSpPr/>
      </dsp:nvSpPr>
      <dsp:spPr>
        <a:xfrm>
          <a:off x="660568" y="4515415"/>
          <a:ext cx="8399726" cy="9029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6748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/>
            <a:t>запретить размещение, строительство и вод в эксплуатацию предприятий, водозаборных сооружений, влияющих на состояние вод Байкала.</a:t>
          </a:r>
          <a:endParaRPr lang="ru-RU" sz="1900" b="1" kern="1200"/>
        </a:p>
      </dsp:txBody>
      <dsp:txXfrm>
        <a:off x="660568" y="4515415"/>
        <a:ext cx="8399726" cy="902989"/>
      </dsp:txXfrm>
    </dsp:sp>
    <dsp:sp modelId="{2733EB1F-B094-4549-825C-5B070A119F5B}">
      <dsp:nvSpPr>
        <dsp:cNvPr id="0" name=""/>
        <dsp:cNvSpPr/>
      </dsp:nvSpPr>
      <dsp:spPr>
        <a:xfrm>
          <a:off x="96200" y="4402541"/>
          <a:ext cx="1128736" cy="11287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B9F11-210D-4AFF-BC43-127758D07DE4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60974-E122-4742-A642-C9449FD3F86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473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60974-E122-4742-A642-C9449FD3F86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729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60974-E122-4742-A642-C9449FD3F86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92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60974-E122-4742-A642-C9449FD3F86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619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60974-E122-4742-A642-C9449FD3F86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254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CB290-FC2C-4A21-B5A4-60FAF938472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496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4E0E7F2-6728-4B8F-85DD-C87FB4BB39C5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928927"/>
      </p:ext>
    </p:extLst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baron-m.ru/data/images/aikal(1)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economy.buryatia.ru/attached_documents/ObschiyividTurka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reenpatrol.ru/objectdata/CatalogUnitImpl/26713/26722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baikal.babr.ru/baiktrash/photo/6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maksipolinovcy.ucoz.ru/_fr/2/2034712.jpg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upload.wikimedia.org/wikipedia/commons/b/b6/%D0%A8%D0%B0%D0%BC%D0%B0%D0%BD-%D1%81%D0%BA%D0%B0%D0%BB%D0%B0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4/%D0%9E%D0%B7%D0%B5%D1%80%D0%BE_%D0%91%D0%B0%D0%B9%D0%BA%D0%B0%D0%BB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tatic2.aif.ru/public/dontknow/371/4834f301dd5c651ea1e0057ffe17e43d_medium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ea.irk.ru/foto6/005.jpg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WordArt 2"/>
          <p:cNvSpPr>
            <a:spLocks noChangeArrowheads="1" noChangeShapeType="1" noTextEdit="1"/>
          </p:cNvSpPr>
          <p:nvPr/>
        </p:nvSpPr>
        <p:spPr bwMode="auto">
          <a:xfrm>
            <a:off x="179388" y="0"/>
            <a:ext cx="8964612" cy="23050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0319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Black"/>
              </a:rPr>
              <a:t>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03848" y="4221088"/>
            <a:ext cx="5111750" cy="39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026" name="Picture 2" descr="ÐÐ°ÑÑÐ¸Ð½ÐºÐ¸ Ð¿Ð¾ Ð·Ð°Ð¿ÑÐ¾ÑÑ Ð±Ð°Ð¹ÐºÐ°Ð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83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із двома округленими протилежними кутами 1"/>
          <p:cNvSpPr/>
          <p:nvPr/>
        </p:nvSpPr>
        <p:spPr>
          <a:xfrm>
            <a:off x="755576" y="1152525"/>
            <a:ext cx="6552728" cy="151216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Байкал – жемчужина России</a:t>
            </a:r>
            <a:endParaRPr lang="ru-RU" sz="54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19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remove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44624"/>
            <a:ext cx="8229600" cy="3601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err="1" smtClean="0"/>
              <a:t>ёёё</a:t>
            </a:r>
            <a:endParaRPr lang="ru-RU" sz="32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676" cy="686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07504" y="116632"/>
            <a:ext cx="4320480" cy="20882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В Байкале обитает </a:t>
            </a:r>
            <a:r>
              <a:rPr lang="ru-RU" sz="2000" b="1" dirty="0">
                <a:solidFill>
                  <a:srgbClr val="FF0000"/>
                </a:solidFill>
              </a:rPr>
              <a:t>2 630 </a:t>
            </a:r>
            <a:r>
              <a:rPr lang="ru-RU" sz="2000" b="1" dirty="0">
                <a:solidFill>
                  <a:schemeClr val="tx1"/>
                </a:solidFill>
              </a:rPr>
              <a:t>видов и разновидностей растений и животных, 2/3 которых являются </a:t>
            </a:r>
            <a:r>
              <a:rPr lang="ru-RU" sz="2000" b="1" dirty="0">
                <a:solidFill>
                  <a:srgbClr val="FF0000"/>
                </a:solidFill>
              </a:rPr>
              <a:t>эндемиками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7" name="Picture 18" descr="головя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6170" y="4943781"/>
            <a:ext cx="2448272" cy="16123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6" descr="нерп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3030" r="6061" b="6061"/>
          <a:stretch>
            <a:fillRect/>
          </a:stretch>
        </p:blipFill>
        <p:spPr>
          <a:xfrm>
            <a:off x="6396872" y="1772816"/>
            <a:ext cx="2590800" cy="2590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22" descr="широколоб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605" y="4662368"/>
            <a:ext cx="2538203" cy="18629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20" descr="осетр"/>
          <p:cNvPicPr>
            <a:picLocks noChangeAspect="1" noChangeArrowheads="1"/>
          </p:cNvPicPr>
          <p:nvPr/>
        </p:nvPicPr>
        <p:blipFill>
          <a:blip r:embed="rId6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814" y="4337238"/>
            <a:ext cx="2809875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71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комп\Local Settings\Temp\OIS\temp\lake-bai_0.t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C:\Documents and Settings\комп\Local Settings\Temp\OIS\temp\img_0.t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43413"/>
            <a:ext cx="335280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C:\Documents and Settings\комп\Application Data\Microsoft\Media Catalog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C:\Documents and Settings\комп\Local Settings\Temp\OIS\temp\p8270026_0.t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2514600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C:\Documents and Settings\комп\Local Settings\Temp\OIS\temp\mollusk__0.t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105400"/>
            <a:ext cx="236220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9720" y="-91378"/>
            <a:ext cx="4703440" cy="428464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latin typeface="+mn-lt"/>
                <a:cs typeface="Calibri" pitchFamily="34" charset="0"/>
              </a:rPr>
              <a:t>Фауна Байкала</a:t>
            </a:r>
            <a:r>
              <a:rPr lang="ru-RU" sz="2400" b="1" dirty="0">
                <a:solidFill>
                  <a:srgbClr val="0000FF"/>
                </a:solidFill>
                <a:latin typeface="+mn-lt"/>
                <a:cs typeface="Calibri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+mn-lt"/>
                <a:cs typeface="Calibri" pitchFamily="34" charset="0"/>
              </a:rPr>
              <a:t>1550 </a:t>
            </a:r>
            <a:r>
              <a:rPr lang="ru-RU" sz="2400" b="1" dirty="0">
                <a:latin typeface="+mn-lt"/>
                <a:cs typeface="Calibri" pitchFamily="34" charset="0"/>
              </a:rPr>
              <a:t>видов </a:t>
            </a:r>
            <a:r>
              <a:rPr lang="ru-RU" sz="2400" b="1" dirty="0" smtClean="0">
                <a:latin typeface="+mn-lt"/>
                <a:cs typeface="Calibri" pitchFamily="34" charset="0"/>
              </a:rPr>
              <a:t>животных,</a:t>
            </a:r>
            <a:endParaRPr lang="ru-RU" sz="2400" b="1" dirty="0">
              <a:latin typeface="+mn-lt"/>
              <a:cs typeface="Calibri" pitchFamily="34" charset="0"/>
            </a:endParaRPr>
          </a:p>
          <a:p>
            <a:pPr algn="ctr" eaLnBrk="1" hangingPunct="1"/>
            <a:r>
              <a:rPr lang="ru-RU" sz="2400" b="1" dirty="0">
                <a:solidFill>
                  <a:srgbClr val="FF0000"/>
                </a:solidFill>
                <a:latin typeface="+mn-lt"/>
                <a:cs typeface="Calibri" pitchFamily="34" charset="0"/>
              </a:rPr>
              <a:t>75%</a:t>
            </a:r>
            <a:r>
              <a:rPr lang="ru-RU" sz="2400" b="1" dirty="0">
                <a:solidFill>
                  <a:srgbClr val="0000FF"/>
                </a:solidFill>
                <a:latin typeface="+mn-lt"/>
                <a:cs typeface="Calibri" pitchFamily="34" charset="0"/>
              </a:rPr>
              <a:t> </a:t>
            </a:r>
            <a:r>
              <a:rPr lang="ru-RU" sz="2400" b="1" dirty="0">
                <a:latin typeface="+mn-lt"/>
                <a:cs typeface="Calibri" pitchFamily="34" charset="0"/>
              </a:rPr>
              <a:t>обитателей Байкала – эндемики, в том </a:t>
            </a:r>
            <a:r>
              <a:rPr lang="ru-RU" sz="2400" b="1" dirty="0" smtClean="0">
                <a:latin typeface="+mn-lt"/>
                <a:cs typeface="Calibri" pitchFamily="34" charset="0"/>
              </a:rPr>
              <a:t>числе: байкальская </a:t>
            </a:r>
            <a:r>
              <a:rPr lang="ru-RU" sz="2400" b="1" dirty="0">
                <a:latin typeface="+mn-lt"/>
                <a:cs typeface="Calibri" pitchFamily="34" charset="0"/>
              </a:rPr>
              <a:t>нерпа, голомянка, байкальский </a:t>
            </a:r>
            <a:r>
              <a:rPr lang="ru-RU" sz="2400" b="1" dirty="0" smtClean="0">
                <a:latin typeface="+mn-lt"/>
                <a:cs typeface="Calibri" pitchFamily="34" charset="0"/>
              </a:rPr>
              <a:t>омуль. </a:t>
            </a:r>
            <a:endParaRPr lang="ru-RU" sz="2400" b="1" dirty="0">
              <a:latin typeface="+mn-lt"/>
              <a:cs typeface="Calibri" pitchFamily="34" charset="0"/>
            </a:endParaRPr>
          </a:p>
        </p:txBody>
      </p:sp>
      <p:pic>
        <p:nvPicPr>
          <p:cNvPr id="24583" name="Picture 7" descr="C:\Documents and Settings\комп\Local Settings\Temp\OIS\temp\bokoplav_0.t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185578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C:\Documents and Settings\комп\Local Settings\Temp\OIS\temp\bokoplav_0.t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57600"/>
            <a:ext cx="147478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C:\Documents and Settings\комп\Local Settings\Temp\OIS\temp\lumbriku_0.tm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21336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1" descr="C:\Documents and Settings\комп\Local Settings\Temp\OIS\temp\bokoplav_0.tm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12588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2" descr="C:\Documents and Settings\комп\Local Settings\Temp\OIS\temp\bokoplav_0.tm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752600"/>
            <a:ext cx="21336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3" descr="C:\Documents and Settings\комп\Local Settings\Temp\OIS\temp\bokoplav_0.tm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00400"/>
            <a:ext cx="22860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4" descr="C:\Documents and Settings\комп\Local Settings\Temp\OIS\temp\cherv_0.t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724400"/>
            <a:ext cx="13319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53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21938"/>
            <a:ext cx="9144000" cy="13843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Эндемики растительного мира Байкала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7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+mj-lt"/>
              </a:rPr>
              <a:t>Желтый мак</a:t>
            </a:r>
            <a:r>
              <a:rPr lang="ru-RU" sz="18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7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+mj-lt"/>
              </a:rPr>
              <a:t>Незабудка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7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+mj-lt"/>
              </a:rPr>
              <a:t>Лапчатка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7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+mj-lt"/>
              </a:rPr>
              <a:t> Грецкий орех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7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+mj-lt"/>
              </a:rPr>
              <a:t>Крупка и др.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700" b="1" dirty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+mj-lt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700" dirty="0">
              <a:solidFill>
                <a:srgbClr val="3333FF"/>
              </a:solidFill>
              <a:latin typeface="+mj-lt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7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7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7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700" dirty="0">
              <a:latin typeface="Times New Roman" pitchFamily="18" charset="0"/>
            </a:endParaRPr>
          </a:p>
        </p:txBody>
      </p:sp>
      <p:pic>
        <p:nvPicPr>
          <p:cNvPr id="74771" name="Picture 19" descr="мак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219200"/>
            <a:ext cx="3459163" cy="2436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72" name="Picture 20" descr="незабудк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824" y="1700808"/>
            <a:ext cx="3340100" cy="250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73" name="Picture 21" descr="лапчатка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4038600"/>
            <a:ext cx="3281363" cy="2433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74" name="Picture 22" descr="орех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4343400"/>
            <a:ext cx="2116138" cy="2514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75" name="Picture 23" descr="крупка"/>
          <p:cNvPicPr>
            <a:picLocks noChangeAspect="1" noChangeArrowheads="1"/>
          </p:cNvPicPr>
          <p:nvPr/>
        </p:nvPicPr>
        <p:blipFill>
          <a:blip r:embed="rId6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3219450" cy="24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798655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aikal%281%2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332656"/>
            <a:ext cx="6288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Проблемы Байкала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067945" y="1255986"/>
            <a:ext cx="5344866" cy="274907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Когда ты болеешь – все мы больны, Байкал, ты – хрустальная печень страны!</a:t>
            </a:r>
          </a:p>
          <a:p>
            <a:pPr algn="ctr"/>
            <a:r>
              <a:rPr lang="ru-RU" sz="2000" b="1" dirty="0" smtClean="0"/>
              <a:t>И кто-то добавил из глубины:</a:t>
            </a:r>
          </a:p>
          <a:p>
            <a:pPr algn="ctr"/>
            <a:r>
              <a:rPr lang="ru-RU" sz="2000" b="1" dirty="0" smtClean="0"/>
              <a:t>Байкал-заповедная совесть страны.</a:t>
            </a:r>
            <a:endParaRPr lang="ru-RU" b="1" dirty="0" smtClean="0"/>
          </a:p>
          <a:p>
            <a:pPr algn="ctr"/>
            <a:r>
              <a:rPr lang="ru-RU" dirty="0" smtClean="0"/>
              <a:t>А. Вознесенский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382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Картинка 6 из 59">
            <a:hlinkClick r:id="rId2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Овал 3"/>
          <p:cNvSpPr/>
          <p:nvPr/>
        </p:nvSpPr>
        <p:spPr>
          <a:xfrm>
            <a:off x="323528" y="188640"/>
            <a:ext cx="4752528" cy="122289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Строительство поселений и предприятий на побережье Байкала.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7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764088"/>
          </a:xfrm>
        </p:spPr>
        <p:txBody>
          <a:bodyPr/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229600" cy="688405"/>
          </a:xfrm>
        </p:spPr>
        <p:txBody>
          <a:bodyPr>
            <a:normAutofit/>
          </a:bodyPr>
          <a:lstStyle/>
          <a:p>
            <a:pPr algn="ctr"/>
            <a:endParaRPr lang="ru-RU" sz="3200" dirty="0"/>
          </a:p>
        </p:txBody>
      </p:sp>
      <p:pic>
        <p:nvPicPr>
          <p:cNvPr id="49156" name="Picture 4" descr="1230314181_-730x-5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564" cy="686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779912" y="116632"/>
            <a:ext cx="5184576" cy="13681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Байкальский целлюлозно-бумажный комбинат (БЦБК)</a:t>
            </a:r>
          </a:p>
        </p:txBody>
      </p:sp>
    </p:spTree>
    <p:extLst>
      <p:ext uri="{BB962C8B-B14F-4D97-AF65-F5344CB8AC3E}">
        <p14:creationId xmlns:p14="http://schemas.microsoft.com/office/powerpoint/2010/main" val="308398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13325"/>
            <a:ext cx="8229600" cy="16557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2000" dirty="0"/>
          </a:p>
        </p:txBody>
      </p:sp>
      <p:pic>
        <p:nvPicPr>
          <p:cNvPr id="50180" name="Picture 4" descr="58903_2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3999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0" y="3861049"/>
            <a:ext cx="3995936" cy="29969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Минеральные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chemeClr val="tx1"/>
                </a:solidFill>
              </a:rPr>
              <a:t>вещества практически не разрушаются или разлагаются очень медленно.  Вследствие этого зона загрязнения  непрерывно растет</a:t>
            </a:r>
            <a:r>
              <a:rPr lang="ru-RU" sz="2000" dirty="0"/>
              <a:t>.</a:t>
            </a:r>
          </a:p>
        </p:txBody>
      </p:sp>
      <p:sp>
        <p:nvSpPr>
          <p:cNvPr id="2" name="Овал 1"/>
          <p:cNvSpPr/>
          <p:nvPr/>
        </p:nvSpPr>
        <p:spPr>
          <a:xfrm>
            <a:off x="6300192" y="620688"/>
            <a:ext cx="2592288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Сбросы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808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589240"/>
            <a:ext cx="9144000" cy="100841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    </a:t>
            </a:r>
          </a:p>
        </p:txBody>
      </p:sp>
      <p:pic>
        <p:nvPicPr>
          <p:cNvPr id="52228" name="Picture 4" descr="5147403a2dd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6012161" y="4318238"/>
            <a:ext cx="2952452" cy="249857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До </a:t>
            </a:r>
            <a:r>
              <a:rPr lang="ru-RU" sz="2000" b="1" dirty="0">
                <a:solidFill>
                  <a:srgbClr val="FF0000"/>
                </a:solidFill>
              </a:rPr>
              <a:t>90% </a:t>
            </a:r>
            <a:r>
              <a:rPr lang="ru-RU" sz="2000" b="1" dirty="0">
                <a:solidFill>
                  <a:schemeClr val="tx1"/>
                </a:solidFill>
              </a:rPr>
              <a:t>видов, обитающих на дне озера в 20-километровой прибрежной полосе, уже </a:t>
            </a:r>
            <a:r>
              <a:rPr lang="ru-RU" sz="2000" b="1" dirty="0" smtClean="0">
                <a:solidFill>
                  <a:schemeClr val="tx1"/>
                </a:solidFill>
              </a:rPr>
              <a:t>исчезло.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10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5445125"/>
            <a:ext cx="8785225" cy="11525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         </a:t>
            </a:r>
          </a:p>
        </p:txBody>
      </p:sp>
      <p:pic>
        <p:nvPicPr>
          <p:cNvPr id="10244" name="Picture 4" descr="(1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6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0" y="116632"/>
            <a:ext cx="4536504" cy="122289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chemeClr val="tx1"/>
                </a:solidFill>
              </a:rPr>
              <a:t> Каскад ГЭС  на Ангаре повышает температуру воды в озере.</a:t>
            </a:r>
            <a:endParaRPr lang="ru-RU" sz="2000" b="1" dirty="0">
              <a:ln w="1143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95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Картинка 14 из 48">
            <a:hlinkClick r:id="rId2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26250"/>
          </a:xfrm>
        </p:spPr>
      </p:pic>
      <p:sp>
        <p:nvSpPr>
          <p:cNvPr id="4" name="Овал 3"/>
          <p:cNvSpPr/>
          <p:nvPr/>
        </p:nvSpPr>
        <p:spPr>
          <a:xfrm>
            <a:off x="323528" y="188640"/>
            <a:ext cx="4536504" cy="122289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Браконьерство – серьёзная проблема Байкала.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0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67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0" y="188640"/>
            <a:ext cx="4572000" cy="15696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dirty="0">
                <a:solidFill>
                  <a:schemeClr val="bg1"/>
                </a:solidFill>
              </a:rPr>
              <a:t>В народе говорят «Кто Байкала не видел, тот в Сибири не бывал»</a:t>
            </a:r>
          </a:p>
        </p:txBody>
      </p:sp>
    </p:spTree>
    <p:extLst>
      <p:ext uri="{BB962C8B-B14F-4D97-AF65-F5344CB8AC3E}">
        <p14:creationId xmlns:p14="http://schemas.microsoft.com/office/powerpoint/2010/main" val="22785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Картинка 1 из 12321">
            <a:hlinkClick r:id="rId2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Овал 3"/>
          <p:cNvSpPr/>
          <p:nvPr/>
        </p:nvSpPr>
        <p:spPr>
          <a:xfrm>
            <a:off x="323528" y="188640"/>
            <a:ext cx="4536504" cy="122289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Проблема неорганизованного туризма.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400050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5084763"/>
            <a:ext cx="8569325" cy="1584325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  </a:t>
            </a:r>
          </a:p>
        </p:txBody>
      </p:sp>
      <p:pic>
        <p:nvPicPr>
          <p:cNvPr id="59396" name="Picture 4" descr="13993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5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323528" y="188640"/>
            <a:ext cx="4536504" cy="122289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Такие картины можно наблюдать на побережье.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3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933825"/>
            <a:ext cx="9144000" cy="29241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      </a:t>
            </a:r>
          </a:p>
        </p:txBody>
      </p:sp>
      <p:pic>
        <p:nvPicPr>
          <p:cNvPr id="56324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0"/>
            <a:ext cx="8569325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539552" y="238186"/>
            <a:ext cx="5760640" cy="23267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Страдают  </a:t>
            </a:r>
            <a:r>
              <a:rPr lang="ru-RU" b="1" dirty="0">
                <a:solidFill>
                  <a:schemeClr val="tx1"/>
                </a:solidFill>
              </a:rPr>
              <a:t>темнохвойные и особенно пихтовые леса -происходит массовое </a:t>
            </a:r>
            <a:r>
              <a:rPr lang="ru-RU" b="1" dirty="0" smtClean="0">
                <a:solidFill>
                  <a:schemeClr val="tx1"/>
                </a:solidFill>
              </a:rPr>
              <a:t>усыхание </a:t>
            </a:r>
            <a:r>
              <a:rPr lang="ru-RU" b="1" dirty="0">
                <a:solidFill>
                  <a:schemeClr val="tx1"/>
                </a:solidFill>
              </a:rPr>
              <a:t>древостоев (40 тыс. га из них погибло безвозвратно).  У других  пород уменьшается прирост </a:t>
            </a:r>
            <a:r>
              <a:rPr lang="ru-RU" b="1" dirty="0" smtClean="0">
                <a:solidFill>
                  <a:schemeClr val="tx1"/>
                </a:solidFill>
              </a:rPr>
              <a:t>древесины</a:t>
            </a:r>
            <a:r>
              <a:rPr lang="ru-RU" b="1" dirty="0">
                <a:solidFill>
                  <a:schemeClr val="tx1"/>
                </a:solidFill>
              </a:rPr>
              <a:t>, снижается </a:t>
            </a:r>
            <a:r>
              <a:rPr lang="ru-RU" b="1" dirty="0" smtClean="0">
                <a:solidFill>
                  <a:schemeClr val="tx1"/>
                </a:solidFill>
              </a:rPr>
              <a:t>плодоношение.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7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     </a:t>
            </a:r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457200" y="567055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>
                <a:latin typeface="Arial" charset="0"/>
              </a:rPr>
              <a:t>. </a:t>
            </a:r>
            <a:endParaRPr lang="ru-RU" sz="800">
              <a:latin typeface="Arial" charset="0"/>
            </a:endParaRPr>
          </a:p>
        </p:txBody>
      </p:sp>
      <p:pic>
        <p:nvPicPr>
          <p:cNvPr id="12295" name="Picture 13" descr="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323528" y="188640"/>
            <a:ext cx="4536504" cy="32403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Georgia" pitchFamily="18" charset="0"/>
              </a:rPr>
              <a:t>С тревогой смотрю я в завтрашний день:</a:t>
            </a:r>
            <a:br>
              <a:rPr lang="ru-RU" b="1" i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chemeClr val="tx1"/>
                </a:solidFill>
                <a:latin typeface="Georgia" pitchFamily="18" charset="0"/>
              </a:rPr>
              <a:t>Будут ли жить там омуль, тюлень?</a:t>
            </a:r>
            <a:br>
              <a:rPr lang="ru-RU" b="1" i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chemeClr val="tx1"/>
                </a:solidFill>
                <a:latin typeface="Georgia" pitchFamily="18" charset="0"/>
              </a:rPr>
              <a:t>Как сохранить заповедное озеро,</a:t>
            </a:r>
            <a:br>
              <a:rPr lang="ru-RU" b="1" i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chemeClr val="tx1"/>
                </a:solidFill>
                <a:latin typeface="Georgia" pitchFamily="18" charset="0"/>
              </a:rPr>
              <a:t>Чтоб его воды не «целлюлозило»…</a:t>
            </a:r>
          </a:p>
        </p:txBody>
      </p:sp>
    </p:spTree>
    <p:extLst>
      <p:ext uri="{BB962C8B-B14F-4D97-AF65-F5344CB8AC3E}">
        <p14:creationId xmlns:p14="http://schemas.microsoft.com/office/powerpoint/2010/main" val="18893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2" name="Picture 4" descr="b5d48ecb9b8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5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16632"/>
            <a:ext cx="342811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Охрана Байкала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918731" y="260648"/>
            <a:ext cx="4104456" cy="302433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На побережье созданы три </a:t>
            </a:r>
            <a:r>
              <a:rPr lang="ru-RU" sz="2000" i="1" dirty="0" smtClean="0"/>
              <a:t>заповедника</a:t>
            </a:r>
            <a:r>
              <a:rPr lang="ru-RU" sz="2000" dirty="0" smtClean="0"/>
              <a:t>: </a:t>
            </a:r>
            <a:r>
              <a:rPr lang="ru-RU" sz="2000" b="1" dirty="0" smtClean="0"/>
              <a:t>Баргузинский, Байкало-Ленский, Байкальский</a:t>
            </a:r>
            <a:r>
              <a:rPr lang="ru-RU" sz="2000" dirty="0" smtClean="0"/>
              <a:t>; два </a:t>
            </a:r>
            <a:r>
              <a:rPr lang="ru-RU" sz="2000" b="1" i="1" dirty="0" smtClean="0"/>
              <a:t>национальных парка </a:t>
            </a:r>
            <a:r>
              <a:rPr lang="ru-RU" sz="2000" dirty="0" smtClean="0"/>
              <a:t>и шесть     </a:t>
            </a:r>
            <a:r>
              <a:rPr lang="ru-RU" sz="2000" b="1" i="1" dirty="0" smtClean="0"/>
              <a:t>заказников.</a:t>
            </a:r>
            <a:r>
              <a:rPr lang="ru-RU" sz="2000" i="1" dirty="0" smtClean="0"/>
              <a:t>    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84873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ru-RU" sz="4000" dirty="0" smtClean="0"/>
          </a:p>
        </p:txBody>
      </p:sp>
      <p:pic>
        <p:nvPicPr>
          <p:cNvPr id="7171" name="Picture 6" descr="Картинка 86 из 15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3" y="-1465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8475" y="0"/>
            <a:ext cx="8208912" cy="116853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Баргузинский заповедник учрежден в 1916г.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901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4" name="Picture 4" descr="559668938e9612c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274638"/>
            <a:ext cx="6192688" cy="697885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dirty="0">
                <a:ln/>
                <a:solidFill>
                  <a:schemeClr val="accent4"/>
                </a:solidFill>
              </a:rPr>
              <a:t>М</a:t>
            </a:r>
            <a:r>
              <a:rPr lang="ru-RU" sz="3200" b="1" dirty="0" smtClean="0">
                <a:ln/>
                <a:solidFill>
                  <a:schemeClr val="accent4"/>
                </a:solidFill>
              </a:rPr>
              <a:t>еры защиты</a:t>
            </a:r>
            <a:endParaRPr lang="ru-RU" sz="3200" b="1" dirty="0">
              <a:ln/>
              <a:solidFill>
                <a:schemeClr val="accent4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62717219"/>
              </p:ext>
            </p:extLst>
          </p:nvPr>
        </p:nvGraphicFramePr>
        <p:xfrm>
          <a:off x="0" y="799696"/>
          <a:ext cx="9144000" cy="5869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36607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smtClean="0"/>
              <a:t>1</a:t>
            </a:r>
            <a:endParaRPr lang="ru-RU" sz="3600"/>
          </a:p>
        </p:txBody>
      </p:sp>
      <p:sp>
        <p:nvSpPr>
          <p:cNvPr id="12" name="TextBox 11"/>
          <p:cNvSpPr txBox="1"/>
          <p:nvPr/>
        </p:nvSpPr>
        <p:spPr>
          <a:xfrm>
            <a:off x="971600" y="277915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smtClean="0"/>
              <a:t>2</a:t>
            </a:r>
            <a:endParaRPr lang="ru-RU" sz="3600"/>
          </a:p>
        </p:txBody>
      </p:sp>
      <p:sp>
        <p:nvSpPr>
          <p:cNvPr id="13" name="TextBox 12"/>
          <p:cNvSpPr txBox="1"/>
          <p:nvPr/>
        </p:nvSpPr>
        <p:spPr>
          <a:xfrm>
            <a:off x="997338" y="412949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smtClean="0"/>
              <a:t>3</a:t>
            </a:r>
            <a:endParaRPr lang="ru-RU" sz="3600"/>
          </a:p>
        </p:txBody>
      </p:sp>
      <p:sp>
        <p:nvSpPr>
          <p:cNvPr id="14" name="TextBox 13"/>
          <p:cNvSpPr txBox="1"/>
          <p:nvPr/>
        </p:nvSpPr>
        <p:spPr>
          <a:xfrm>
            <a:off x="432772" y="542826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smtClean="0"/>
              <a:t>4</a:t>
            </a:r>
            <a:endParaRPr lang="ru-RU" sz="3600"/>
          </a:p>
        </p:txBody>
      </p:sp>
    </p:spTree>
    <p:extLst>
      <p:ext uri="{BB962C8B-B14F-4D97-AF65-F5344CB8AC3E}">
        <p14:creationId xmlns:p14="http://schemas.microsoft.com/office/powerpoint/2010/main" val="303408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Rectangle 8"/>
          <p:cNvSpPr>
            <a:spLocks noGrp="1" noChangeArrowheads="1"/>
          </p:cNvSpPr>
          <p:nvPr>
            <p:ph type="title"/>
          </p:nvPr>
        </p:nvSpPr>
        <p:spPr>
          <a:xfrm>
            <a:off x="468313" y="6237288"/>
            <a:ext cx="8229600" cy="376237"/>
          </a:xfrm>
        </p:spPr>
        <p:txBody>
          <a:bodyPr>
            <a:normAutofit fontScale="90000"/>
          </a:bodyPr>
          <a:lstStyle/>
          <a:p>
            <a:pPr algn="ctr"/>
            <a:endParaRPr lang="ru-RU" sz="4000" dirty="0"/>
          </a:p>
        </p:txBody>
      </p:sp>
      <p:pic>
        <p:nvPicPr>
          <p:cNvPr id="33802" name="Picture 10" descr="Файл:Шаман-скала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1247478101_800px-flag_of_unesc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3" t="22366" r="25235" b="21274"/>
          <a:stretch/>
        </p:blipFill>
        <p:spPr>
          <a:xfrm>
            <a:off x="251520" y="188640"/>
            <a:ext cx="2219418" cy="17045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3563888" y="193809"/>
            <a:ext cx="4536504" cy="122289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Байкал — территория Всемирного природного </a:t>
            </a:r>
            <a:r>
              <a:rPr lang="ru-RU" sz="2000" b="1" dirty="0" smtClean="0">
                <a:solidFill>
                  <a:schemeClr val="tx1"/>
                </a:solidFill>
              </a:rPr>
              <a:t>наследия ЮНЕСКО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6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spect="1" noChangeArrowheads="1"/>
          </p:cNvSpPr>
          <p:nvPr/>
        </p:nvSpPr>
        <p:spPr bwMode="auto">
          <a:xfrm>
            <a:off x="684213" y="0"/>
            <a:ext cx="2819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4400">
                <a:solidFill>
                  <a:srgbClr val="003399"/>
                </a:solidFill>
                <a:latin typeface="Arial Black" pitchFamily="34" charset="0"/>
              </a:rPr>
              <a:t>Озеро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88913"/>
            <a:ext cx="5357813" cy="173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216"/>
            <a:ext cx="9036496" cy="677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52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Ð±Ð°Ð¹ÐºÐ°Ð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0" b="5680"/>
          <a:stretch/>
        </p:blipFill>
        <p:spPr bwMode="auto">
          <a:xfrm>
            <a:off x="0" y="-6660"/>
            <a:ext cx="9144000" cy="686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07504" y="188640"/>
            <a:ext cx="4248472" cy="32370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Байкал- мировая достопримечательность. Ему нет равных в мире по возрасту, глубине, запасам и свойствам пресной воды, многообразию и эндемизму органической жизни.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12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Файл:Озеро Байкал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0" y="383200"/>
            <a:ext cx="4104456" cy="362238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ru-RU" sz="2000" b="1" dirty="0">
                <a:solidFill>
                  <a:prstClr val="black"/>
                </a:solidFill>
              </a:rPr>
              <a:t>Бай-Куль - богатое </a:t>
            </a:r>
            <a:r>
              <a:rPr lang="ru-RU" sz="2000" b="1" dirty="0" smtClean="0">
                <a:solidFill>
                  <a:prstClr val="black"/>
                </a:solidFill>
              </a:rPr>
              <a:t>озеро.</a:t>
            </a:r>
            <a:endParaRPr lang="ru-RU" sz="2000" b="1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sz="2000" b="1" dirty="0">
                <a:solidFill>
                  <a:prstClr val="black"/>
                </a:solidFill>
              </a:rPr>
              <a:t>Байгал - богатый </a:t>
            </a:r>
            <a:r>
              <a:rPr lang="ru-RU" sz="2000" b="1" dirty="0" smtClean="0">
                <a:solidFill>
                  <a:prstClr val="black"/>
                </a:solidFill>
              </a:rPr>
              <a:t>огонь. </a:t>
            </a:r>
            <a:endParaRPr lang="ru-RU" sz="2000" b="1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sz="2000" b="1" dirty="0">
                <a:solidFill>
                  <a:prstClr val="black"/>
                </a:solidFill>
              </a:rPr>
              <a:t>Байгал Далай - большое </a:t>
            </a:r>
            <a:r>
              <a:rPr lang="ru-RU" sz="2000" b="1" dirty="0" smtClean="0">
                <a:solidFill>
                  <a:prstClr val="black"/>
                </a:solidFill>
              </a:rPr>
              <a:t>озеро.</a:t>
            </a:r>
            <a:endParaRPr lang="ru-RU" sz="2000" b="1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sz="2000" b="1" dirty="0" smtClean="0">
                <a:solidFill>
                  <a:prstClr val="black"/>
                </a:solidFill>
              </a:rPr>
              <a:t>- </a:t>
            </a:r>
            <a:r>
              <a:rPr lang="ru-RU" sz="2000" b="1" dirty="0">
                <a:solidFill>
                  <a:prstClr val="black"/>
                </a:solidFill>
              </a:rPr>
              <a:t>Байгал-</a:t>
            </a:r>
            <a:r>
              <a:rPr lang="ru-RU" sz="2000" b="1" dirty="0" err="1">
                <a:solidFill>
                  <a:prstClr val="black"/>
                </a:solidFill>
              </a:rPr>
              <a:t>Нуур</a:t>
            </a:r>
            <a:endParaRPr lang="ru-RU" sz="2000" b="1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sz="2000" b="1" dirty="0">
                <a:solidFill>
                  <a:prstClr val="black"/>
                </a:solidFill>
              </a:rPr>
              <a:t>- Бэйхай - Северное море.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49133" y="121590"/>
            <a:ext cx="349486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Название озера</a:t>
            </a:r>
            <a:endParaRPr lang="ru-RU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3898776" cy="4209331"/>
          </a:xfrm>
        </p:spPr>
        <p:txBody>
          <a:bodyPr/>
          <a:lstStyle/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Картинка 1 из 3756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5" name="TextBox 4"/>
          <p:cNvSpPr txBox="1"/>
          <p:nvPr/>
        </p:nvSpPr>
        <p:spPr>
          <a:xfrm>
            <a:off x="107504" y="25460"/>
            <a:ext cx="4548106" cy="13416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Возраст озера</a:t>
            </a:r>
            <a:endParaRPr lang="ru-RU" sz="2800" dirty="0">
              <a:latin typeface="Arial Black" pitchFamily="34" charset="0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25 млн. лет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32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2150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z="2800" dirty="0" smtClean="0"/>
          </a:p>
        </p:txBody>
      </p:sp>
      <p:pic>
        <p:nvPicPr>
          <p:cNvPr id="11269" name="Picture 7" descr="14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076056" y="188640"/>
            <a:ext cx="3888432" cy="1800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Байкал – самое глубокое озеро планеты Земля. Максимальная глубина озера </a:t>
            </a:r>
            <a:r>
              <a:rPr lang="ru-RU" sz="2000" dirty="0">
                <a:solidFill>
                  <a:srgbClr val="FF0000"/>
                </a:solidFill>
              </a:rPr>
              <a:t>1642 </a:t>
            </a:r>
            <a:r>
              <a:rPr lang="ru-RU" sz="2000" dirty="0">
                <a:solidFill>
                  <a:srgbClr val="002060"/>
                </a:solidFill>
              </a:rPr>
              <a:t>м.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1793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2060848"/>
            <a:ext cx="3982146" cy="3819204"/>
          </a:xfrm>
        </p:spPr>
        <p:txBody>
          <a:bodyPr/>
          <a:lstStyle/>
          <a:p>
            <a:endParaRPr lang="ru-RU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92088"/>
            <a:ext cx="638353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5"/>
            <a:ext cx="9144000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Капля 5"/>
          <p:cNvSpPr/>
          <p:nvPr/>
        </p:nvSpPr>
        <p:spPr>
          <a:xfrm rot="371194">
            <a:off x="280600" y="4090273"/>
            <a:ext cx="2318933" cy="2340259"/>
          </a:xfrm>
          <a:prstGeom prst="teardrop">
            <a:avLst>
              <a:gd name="adj" fmla="val 12766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 Байкал впадают   </a:t>
            </a:r>
            <a:r>
              <a:rPr lang="ru-RU" sz="2000" b="1" dirty="0" smtClean="0">
                <a:solidFill>
                  <a:srgbClr val="FF0000"/>
                </a:solidFill>
              </a:rPr>
              <a:t>336 </a:t>
            </a:r>
            <a:r>
              <a:rPr lang="ru-RU" sz="2000" b="1" dirty="0" smtClean="0"/>
              <a:t>рек  и ручьев, а вытекает одна </a:t>
            </a:r>
            <a:r>
              <a:rPr lang="ru-RU" sz="2000" b="1" dirty="0" smtClean="0">
                <a:solidFill>
                  <a:srgbClr val="FF0000"/>
                </a:solidFill>
              </a:rPr>
              <a:t>Ангара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0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 descr="baik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9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07504" y="44624"/>
            <a:ext cx="6264696" cy="19945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Прозрачность воды 40 м., </a:t>
            </a:r>
            <a:r>
              <a:rPr lang="ru-RU" sz="2000" b="1" dirty="0">
                <a:solidFill>
                  <a:schemeClr val="tx1"/>
                </a:solidFill>
              </a:rPr>
              <a:t>толщина </a:t>
            </a:r>
            <a:r>
              <a:rPr lang="ru-RU" sz="2000" b="1" dirty="0" smtClean="0">
                <a:solidFill>
                  <a:schemeClr val="tx1"/>
                </a:solidFill>
              </a:rPr>
              <a:t> льда 1-1,5м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r>
              <a:rPr lang="ru-RU" sz="2000" b="1" dirty="0" smtClean="0">
                <a:solidFill>
                  <a:schemeClr val="tx1"/>
                </a:solidFill>
              </a:rPr>
              <a:t>При </a:t>
            </a:r>
            <a:r>
              <a:rPr lang="ru-RU" sz="2000" b="1" dirty="0">
                <a:solidFill>
                  <a:schemeClr val="tx1"/>
                </a:solidFill>
              </a:rPr>
              <a:t>сильном морозе трещины разрывают </a:t>
            </a:r>
            <a:r>
              <a:rPr lang="ru-RU" sz="2000" b="1" dirty="0" smtClean="0">
                <a:solidFill>
                  <a:schemeClr val="tx1"/>
                </a:solidFill>
              </a:rPr>
              <a:t>лед, </a:t>
            </a:r>
            <a:r>
              <a:rPr lang="ru-RU" sz="2000" b="1" dirty="0">
                <a:solidFill>
                  <a:schemeClr val="tx1"/>
                </a:solidFill>
              </a:rPr>
              <a:t>Благодаря таким </a:t>
            </a:r>
            <a:r>
              <a:rPr lang="ru-RU" sz="2000" b="1" dirty="0" smtClean="0">
                <a:solidFill>
                  <a:schemeClr val="tx1"/>
                </a:solidFill>
              </a:rPr>
              <a:t>трещинам </a:t>
            </a:r>
            <a:r>
              <a:rPr lang="ru-RU" sz="2000" b="1" dirty="0">
                <a:solidFill>
                  <a:schemeClr val="tx1"/>
                </a:solidFill>
              </a:rPr>
              <a:t>рыба в озере не погибает от недостатка кислорода. </a:t>
            </a:r>
          </a:p>
        </p:txBody>
      </p:sp>
    </p:spTree>
    <p:extLst>
      <p:ext uri="{BB962C8B-B14F-4D97-AF65-F5344CB8AC3E}">
        <p14:creationId xmlns:p14="http://schemas.microsoft.com/office/powerpoint/2010/main" val="368000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Картинка 2 из 3756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5148064" y="116632"/>
            <a:ext cx="3888432" cy="216024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latin typeface="+mj-lt"/>
              </a:rPr>
              <a:t>Байкальские ветры, </a:t>
            </a:r>
            <a:r>
              <a:rPr lang="ru-RU" sz="2000" b="1" dirty="0">
                <a:latin typeface="+mj-lt"/>
              </a:rPr>
              <a:t>которые имеют собственные названия — баргузин, </a:t>
            </a:r>
            <a:r>
              <a:rPr lang="ru-RU" sz="2000" b="1" dirty="0" err="1">
                <a:latin typeface="+mj-lt"/>
              </a:rPr>
              <a:t>сарма</a:t>
            </a:r>
            <a:r>
              <a:rPr lang="ru-RU" sz="2000" b="1" dirty="0">
                <a:latin typeface="+mj-lt"/>
              </a:rPr>
              <a:t>, </a:t>
            </a:r>
            <a:r>
              <a:rPr lang="ru-RU" sz="2000" b="1" dirty="0" err="1">
                <a:latin typeface="+mj-lt"/>
              </a:rPr>
              <a:t>верховик</a:t>
            </a:r>
            <a:r>
              <a:rPr lang="ru-RU" sz="2000" b="1" dirty="0">
                <a:latin typeface="+mj-lt"/>
              </a:rPr>
              <a:t>, </a:t>
            </a:r>
            <a:r>
              <a:rPr lang="ru-RU" sz="2000" b="1" dirty="0" err="1">
                <a:latin typeface="+mj-lt"/>
              </a:rPr>
              <a:t>култук</a:t>
            </a:r>
            <a:endParaRPr lang="ru-RU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4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322</TotalTime>
  <Words>455</Words>
  <Application>Microsoft Office PowerPoint</Application>
  <PresentationFormat>Екран (4:3)</PresentationFormat>
  <Paragraphs>78</Paragraphs>
  <Slides>28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Calibri</vt:lpstr>
      <vt:lpstr>Georgia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ёёё</vt:lpstr>
      <vt:lpstr>Презентація PowerPoint</vt:lpstr>
      <vt:lpstr>Эндемики растительного мира Байкала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Інна</cp:lastModifiedBy>
  <cp:revision>59</cp:revision>
  <dcterms:created xsi:type="dcterms:W3CDTF">2015-11-22T10:26:53Z</dcterms:created>
  <dcterms:modified xsi:type="dcterms:W3CDTF">2019-01-12T17:23:43Z</dcterms:modified>
</cp:coreProperties>
</file>