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66" r:id="rId5"/>
    <p:sldId id="268" r:id="rId6"/>
    <p:sldId id="257" r:id="rId7"/>
    <p:sldId id="259" r:id="rId8"/>
    <p:sldId id="260" r:id="rId9"/>
    <p:sldId id="261" r:id="rId10"/>
    <p:sldId id="262" r:id="rId11"/>
    <p:sldId id="263" r:id="rId12"/>
    <p:sldId id="273" r:id="rId13"/>
    <p:sldId id="274" r:id="rId14"/>
    <p:sldId id="264" r:id="rId15"/>
    <p:sldId id="265" r:id="rId16"/>
    <p:sldId id="277" r:id="rId17"/>
    <p:sldId id="275" r:id="rId18"/>
    <p:sldId id="276" r:id="rId19"/>
    <p:sldId id="27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5086" autoAdjust="0"/>
  </p:normalViewPr>
  <p:slideViewPr>
    <p:cSldViewPr>
      <p:cViewPr varScale="1">
        <p:scale>
          <a:sx n="70" d="100"/>
          <a:sy n="70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-1" y="1335025"/>
            <a:ext cx="9147403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382" y="1728216"/>
            <a:ext cx="9144647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9BD2-E467-43D8-9586-C3D2A6C90C63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76C-DD4B-45E2-BC49-9B97E37F8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9BD2-E467-43D8-9586-C3D2A6C90C63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76C-DD4B-45E2-BC49-9B97E37F8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 flipV="1">
            <a:off x="0" y="5590646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 flipV="1">
            <a:off x="-52" y="5780270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3D9BD2-E467-43D8-9586-C3D2A6C90C63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68976C-DD4B-45E2-BC49-9B97E37F8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9BD2-E467-43D8-9586-C3D2A6C90C63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76C-DD4B-45E2-BC49-9B97E37F8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 bwMode="invGray">
          <a:xfrm>
            <a:off x="-52" y="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9BD2-E467-43D8-9586-C3D2A6C90C63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76C-DD4B-45E2-BC49-9B97E37F8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9144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382" y="228600"/>
            <a:ext cx="9144381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9BD2-E467-43D8-9586-C3D2A6C90C63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76C-DD4B-45E2-BC49-9B97E37F8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9BD2-E467-43D8-9586-C3D2A6C90C63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76C-DD4B-45E2-BC49-9B97E37F8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9BD2-E467-43D8-9586-C3D2A6C90C63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76C-DD4B-45E2-BC49-9B97E37F8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reeform 5"/>
          <p:cNvSpPr/>
          <p:nvPr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9BD2-E467-43D8-9586-C3D2A6C90C63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76C-DD4B-45E2-BC49-9B97E37F8D4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52" y="-1972"/>
            <a:ext cx="9150672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D63D9BD2-E467-43D8-9586-C3D2A6C90C63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76C-DD4B-45E2-BC49-9B97E37F8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D63D9BD2-E467-43D8-9586-C3D2A6C90C63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976C-DD4B-45E2-BC49-9B97E37F8D4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196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52" y="0"/>
            <a:ext cx="9153196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D9BD2-E467-43D8-9586-C3D2A6C90C63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8976C-DD4B-45E2-BC49-9B97E37F8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SzPct val="85000"/>
        <a:buFont typeface="Wingdings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85000"/>
        <a:buFont typeface="Wingdings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85000"/>
        <a:buFont typeface="Wingdings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US" TargetMode="External"/><Relationship Id="rId2" Type="http://schemas.openxmlformats.org/officeDocument/2006/relationships/hyperlink" Target="http://www.usaestate.ru/?page_id=6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galife.com.ua/interest/41272-50-shtatov-ssha.html" TargetMode="External"/><Relationship Id="rId5" Type="http://schemas.openxmlformats.org/officeDocument/2006/relationships/hyperlink" Target="http://www.ecosocio.ru/usamenu/254-uashoz.html" TargetMode="External"/><Relationship Id="rId4" Type="http://schemas.openxmlformats.org/officeDocument/2006/relationships/hyperlink" Target="http://revolution.allbest.ru/geography/00090193_0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792" y="285729"/>
            <a:ext cx="7927848" cy="1214446"/>
          </a:xfrm>
          <a:effectLst>
            <a:outerShdw blurRad="50800" dist="50800" dir="5400000" sx="94000" sy="94000" algn="ctr" rotWithShape="0">
              <a:srgbClr val="000000">
                <a:alpha val="74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Общая характеристика США</a:t>
            </a:r>
            <a:endParaRPr lang="ru-RU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C:\Users\Администратор\Desktop\сша\american-flag-wallpapers_6121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6857304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8641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r>
              <a:rPr lang="ru-RU" sz="3300" dirty="0" smtClean="0"/>
              <a:t>В США представлены </a:t>
            </a:r>
            <a:r>
              <a:rPr lang="ru-RU" sz="3300" dirty="0"/>
              <a:t>практически </a:t>
            </a:r>
            <a:r>
              <a:rPr lang="ru-RU" sz="3300" b="1" dirty="0"/>
              <a:t>все климатические зоны </a:t>
            </a:r>
            <a:r>
              <a:rPr lang="ru-RU" sz="3300" dirty="0"/>
              <a:t>— от </a:t>
            </a:r>
            <a:r>
              <a:rPr lang="ru-RU" sz="3300" i="1" dirty="0"/>
              <a:t>арктического климата на севере Аляски до тропического в штате Гавайи и на юге Флориды. </a:t>
            </a:r>
            <a:endParaRPr lang="ru-RU" sz="3300" i="1" dirty="0" smtClean="0"/>
          </a:p>
          <a:p>
            <a:pPr>
              <a:buNone/>
            </a:pPr>
            <a:r>
              <a:rPr lang="ru-RU" sz="3300" i="1" dirty="0"/>
              <a:t> </a:t>
            </a:r>
            <a:r>
              <a:rPr lang="ru-RU" sz="3300" i="1" dirty="0" smtClean="0"/>
              <a:t>           Средние </a:t>
            </a:r>
            <a:r>
              <a:rPr lang="ru-RU" sz="3300" i="1" dirty="0"/>
              <a:t>температуры января от </a:t>
            </a:r>
            <a:r>
              <a:rPr lang="ru-RU" sz="3300" i="1" dirty="0">
                <a:solidFill>
                  <a:srgbClr val="FF0000"/>
                </a:solidFill>
              </a:rPr>
              <a:t>-25 °С </a:t>
            </a:r>
            <a:r>
              <a:rPr lang="ru-RU" sz="3300" i="1" dirty="0"/>
              <a:t>на Аляске до </a:t>
            </a:r>
            <a:r>
              <a:rPr lang="ru-RU" sz="3300" i="1" dirty="0">
                <a:solidFill>
                  <a:srgbClr val="FF0000"/>
                </a:solidFill>
              </a:rPr>
              <a:t>20 °С</a:t>
            </a:r>
            <a:r>
              <a:rPr lang="ru-RU" sz="3300" i="1" dirty="0"/>
              <a:t> на п-ове Флорида, июля </a:t>
            </a:r>
            <a:r>
              <a:rPr lang="ru-RU" sz="3300" i="1" dirty="0">
                <a:solidFill>
                  <a:srgbClr val="FF0000"/>
                </a:solidFill>
              </a:rPr>
              <a:t>14-22 °С</a:t>
            </a:r>
            <a:r>
              <a:rPr lang="ru-RU" sz="3300" i="1" dirty="0"/>
              <a:t> на западном побережье, </a:t>
            </a:r>
            <a:r>
              <a:rPr lang="ru-RU" sz="3300" i="1" dirty="0">
                <a:solidFill>
                  <a:srgbClr val="FF0000"/>
                </a:solidFill>
              </a:rPr>
              <a:t>16-26 °С </a:t>
            </a:r>
            <a:r>
              <a:rPr lang="ru-RU" sz="3300" i="1" dirty="0" smtClean="0"/>
              <a:t>- </a:t>
            </a:r>
            <a:r>
              <a:rPr lang="ru-RU" sz="3300" i="1" dirty="0"/>
              <a:t>на восточном. Осадков от </a:t>
            </a:r>
            <a:r>
              <a:rPr lang="ru-RU" sz="3300" b="1" i="1" dirty="0"/>
              <a:t>100 мм </a:t>
            </a:r>
            <a:r>
              <a:rPr lang="ru-RU" sz="3300" i="1" dirty="0"/>
              <a:t>на внутренних плоскогорьях и плато до </a:t>
            </a:r>
            <a:r>
              <a:rPr lang="ru-RU" sz="3300" b="1" i="1" dirty="0"/>
              <a:t>4000 мм </a:t>
            </a:r>
            <a:r>
              <a:rPr lang="ru-RU" sz="3300" i="1" dirty="0"/>
              <a:t>в год в приморской полосе.</a:t>
            </a:r>
          </a:p>
          <a:p>
            <a:pPr>
              <a:buNone/>
            </a:pPr>
            <a:endParaRPr lang="ru-RU" sz="3300" dirty="0"/>
          </a:p>
          <a:p>
            <a:r>
              <a:rPr lang="ru-RU" sz="3300" dirty="0"/>
              <a:t>Недра богаты запасами различных природных ископаемых</a:t>
            </a:r>
            <a:r>
              <a:rPr lang="ru-RU" sz="3300" dirty="0" smtClean="0"/>
              <a:t>,— </a:t>
            </a:r>
            <a:r>
              <a:rPr lang="ru-RU" sz="33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каменный и бурый уголь, железная и марганцевая руда. </a:t>
            </a:r>
          </a:p>
          <a:p>
            <a:pPr>
              <a:buNone/>
            </a:pPr>
            <a:r>
              <a:rPr lang="ru-RU" sz="3300" b="1" dirty="0" smtClean="0"/>
              <a:t>             Кордильеры</a:t>
            </a:r>
            <a:r>
              <a:rPr lang="ru-RU" sz="3300" b="1" dirty="0"/>
              <a:t>, плато Колорадо, Великие равнины и </a:t>
            </a:r>
            <a:r>
              <a:rPr lang="ru-RU" sz="3300" b="1" dirty="0" err="1"/>
              <a:t>Примексиканская</a:t>
            </a:r>
            <a:r>
              <a:rPr lang="ru-RU" sz="3300" b="1" dirty="0"/>
              <a:t> низменность </a:t>
            </a:r>
            <a:r>
              <a:rPr lang="ru-RU" sz="3300" dirty="0"/>
              <a:t>обладают месторождениями </a:t>
            </a:r>
            <a:r>
              <a:rPr lang="ru-RU" sz="33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медных, цинковых, свинцовых, серебряных, </a:t>
            </a:r>
            <a:r>
              <a:rPr lang="ru-RU" sz="33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хромитовых</a:t>
            </a:r>
            <a:r>
              <a:rPr lang="ru-RU" sz="33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ванадиевых, вольфрамовых, молибденовых, титановых, полиметаллических, урановых, ртутных руд, золота, серы, фосфатов и другого химического сырья.</a:t>
            </a:r>
          </a:p>
          <a:p>
            <a:endParaRPr lang="ru-RU" sz="3300" dirty="0"/>
          </a:p>
          <a:p>
            <a:r>
              <a:rPr lang="ru-RU" sz="3300" b="1" i="1" dirty="0"/>
              <a:t>Склоны Кордильер </a:t>
            </a:r>
            <a:r>
              <a:rPr lang="ru-RU" sz="3300" dirty="0"/>
              <a:t>покрыты густыми хвойными </a:t>
            </a:r>
            <a:r>
              <a:rPr lang="ru-RU" sz="3300" dirty="0" smtClean="0"/>
              <a:t>лесами. </a:t>
            </a:r>
          </a:p>
          <a:p>
            <a:pPr>
              <a:buNone/>
            </a:pPr>
            <a:r>
              <a:rPr lang="ru-RU" sz="3300" dirty="0" smtClean="0"/>
              <a:t>            На </a:t>
            </a:r>
            <a:r>
              <a:rPr lang="ru-RU" sz="3300" b="1" i="1" dirty="0"/>
              <a:t>севере Аляски </a:t>
            </a:r>
            <a:r>
              <a:rPr lang="ru-RU" sz="3300" dirty="0"/>
              <a:t>распространена тундровая растительность. </a:t>
            </a:r>
            <a:endParaRPr lang="ru-RU" sz="3300" dirty="0" smtClean="0"/>
          </a:p>
          <a:p>
            <a:pPr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              Реки</a:t>
            </a:r>
            <a:r>
              <a:rPr lang="ru-RU" sz="3300" dirty="0"/>
              <a:t>, образовавшие глубокие каньоны, относятся к бассейнам впадающих в Тихий океан. </a:t>
            </a:r>
            <a:r>
              <a:rPr lang="ru-RU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Миссисипи </a:t>
            </a:r>
            <a:r>
              <a:rPr lang="ru-RU" sz="3300" dirty="0"/>
              <a:t>(с притоком Миссури) — одна из самых длинных речных систем планеты — протянулась на 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6 420 км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300" dirty="0" smtClean="0"/>
              <a:t>             На </a:t>
            </a:r>
            <a:r>
              <a:rPr lang="ru-RU" sz="3300" dirty="0"/>
              <a:t>границе с Канадой находятся </a:t>
            </a:r>
            <a:r>
              <a:rPr lang="ru-RU" sz="33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Великие озёра </a:t>
            </a:r>
            <a:r>
              <a:rPr lang="ru-RU" sz="3300" dirty="0"/>
              <a:t>— Верхнее, Гурон, Мичиган, Эри, Онтарио.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/>
          <a:lstStyle/>
          <a:p>
            <a:r>
              <a:rPr lang="ru-RU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Природа. Природные ископаемые. Климат</a:t>
            </a:r>
            <a:br>
              <a:rPr lang="ru-RU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/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онституция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1787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  <a:r>
              <a:rPr lang="ru-RU" dirty="0" smtClean="0"/>
              <a:t>. В ней  </a:t>
            </a:r>
            <a:r>
              <a:rPr lang="ru-RU" dirty="0"/>
              <a:t>З</a:t>
            </a:r>
            <a:r>
              <a:rPr lang="ru-RU" dirty="0" smtClean="0"/>
              <a:t>аложен </a:t>
            </a:r>
            <a:r>
              <a:rPr lang="ru-RU" dirty="0"/>
              <a:t>принцип разделения властей, по которому федеральное правительство состоит из законодательных, исполнительных и судебных органов, действующих независимо друг от друга.</a:t>
            </a:r>
          </a:p>
          <a:p>
            <a:endParaRPr lang="ru-RU" dirty="0"/>
          </a:p>
          <a:p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Высший орган законодательной власти </a:t>
            </a:r>
            <a:r>
              <a:rPr lang="ru-RU" dirty="0"/>
              <a:t>— </a:t>
            </a:r>
            <a:r>
              <a:rPr lang="ru-RU" dirty="0">
                <a:solidFill>
                  <a:srgbClr val="00B050"/>
                </a:solidFill>
              </a:rPr>
              <a:t>двухпалатный Конгресс США:</a:t>
            </a: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</a:rPr>
              <a:t>нижняя палата </a:t>
            </a:r>
            <a:r>
              <a:rPr lang="ru-RU" dirty="0"/>
              <a:t>— Палата </a:t>
            </a:r>
            <a:r>
              <a:rPr lang="ru-RU" dirty="0" smtClean="0"/>
              <a:t>представителей                               </a:t>
            </a:r>
            <a:r>
              <a:rPr lang="ru-RU" dirty="0" smtClean="0">
                <a:solidFill>
                  <a:srgbClr val="00B050"/>
                </a:solidFill>
              </a:rPr>
              <a:t>верхняя </a:t>
            </a:r>
            <a:r>
              <a:rPr lang="ru-RU" dirty="0">
                <a:solidFill>
                  <a:srgbClr val="00B050"/>
                </a:solidFill>
              </a:rPr>
              <a:t>палата </a:t>
            </a:r>
            <a:r>
              <a:rPr lang="ru-RU" dirty="0"/>
              <a:t>— Сенат.</a:t>
            </a:r>
          </a:p>
          <a:p>
            <a:endParaRPr lang="ru-RU" dirty="0"/>
          </a:p>
          <a:p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Высший орган исполнительной власти </a:t>
            </a:r>
            <a:r>
              <a:rPr lang="ru-RU" dirty="0"/>
              <a:t>— президент США. Президент — глава государства, главнокомандующий вооружёнными </a:t>
            </a:r>
            <a:r>
              <a:rPr lang="ru-RU" dirty="0" smtClean="0"/>
              <a:t>силами. </a:t>
            </a:r>
            <a:r>
              <a:rPr lang="ru-RU" dirty="0"/>
              <a:t>Существует пост вице-президента.</a:t>
            </a:r>
          </a:p>
          <a:p>
            <a:endParaRPr lang="ru-RU" dirty="0"/>
          </a:p>
          <a:p>
            <a:r>
              <a:rPr lang="ru-RU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Высший орган судебной власти </a:t>
            </a:r>
            <a:r>
              <a:rPr lang="ru-RU" dirty="0"/>
              <a:t>— Верховный суд США.</a:t>
            </a:r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политические партии </a:t>
            </a:r>
            <a:r>
              <a:rPr lang="ru-RU" dirty="0"/>
              <a:t>— республиканская и демократическая. Также существует множество других, более мелких партий.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710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</a:rPr>
              <a:t>Политическая система</a:t>
            </a:r>
            <a:b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10" dist="4064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4757742" cy="5398978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r>
              <a:rPr lang="ru-RU" dirty="0"/>
              <a:t>Первая поправка к Конституции </a:t>
            </a:r>
            <a:r>
              <a:rPr lang="ru-RU" dirty="0" smtClean="0"/>
              <a:t>США принятая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декабря 1791 года</a:t>
            </a:r>
            <a:r>
              <a:rPr lang="ru-RU" dirty="0"/>
              <a:t>, провозглашает </a:t>
            </a:r>
            <a:r>
              <a:rPr lang="ru-RU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отделение церкви от </a:t>
            </a:r>
            <a:r>
              <a:rPr lang="ru-RU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государства</a:t>
            </a:r>
            <a:r>
              <a:rPr lang="ru-RU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  <a:p>
            <a:r>
              <a:rPr lang="ru-RU" dirty="0"/>
              <a:t>Согласно исследованию, </a:t>
            </a:r>
            <a:r>
              <a:rPr lang="ru-RU" dirty="0" smtClean="0"/>
              <a:t>2002 </a:t>
            </a:r>
            <a:r>
              <a:rPr lang="ru-RU" dirty="0" err="1" smtClean="0"/>
              <a:t>года,США</a:t>
            </a:r>
            <a:r>
              <a:rPr lang="ru-RU" dirty="0" smtClean="0"/>
              <a:t> </a:t>
            </a:r>
            <a:r>
              <a:rPr lang="ru-RU" dirty="0"/>
              <a:t>— единственная из развитых стран, где большинство населения сказали, что религия играет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«очень важную роль» </a:t>
            </a:r>
            <a:r>
              <a:rPr lang="ru-RU" dirty="0" smtClean="0"/>
              <a:t>в </a:t>
            </a:r>
            <a:r>
              <a:rPr lang="ru-RU" dirty="0"/>
              <a:t>их жизни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/>
              <a:t>Американское правительство не ведёт официальной статистики по религии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По данным Всемирной книги фактов ЦРУ на 2007 год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51,3 % </a:t>
            </a:r>
            <a:r>
              <a:rPr lang="ru-RU" dirty="0"/>
              <a:t>населения США считают себя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протестантами</a:t>
            </a:r>
            <a:r>
              <a:rPr lang="ru-RU" dirty="0"/>
              <a:t>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23,9 %</a:t>
            </a:r>
            <a:r>
              <a:rPr lang="ru-RU" dirty="0"/>
              <a:t> —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католики</a:t>
            </a:r>
            <a:r>
              <a:rPr lang="ru-RU" dirty="0"/>
              <a:t>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12,1 %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принадлежат к какой-либо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конфессии</a:t>
            </a:r>
            <a:r>
              <a:rPr lang="ru-RU" dirty="0"/>
              <a:t>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1,7 %</a:t>
            </a:r>
            <a:r>
              <a:rPr lang="ru-RU" dirty="0"/>
              <a:t> — мормоны,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1,6 %</a:t>
            </a:r>
            <a:r>
              <a:rPr lang="ru-RU" dirty="0"/>
              <a:t> — члены другой христианской </a:t>
            </a:r>
            <a:r>
              <a:rPr lang="ru-RU" dirty="0" err="1"/>
              <a:t>конфессии</a:t>
            </a:r>
            <a:r>
              <a:rPr lang="ru-RU" dirty="0"/>
              <a:t>, 1,7 % — иудеи, 0,7 % — буддисты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0,6 % </a:t>
            </a:r>
            <a:r>
              <a:rPr lang="ru-RU" dirty="0"/>
              <a:t>— мусульмане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2,5 % </a:t>
            </a:r>
            <a:r>
              <a:rPr lang="ru-RU" dirty="0"/>
              <a:t>— другое или не указано,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4 %</a:t>
            </a:r>
            <a:r>
              <a:rPr lang="ru-RU" dirty="0"/>
              <a:t> — атеисты.[9]</a:t>
            </a:r>
          </a:p>
          <a:p>
            <a:endParaRPr lang="ru-RU" dirty="0"/>
          </a:p>
          <a:p>
            <a:r>
              <a:rPr lang="ru-RU" dirty="0"/>
              <a:t>В США действует </a:t>
            </a:r>
            <a:r>
              <a:rPr lang="ru-RU" dirty="0" smtClean="0"/>
              <a:t>автокефальная (независимая) </a:t>
            </a:r>
            <a:r>
              <a:rPr lang="ru-RU" dirty="0"/>
              <a:t>поместная православная </a:t>
            </a:r>
            <a:r>
              <a:rPr lang="ru-RU" dirty="0" smtClean="0"/>
              <a:t>церковь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Религия</a:t>
            </a:r>
            <a:endParaRPr lang="ru-RU" dirty="0"/>
          </a:p>
        </p:txBody>
      </p:sp>
      <p:pic>
        <p:nvPicPr>
          <p:cNvPr id="4" name="Рисунок 3" descr="6a00e008d852b58834012876861f6c970c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500174"/>
            <a:ext cx="3810000" cy="435771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1285860"/>
            <a:ext cx="8043890" cy="5041788"/>
          </a:xfrm>
        </p:spPr>
        <p:txBody>
          <a:bodyPr>
            <a:noAutofit/>
          </a:bodyPr>
          <a:lstStyle/>
          <a:p>
            <a:r>
              <a:rPr lang="ru-RU" sz="1300" dirty="0"/>
              <a:t>Фондом английского языка США </a:t>
            </a:r>
            <a:r>
              <a:rPr lang="ru-RU" sz="1300" dirty="0" smtClean="0"/>
              <a:t> в </a:t>
            </a:r>
            <a:r>
              <a:rPr lang="ru-RU" sz="1300" dirty="0"/>
              <a:t>марте 2005 года был опубликован доклад </a:t>
            </a:r>
            <a:r>
              <a:rPr lang="ru-RU" sz="1300" b="1" dirty="0"/>
              <a:t>«Много языков — одна Америка</a:t>
            </a:r>
            <a:r>
              <a:rPr lang="ru-RU" sz="1300" b="1" dirty="0" smtClean="0"/>
              <a:t>».</a:t>
            </a:r>
            <a:endParaRPr lang="ru-RU" sz="1300" dirty="0"/>
          </a:p>
          <a:p>
            <a:endParaRPr lang="ru-RU" sz="1300" dirty="0"/>
          </a:p>
          <a:p>
            <a:r>
              <a:rPr lang="ru-RU" sz="1300" dirty="0"/>
              <a:t>Согласно этому докладу, самый распространённый в США родной язык —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</a:t>
            </a: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1300" dirty="0"/>
              <a:t> </a:t>
            </a:r>
            <a:r>
              <a:rPr lang="ru-RU" sz="1300" dirty="0" smtClean="0"/>
              <a:t>          </a:t>
            </a:r>
            <a:r>
              <a:rPr lang="ru-RU" sz="1300" dirty="0"/>
              <a:t>Им, как 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родным языком</a:t>
            </a:r>
            <a:r>
              <a:rPr lang="ru-RU" sz="1300" dirty="0"/>
              <a:t>, владеют </a:t>
            </a:r>
            <a:r>
              <a:rPr lang="ru-RU" sz="1300" b="1" dirty="0"/>
              <a:t>215,4 </a:t>
            </a:r>
            <a:r>
              <a:rPr lang="ru-RU" sz="1300" b="1" dirty="0" err="1"/>
              <a:t>млн</a:t>
            </a:r>
            <a:r>
              <a:rPr lang="ru-RU" sz="1300" b="1" dirty="0"/>
              <a:t> </a:t>
            </a:r>
            <a:r>
              <a:rPr lang="ru-RU" sz="1300" dirty="0"/>
              <a:t>человек из </a:t>
            </a:r>
            <a:r>
              <a:rPr lang="ru-RU" sz="1300" b="1" dirty="0"/>
              <a:t>293 </a:t>
            </a:r>
            <a:r>
              <a:rPr lang="ru-RU" sz="1300" b="1" dirty="0" err="1"/>
              <a:t>млн</a:t>
            </a:r>
            <a:r>
              <a:rPr lang="ru-RU" sz="1300" b="1" dirty="0"/>
              <a:t> </a:t>
            </a:r>
            <a:r>
              <a:rPr lang="ru-RU" sz="1300" dirty="0"/>
              <a:t>американцев (73,5 %). 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Испанский является родным</a:t>
            </a:r>
            <a:r>
              <a:rPr lang="ru-RU" sz="1300" dirty="0"/>
              <a:t> для </a:t>
            </a:r>
            <a:r>
              <a:rPr lang="ru-RU" sz="1300" b="1" dirty="0"/>
              <a:t>28 </a:t>
            </a:r>
            <a:r>
              <a:rPr lang="ru-RU" sz="1300" b="1" dirty="0" err="1"/>
              <a:t>млн</a:t>
            </a:r>
            <a:r>
              <a:rPr lang="ru-RU" sz="1300" dirty="0"/>
              <a:t> жителей США (10,7 %).</a:t>
            </a:r>
          </a:p>
          <a:p>
            <a:endParaRPr lang="ru-RU" sz="1300" dirty="0"/>
          </a:p>
          <a:p>
            <a:r>
              <a:rPr lang="ru-RU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 занимает 11-ю </a:t>
            </a:r>
            <a:r>
              <a:rPr lang="ru-RU" sz="1300" dirty="0"/>
              <a:t>строчку по числу носителей в США — </a:t>
            </a:r>
            <a:r>
              <a:rPr lang="ru-RU" sz="1300" b="1" dirty="0"/>
              <a:t>свыше 700 тыс. </a:t>
            </a:r>
            <a:r>
              <a:rPr lang="ru-RU" sz="1300" dirty="0"/>
              <a:t>(0,24 %). </a:t>
            </a:r>
            <a:endParaRPr lang="ru-RU" sz="1300" dirty="0" smtClean="0"/>
          </a:p>
          <a:p>
            <a:pPr>
              <a:buNone/>
            </a:pPr>
            <a:r>
              <a:rPr lang="ru-RU" sz="1300" dirty="0"/>
              <a:t> </a:t>
            </a:r>
            <a:r>
              <a:rPr lang="ru-RU" sz="1300" dirty="0" smtClean="0"/>
              <a:t>              </a:t>
            </a:r>
            <a:r>
              <a:rPr lang="ru-RU" sz="1300" dirty="0"/>
              <a:t>По распространённости русский язык в США уступает </a:t>
            </a:r>
            <a:r>
              <a:rPr lang="ru-RU" sz="1300" dirty="0" smtClean="0"/>
              <a:t>:</a:t>
            </a:r>
          </a:p>
          <a:p>
            <a:pPr algn="ctr">
              <a:buNone/>
            </a:pPr>
            <a:r>
              <a:rPr lang="ru-RU" sz="1300" dirty="0" smtClean="0"/>
              <a:t>французскому </a:t>
            </a:r>
            <a:r>
              <a:rPr lang="ru-RU" sz="1300" dirty="0"/>
              <a:t>(1 606 790</a:t>
            </a:r>
            <a:r>
              <a:rPr lang="ru-RU" sz="1300" dirty="0" smtClean="0"/>
              <a:t>),</a:t>
            </a:r>
          </a:p>
          <a:p>
            <a:pPr algn="ctr">
              <a:buNone/>
            </a:pPr>
            <a:r>
              <a:rPr lang="ru-RU" sz="1300" dirty="0" smtClean="0"/>
              <a:t> </a:t>
            </a:r>
            <a:r>
              <a:rPr lang="ru-RU" sz="1300" dirty="0"/>
              <a:t>китайскому (1 499 635), </a:t>
            </a:r>
            <a:endParaRPr lang="ru-RU" sz="1300" dirty="0" smtClean="0"/>
          </a:p>
          <a:p>
            <a:pPr algn="ctr">
              <a:buNone/>
            </a:pPr>
            <a:r>
              <a:rPr lang="ru-RU" sz="1300" dirty="0" smtClean="0"/>
              <a:t>немецкому </a:t>
            </a:r>
            <a:r>
              <a:rPr lang="ru-RU" sz="1300" dirty="0"/>
              <a:t>(1 382 615</a:t>
            </a:r>
            <a:r>
              <a:rPr lang="ru-RU" sz="1300" dirty="0" smtClean="0"/>
              <a:t>),</a:t>
            </a:r>
          </a:p>
          <a:p>
            <a:pPr algn="ctr">
              <a:buNone/>
            </a:pPr>
            <a:r>
              <a:rPr lang="ru-RU" sz="1300" dirty="0" smtClean="0"/>
              <a:t> </a:t>
            </a:r>
            <a:r>
              <a:rPr lang="ru-RU" sz="1300" dirty="0"/>
              <a:t>турецкому </a:t>
            </a:r>
            <a:r>
              <a:rPr lang="ru-RU" sz="1300" dirty="0" smtClean="0"/>
              <a:t>(1 </a:t>
            </a:r>
            <a:r>
              <a:rPr lang="ru-RU" sz="1300" dirty="0"/>
              <a:t>172 615</a:t>
            </a:r>
            <a:r>
              <a:rPr lang="ru-RU" sz="1300" dirty="0" smtClean="0"/>
              <a:t>),</a:t>
            </a:r>
          </a:p>
          <a:p>
            <a:pPr algn="ctr">
              <a:buNone/>
            </a:pPr>
            <a:r>
              <a:rPr lang="ru-RU" sz="1300" dirty="0" smtClean="0"/>
              <a:t> </a:t>
            </a:r>
            <a:r>
              <a:rPr lang="ru-RU" sz="1300" dirty="0"/>
              <a:t>вьетнамскому (1 009 625</a:t>
            </a:r>
            <a:r>
              <a:rPr lang="ru-RU" sz="1300" dirty="0" smtClean="0"/>
              <a:t>),</a:t>
            </a:r>
          </a:p>
          <a:p>
            <a:pPr algn="ctr">
              <a:buNone/>
            </a:pPr>
            <a:r>
              <a:rPr lang="ru-RU" sz="1300" dirty="0" smtClean="0"/>
              <a:t> </a:t>
            </a:r>
            <a:r>
              <a:rPr lang="ru-RU" sz="1300" dirty="0"/>
              <a:t>итальянскому (1 008 370</a:t>
            </a:r>
            <a:r>
              <a:rPr lang="ru-RU" sz="1300" dirty="0" smtClean="0"/>
              <a:t>),</a:t>
            </a:r>
          </a:p>
          <a:p>
            <a:pPr algn="ctr">
              <a:buNone/>
            </a:pPr>
            <a:r>
              <a:rPr lang="ru-RU" sz="1300" dirty="0" smtClean="0"/>
              <a:t> корейскому </a:t>
            </a:r>
            <a:r>
              <a:rPr lang="ru-RU" sz="1300" dirty="0"/>
              <a:t>(894 065). </a:t>
            </a:r>
          </a:p>
          <a:p>
            <a:r>
              <a:rPr lang="ru-RU" sz="1300" b="1" dirty="0"/>
              <a:t>В штате Гавайи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язык и гавайский язык имеют статус </a:t>
            </a: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официальных</a:t>
            </a:r>
            <a:r>
              <a:rPr lang="ru-RU" sz="1300" dirty="0" smtClean="0"/>
              <a:t>. </a:t>
            </a:r>
            <a:r>
              <a:rPr lang="ru-RU" sz="1300" dirty="0"/>
              <a:t>Некоторые островные территории также предоставляют официальное признание языкам коренных жителей, наряду с английским языком: </a:t>
            </a:r>
            <a:r>
              <a:rPr lang="ru-RU" sz="1300" dirty="0" err="1">
                <a:solidFill>
                  <a:srgbClr val="FF0000"/>
                </a:solidFill>
              </a:rPr>
              <a:t>самоанский</a:t>
            </a:r>
            <a:r>
              <a:rPr lang="ru-RU" sz="1300" dirty="0">
                <a:solidFill>
                  <a:srgbClr val="FF0000"/>
                </a:solidFill>
              </a:rPr>
              <a:t> и чаморро </a:t>
            </a:r>
            <a:r>
              <a:rPr lang="ru-RU" sz="1300" dirty="0"/>
              <a:t>признаны, соответственно, на Самоа и Гуаме</a:t>
            </a:r>
            <a:r>
              <a:rPr lang="ru-RU" sz="1300" dirty="0">
                <a:solidFill>
                  <a:srgbClr val="FF0000"/>
                </a:solidFill>
              </a:rPr>
              <a:t>; </a:t>
            </a:r>
            <a:r>
              <a:rPr lang="ru-RU" sz="1300" dirty="0" err="1">
                <a:solidFill>
                  <a:srgbClr val="FF0000"/>
                </a:solidFill>
              </a:rPr>
              <a:t>каролинский</a:t>
            </a:r>
            <a:r>
              <a:rPr lang="ru-RU" sz="1300" dirty="0">
                <a:solidFill>
                  <a:srgbClr val="FF0000"/>
                </a:solidFill>
              </a:rPr>
              <a:t> и чаморро </a:t>
            </a:r>
            <a:r>
              <a:rPr lang="ru-RU" sz="1300" dirty="0"/>
              <a:t>признаны на Северных Марианских островах; </a:t>
            </a:r>
            <a:r>
              <a:rPr lang="ru-RU" sz="1300" dirty="0">
                <a:solidFill>
                  <a:srgbClr val="FF0000"/>
                </a:solidFill>
              </a:rPr>
              <a:t>испанский </a:t>
            </a:r>
            <a:r>
              <a:rPr lang="ru-RU" sz="1300" dirty="0"/>
              <a:t>является официальным языком Пуэрто-Рико. В штате Нью-Мексико действует закон, который обеспечивает употребление </a:t>
            </a:r>
            <a:r>
              <a:rPr lang="ru-RU" sz="1300" dirty="0">
                <a:solidFill>
                  <a:srgbClr val="FF0000"/>
                </a:solidFill>
              </a:rPr>
              <a:t>английского и испанского</a:t>
            </a:r>
            <a:r>
              <a:rPr lang="ru-RU" sz="1300" dirty="0"/>
              <a:t>, в штате Луизиана </a:t>
            </a:r>
            <a:r>
              <a:rPr lang="ru-RU" sz="1300" dirty="0" smtClean="0"/>
              <a:t>— </a:t>
            </a:r>
            <a:r>
              <a:rPr lang="ru-RU" sz="1300" dirty="0" smtClean="0">
                <a:solidFill>
                  <a:srgbClr val="FF0000"/>
                </a:solidFill>
              </a:rPr>
              <a:t>английского и французского </a:t>
            </a: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этом ни один из языков не назван официальным</a:t>
            </a: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Языки США</a:t>
            </a:r>
          </a:p>
        </p:txBody>
      </p:sp>
      <p:pic>
        <p:nvPicPr>
          <p:cNvPr id="4" name="Рисунок 3" descr="1284846700_35624-1680x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857496"/>
            <a:ext cx="2743187" cy="1714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01368"/>
            <a:ext cx="5329246" cy="452628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Преимущества: </a:t>
            </a:r>
            <a:r>
              <a:rPr lang="ru-RU" dirty="0"/>
              <a:t>крупнейшая экономика мира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Много природных ресурсов, в том числе энергия и сырьё. </a:t>
            </a:r>
            <a:endParaRPr lang="ru-RU" dirty="0" smtClean="0"/>
          </a:p>
          <a:p>
            <a:r>
              <a:rPr lang="ru-RU" dirty="0" smtClean="0"/>
              <a:t>Высокотехнологичное </a:t>
            </a:r>
            <a:r>
              <a:rPr lang="ru-RU" dirty="0"/>
              <a:t>производство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Развиты научные исследования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Хорошо развита сфера </a:t>
            </a:r>
            <a:r>
              <a:rPr lang="ru-RU" dirty="0" smtClean="0"/>
              <a:t>услуг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конкурентоспособная промышленность. Транснациональные компании типа «Форд», «</a:t>
            </a:r>
            <a:r>
              <a:rPr lang="ru-RU" dirty="0" err="1"/>
              <a:t>General</a:t>
            </a:r>
            <a:r>
              <a:rPr lang="ru-RU" dirty="0"/>
              <a:t> </a:t>
            </a:r>
            <a:r>
              <a:rPr lang="ru-RU" dirty="0" err="1"/>
              <a:t>Motors</a:t>
            </a:r>
            <a:r>
              <a:rPr lang="ru-RU" dirty="0"/>
              <a:t>» и </a:t>
            </a:r>
            <a:r>
              <a:rPr lang="ru-RU" dirty="0" err="1"/>
              <a:t>Exxon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Ведущий </a:t>
            </a:r>
            <a:r>
              <a:rPr lang="ru-RU" dirty="0"/>
              <a:t>производитель программного обеспечения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Хорошая система высшего образования, особенно в области высоких технологий. </a:t>
            </a:r>
            <a:endParaRPr lang="ru-RU" dirty="0" smtClean="0"/>
          </a:p>
          <a:p>
            <a:r>
              <a:rPr lang="ru-RU" dirty="0" smtClean="0"/>
              <a:t>Крупнейший </a:t>
            </a:r>
            <a:r>
              <a:rPr lang="ru-RU" dirty="0"/>
              <a:t>в мире экспортёр товаров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Политическая стабильность, квалифицированный персонал.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Экономика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428604"/>
            <a:ext cx="1439252" cy="1432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ford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5993" y="1857364"/>
            <a:ext cx="2398007" cy="1100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13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973" y="3286124"/>
            <a:ext cx="1429168" cy="1073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395027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4786322"/>
            <a:ext cx="1952612" cy="129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42f651d725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5214950"/>
            <a:ext cx="1881182" cy="1511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272086735_88cbb1eeb62e04e4-origin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2857496"/>
            <a:ext cx="1619235" cy="121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/>
              <a:t>Слабые стороны: </a:t>
            </a:r>
            <a:endParaRPr lang="ru-RU" b="1" dirty="0" smtClean="0"/>
          </a:p>
          <a:p>
            <a:r>
              <a:rPr lang="ru-RU" dirty="0"/>
              <a:t>С</a:t>
            </a:r>
            <a:r>
              <a:rPr lang="ru-RU" dirty="0" smtClean="0"/>
              <a:t>ильное </a:t>
            </a:r>
            <a:r>
              <a:rPr lang="ru-RU" dirty="0"/>
              <a:t>снижение числа рабочих мест в промышленном производстве. </a:t>
            </a:r>
            <a:endParaRPr lang="ru-RU" dirty="0" smtClean="0"/>
          </a:p>
          <a:p>
            <a:r>
              <a:rPr lang="ru-RU" dirty="0" smtClean="0"/>
              <a:t>Глобализация</a:t>
            </a:r>
            <a:r>
              <a:rPr lang="ru-RU" dirty="0"/>
              <a:t>, утечка рабочих мест в страны с дешёвой рабочей силой (в 1945 г. почти 50 % всего мирового производства приходилось на США; в 1990-е гг. — лишь 25 %). </a:t>
            </a:r>
            <a:endParaRPr lang="ru-RU" dirty="0" smtClean="0"/>
          </a:p>
          <a:p>
            <a:r>
              <a:rPr lang="ru-RU" dirty="0" smtClean="0"/>
              <a:t>Жёсткая </a:t>
            </a:r>
            <a:r>
              <a:rPr lang="ru-RU" dirty="0"/>
              <a:t>конкуренция в области технологий со странами Восточной Азии и Европейского союза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Более низкие сберегательные квоты, чем у </a:t>
            </a:r>
            <a:r>
              <a:rPr lang="ru-RU" dirty="0" smtClean="0"/>
              <a:t>конкурентов. </a:t>
            </a:r>
          </a:p>
          <a:p>
            <a:r>
              <a:rPr lang="ru-RU" dirty="0" smtClean="0"/>
              <a:t>Банкротство </a:t>
            </a:r>
            <a:r>
              <a:rPr lang="ru-RU" dirty="0"/>
              <a:t>фирм ведет к кризису доверия.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1536" y="908720"/>
            <a:ext cx="3712464" cy="36433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 общем объеме экономики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сельское хозяйство </a:t>
            </a:r>
            <a:r>
              <a:rPr lang="ru-RU" sz="2000" dirty="0" smtClean="0"/>
              <a:t>составляет 1,4%,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промышленная продукция </a:t>
            </a:r>
            <a:r>
              <a:rPr lang="ru-RU" sz="2000" dirty="0" smtClean="0"/>
              <a:t>26,2%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сфера услуг </a:t>
            </a:r>
            <a:r>
              <a:rPr lang="ru-RU" sz="2000" dirty="0" smtClean="0"/>
              <a:t>72,5%. </a:t>
            </a:r>
          </a:p>
          <a:p>
            <a:r>
              <a:rPr lang="ru-RU" sz="2000" dirty="0" smtClean="0"/>
              <a:t>Такая структура экономики уникальна</a:t>
            </a:r>
            <a:endParaRPr lang="ru-RU" sz="2000" dirty="0"/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6" y="1063514"/>
            <a:ext cx="5238750" cy="3333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610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Сельском хозяйстве занято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22,8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человек</a:t>
            </a:r>
            <a:r>
              <a:rPr lang="ru-RU" sz="1600" dirty="0"/>
              <a:t>, что составляет 18% работающих. Основная структурная единица </a:t>
            </a:r>
            <a:r>
              <a:rPr lang="ru-RU" sz="1600" dirty="0" smtClean="0"/>
              <a:t>- </a:t>
            </a:r>
            <a:r>
              <a:rPr lang="ru-RU" sz="1600" dirty="0"/>
              <a:t>частная ферма. </a:t>
            </a:r>
            <a:endParaRPr lang="ru-RU" sz="1600" dirty="0" smtClean="0"/>
          </a:p>
          <a:p>
            <a:pPr>
              <a:buNone/>
            </a:pPr>
            <a:r>
              <a:rPr lang="ru-RU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Ферма</a:t>
            </a:r>
            <a:r>
              <a:rPr lang="ru-RU" sz="1600" dirty="0" smtClean="0"/>
              <a:t>- это предприятие</a:t>
            </a:r>
            <a:r>
              <a:rPr lang="ru-RU" sz="1600" dirty="0"/>
              <a:t>, реализующее в год продукции не менее, чем на 1000 долларов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культуры с</a:t>
            </a:r>
            <a:r>
              <a:rPr sz="160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ru-RU" sz="1600" dirty="0" smtClean="0"/>
              <a:t>пшеница</a:t>
            </a:r>
            <a:r>
              <a:rPr lang="ru-RU" sz="1600" dirty="0"/>
              <a:t>, кукуруза, фрукты, овощи, хлопок и т. д</a:t>
            </a:r>
            <a:r>
              <a:rPr lang="ru-RU" sz="1600" dirty="0" smtClean="0"/>
              <a:t>., </a:t>
            </a:r>
            <a:r>
              <a:rPr lang="ru-RU" sz="1600" dirty="0"/>
              <a:t>развито и животноводство, в особенности птицеводство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являются крупнейшим в мире производителем зерна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лидируют в применении гормонов </a:t>
            </a:r>
            <a:r>
              <a:rPr lang="ru-RU" sz="1600" dirty="0"/>
              <a:t>в выращивании скота и птицы, а также занимают первое место в мире по площадям посевов генетически измененной продукции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/>
              <a:t>Около 50% урожая сои в США. 25% кукурузы и 70% хлопчатника </a:t>
            </a:r>
            <a:r>
              <a:rPr lang="ru-RU" sz="1600" i="1" dirty="0" smtClean="0"/>
              <a:t>- </a:t>
            </a:r>
            <a:r>
              <a:rPr lang="ru-RU" sz="1600" i="1" dirty="0" err="1"/>
              <a:t>трансгенные</a:t>
            </a:r>
            <a:r>
              <a:rPr lang="ru-RU" sz="1600" i="1" dirty="0"/>
              <a:t> разновидности</a:t>
            </a:r>
            <a:r>
              <a:rPr lang="ru-RU" sz="1600" i="1" dirty="0" smtClean="0"/>
              <a:t>.</a:t>
            </a:r>
          </a:p>
          <a:p>
            <a:r>
              <a:rPr lang="ru-RU" sz="1600" dirty="0" smtClean="0"/>
              <a:t>Сельское </a:t>
            </a:r>
            <a:r>
              <a:rPr lang="ru-RU" sz="1600" dirty="0"/>
              <a:t>хозяйство Соединенных Штатов поставляет на мировой рынок 50% кукурузы, 20% говядины, свинины, баранины, около одной трети пшеницы. 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США в поставках на мировой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рынок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сельскохозяйственной продукции составляет 15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%.</a:t>
            </a:r>
          </a:p>
          <a:p>
            <a:pPr>
              <a:buNone/>
            </a:pPr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Американская промышленность развивается на основе частной собственности, в собственности правительства находится только почтовая служба.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Сельское хозяйство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США развит весь спектр отраслей промышленности, начиная с традиционных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(горнодобывающая, металлургическая, нефтехимическая), </a:t>
            </a:r>
            <a:r>
              <a:rPr lang="ru-RU" dirty="0"/>
              <a:t>заканчивая самыми современными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(аэрокосмическая, микроэлектроника, производство новых материалов и т. 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</a:t>
            </a:r>
          </a:p>
          <a:p>
            <a:r>
              <a:rPr lang="ru-RU" dirty="0" smtClean="0"/>
              <a:t> </a:t>
            </a:r>
            <a:r>
              <a:rPr lang="ru-RU" dirty="0"/>
              <a:t>Наибольшее значение имеет производство средств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телекоммуникаций, транспортных средств, современного промышленного оборудования, потребительских товаров длительного пользования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Самые </a:t>
            </a:r>
            <a:r>
              <a:rPr lang="ru-RU" dirty="0"/>
              <a:t>высокие доходы </a:t>
            </a:r>
            <a:r>
              <a:rPr lang="ru-RU" dirty="0" smtClean="0"/>
              <a:t>приносят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и электротехническая</a:t>
            </a:r>
            <a:r>
              <a:rPr lang="ru-RU" dirty="0"/>
              <a:t> промышленность. </a:t>
            </a:r>
            <a:endParaRPr lang="ru-RU" dirty="0" smtClean="0"/>
          </a:p>
          <a:p>
            <a:r>
              <a:rPr lang="ru-RU" i="1" dirty="0" smtClean="0">
                <a:solidFill>
                  <a:srgbClr val="FF0000"/>
                </a:solidFill>
              </a:rPr>
              <a:t>20</a:t>
            </a:r>
            <a:r>
              <a:rPr lang="ru-RU" i="1" dirty="0">
                <a:solidFill>
                  <a:srgbClr val="FF0000"/>
                </a:solidFill>
              </a:rPr>
              <a:t>% мирового экспорта наукоемкой продукции приходится на долю США (2003).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Промышленность</a:t>
            </a:r>
            <a:endParaRPr lang="ru-RU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основная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отрасль американской экономики и развита практически во всех направлениях.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банковское дело и торговля, образование и медицина. </a:t>
            </a:r>
            <a:endParaRPr lang="ru-RU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Со </a:t>
            </a:r>
            <a:r>
              <a:rPr lang="ru-RU" dirty="0"/>
              <a:t>второй половины 1990-х гг. развитие </a:t>
            </a:r>
            <a:r>
              <a:rPr lang="ru-RU" dirty="0">
                <a:solidFill>
                  <a:srgbClr val="FF0000"/>
                </a:solidFill>
              </a:rPr>
              <a:t>консалтинговых, маркетинговых и управленческих услуг</a:t>
            </a:r>
            <a:r>
              <a:rPr lang="ru-RU" dirty="0"/>
              <a:t>, а также новых быстрорастущих высоких технологий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ru-RU" dirty="0" err="1">
                <a:solidFill>
                  <a:srgbClr val="FF0000"/>
                </a:solidFill>
              </a:rPr>
              <a:t>хай-тек</a:t>
            </a:r>
            <a:r>
              <a:rPr lang="ru-RU" dirty="0" smtClean="0">
                <a:solidFill>
                  <a:srgbClr val="FF0000"/>
                </a:solidFill>
              </a:rPr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Сфера услуг обеспечивает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72,5%</a:t>
            </a:r>
            <a:r>
              <a:rPr lang="ru-RU" dirty="0" smtClean="0"/>
              <a:t> </a:t>
            </a:r>
            <a:r>
              <a:rPr lang="ru-RU" dirty="0"/>
              <a:t>всего прироста занятости в стране.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0010" dist="40640" dir="5040000" algn="tl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Сфера услуг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5072098" cy="592933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Столица: </a:t>
            </a:r>
            <a:r>
              <a:rPr lang="ru-RU" sz="1400" dirty="0" smtClean="0"/>
              <a:t>Вашингтон</a:t>
            </a:r>
            <a:endParaRPr lang="ru-RU" sz="1400" dirty="0"/>
          </a:p>
          <a:p>
            <a:pPr>
              <a:lnSpc>
                <a:spcPct val="120000"/>
              </a:lnSpc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Крупнейшие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города: </a:t>
            </a:r>
            <a:r>
              <a:rPr lang="ru-RU" sz="1400" dirty="0" smtClean="0"/>
              <a:t>Нью-Йорк</a:t>
            </a:r>
            <a:r>
              <a:rPr lang="ru-RU" sz="1400" dirty="0"/>
              <a:t>, Лос-Анджелес, Чикаго, Лас-Вегас, Майами, Даллас, Сан-Франциско, Хьюстон, Сан-Антонио, </a:t>
            </a:r>
            <a:r>
              <a:rPr lang="ru-RU" sz="1400" dirty="0" smtClean="0"/>
              <a:t>Сан-Диего</a:t>
            </a:r>
            <a:r>
              <a:rPr lang="ru-RU" sz="1400" dirty="0"/>
              <a:t> </a:t>
            </a:r>
            <a:r>
              <a:rPr lang="ru-RU" sz="1400" dirty="0" smtClean="0"/>
              <a:t>и др.</a:t>
            </a:r>
            <a:endParaRPr lang="ru-RU" sz="1400" dirty="0"/>
          </a:p>
          <a:p>
            <a:pPr>
              <a:lnSpc>
                <a:spcPct val="120000"/>
              </a:lnSpc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правления: </a:t>
            </a:r>
            <a:r>
              <a:rPr lang="ru-RU" sz="1400" dirty="0" smtClean="0"/>
              <a:t>Президентская республика</a:t>
            </a:r>
            <a:endParaRPr lang="ru-RU" sz="1400" dirty="0"/>
          </a:p>
          <a:p>
            <a:pPr>
              <a:lnSpc>
                <a:spcPct val="120000"/>
              </a:lnSpc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Президент: </a:t>
            </a:r>
            <a:r>
              <a:rPr lang="ru-RU" sz="1400" dirty="0" smtClean="0"/>
              <a:t>Дональд Трам</a:t>
            </a:r>
            <a:endParaRPr lang="ru-RU" sz="1400" dirty="0"/>
          </a:p>
          <a:p>
            <a:pPr>
              <a:lnSpc>
                <a:spcPct val="120000"/>
              </a:lnSpc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Вице-президент:</a:t>
            </a:r>
            <a:r>
              <a:rPr lang="ru-RU" sz="1400" dirty="0"/>
              <a:t>	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Майк </a:t>
            </a:r>
            <a:r>
              <a:rPr lang="ru-RU" sz="1400" dirty="0" smtClean="0"/>
              <a:t>Пенс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Территория:</a:t>
            </a:r>
          </a:p>
          <a:p>
            <a:pPr>
              <a:lnSpc>
                <a:spcPct val="120000"/>
              </a:lnSpc>
            </a:pPr>
            <a:r>
              <a:rPr lang="ru-RU" sz="1400" dirty="0" smtClean="0"/>
              <a:t>4-я </a:t>
            </a:r>
            <a:r>
              <a:rPr lang="ru-RU" sz="1400" dirty="0"/>
              <a:t>в мире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9 518 900 км²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Население: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1400" dirty="0" smtClean="0"/>
              <a:t>Оценка </a:t>
            </a:r>
            <a:r>
              <a:rPr lang="ru-RU" sz="1400" dirty="0"/>
              <a:t>(2010</a:t>
            </a:r>
            <a:r>
              <a:rPr lang="ru-RU" sz="1400" dirty="0" smtClean="0"/>
              <a:t>)</a:t>
            </a:r>
            <a:r>
              <a:rPr lang="ru-RU" sz="1400" dirty="0"/>
              <a:t> 309 204 770 чел. </a:t>
            </a:r>
            <a:r>
              <a:rPr lang="ru-RU" sz="1400" dirty="0" smtClean="0"/>
              <a:t>(3-е место в мире)</a:t>
            </a:r>
            <a:endParaRPr lang="ru-RU" sz="1400" dirty="0"/>
          </a:p>
          <a:p>
            <a:pPr>
              <a:lnSpc>
                <a:spcPct val="120000"/>
              </a:lnSpc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Плотность:</a:t>
            </a:r>
            <a:r>
              <a:rPr lang="ru-RU" sz="1400" dirty="0"/>
              <a:t>	</a:t>
            </a:r>
          </a:p>
          <a:p>
            <a:pPr>
              <a:lnSpc>
                <a:spcPct val="120000"/>
              </a:lnSpc>
            </a:pPr>
            <a:r>
              <a:rPr lang="ru-RU" sz="1400" dirty="0" smtClean="0"/>
              <a:t>32 </a:t>
            </a:r>
            <a:r>
              <a:rPr lang="ru-RU" sz="1400" dirty="0"/>
              <a:t>чел./км²</a:t>
            </a:r>
          </a:p>
          <a:p>
            <a:pPr>
              <a:lnSpc>
                <a:spcPct val="120000"/>
              </a:lnSpc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ВВП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  • Итого (2007</a:t>
            </a:r>
            <a:r>
              <a:rPr lang="ru-RU" sz="1400" dirty="0" smtClean="0"/>
              <a:t>)</a:t>
            </a:r>
            <a:r>
              <a:rPr lang="ru-RU" sz="1400" dirty="0"/>
              <a:t> $14,246 </a:t>
            </a:r>
            <a:r>
              <a:rPr lang="ru-RU" sz="1400" dirty="0" err="1" smtClean="0"/>
              <a:t>трлн</a:t>
            </a:r>
            <a:r>
              <a:rPr lang="ru-RU" sz="1400" dirty="0" smtClean="0"/>
              <a:t>(1 место в мире)</a:t>
            </a:r>
            <a:endParaRPr lang="ru-RU" sz="1400" dirty="0"/>
          </a:p>
          <a:p>
            <a:pPr>
              <a:lnSpc>
                <a:spcPct val="120000"/>
              </a:lnSpc>
            </a:pPr>
            <a:r>
              <a:rPr lang="ru-RU" sz="1400" dirty="0"/>
              <a:t>  • На душу </a:t>
            </a:r>
            <a:r>
              <a:rPr lang="ru-RU" sz="1400" dirty="0" smtClean="0"/>
              <a:t>населения</a:t>
            </a:r>
            <a:r>
              <a:rPr lang="ru-RU" sz="1400" dirty="0"/>
              <a:t>$46 </a:t>
            </a:r>
            <a:r>
              <a:rPr lang="ru-RU" sz="1400" dirty="0" smtClean="0"/>
              <a:t>954</a:t>
            </a:r>
            <a:r>
              <a:rPr lang="ru-RU" sz="1400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extrusionH="57150" contourW="19050" prstMaterial="clear">
              <a:bevelT w="50800" h="50800" prst="slope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Соединенные Штаты Америки</a:t>
            </a:r>
          </a:p>
        </p:txBody>
      </p:sp>
      <p:pic>
        <p:nvPicPr>
          <p:cNvPr id="5" name="Рисунок 4" descr="white-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928802"/>
            <a:ext cx="3857620" cy="28932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429256" y="5143512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 дом в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ашингтоне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01368"/>
            <a:ext cx="4186238" cy="4526280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сегодняшний день вооружённые силы США остаются одними из крупнейших в мире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smtClean="0"/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Военный бюджет США на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составил </a:t>
            </a:r>
            <a:r>
              <a:rPr lang="ru-RU" dirty="0"/>
              <a:t> 692 млрд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долларов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США. </a:t>
            </a:r>
          </a:p>
          <a:p>
            <a:r>
              <a:rPr lang="ru-RU" dirty="0" smtClean="0"/>
              <a:t>Вооружённые </a:t>
            </a:r>
            <a:r>
              <a:rPr lang="ru-RU" dirty="0"/>
              <a:t>силы США включают в </a:t>
            </a:r>
            <a:r>
              <a:rPr lang="ru-RU" dirty="0" smtClean="0"/>
              <a:t>себя:</a:t>
            </a:r>
          </a:p>
          <a:p>
            <a:pPr marL="514350" indent="-514350">
              <a:buAutoNum type="arabicParenR"/>
            </a:pPr>
            <a:r>
              <a:rPr lang="ru-RU" dirty="0" smtClean="0"/>
              <a:t>армию </a:t>
            </a:r>
            <a:r>
              <a:rPr lang="ru-RU" dirty="0"/>
              <a:t>(сухопутные войска</a:t>
            </a:r>
            <a:r>
              <a:rPr lang="ru-RU" dirty="0" smtClean="0"/>
              <a:t>) </a:t>
            </a:r>
          </a:p>
          <a:p>
            <a:pPr marL="514350" indent="-514350">
              <a:buAutoNum type="arabicParenR"/>
            </a:pPr>
            <a:r>
              <a:rPr lang="ru-RU" dirty="0" smtClean="0"/>
              <a:t>ВВС (</a:t>
            </a:r>
            <a:r>
              <a:rPr lang="vi-VN" dirty="0"/>
              <a:t>Вое́нно-возду́шные си́лы</a:t>
            </a:r>
            <a:r>
              <a:rPr lang="ru-RU" dirty="0" smtClean="0"/>
              <a:t>)</a:t>
            </a:r>
          </a:p>
          <a:p>
            <a:pPr marL="514350" indent="-514350">
              <a:buAutoNum type="arabicParenR"/>
            </a:pPr>
            <a:r>
              <a:rPr lang="ru-RU" dirty="0"/>
              <a:t>ВМС </a:t>
            </a:r>
            <a:r>
              <a:rPr lang="ru-RU" dirty="0" smtClean="0"/>
              <a:t>(Военно-морские силы)</a:t>
            </a:r>
          </a:p>
          <a:p>
            <a:pPr marL="514350" indent="-514350">
              <a:buAutoNum type="arabicParenR"/>
            </a:pPr>
            <a:r>
              <a:rPr lang="ru-RU" dirty="0" smtClean="0"/>
              <a:t> </a:t>
            </a:r>
            <a:r>
              <a:rPr lang="ru-RU" dirty="0"/>
              <a:t>Корпус морской пехоты </a:t>
            </a:r>
            <a:r>
              <a:rPr lang="ru-RU" dirty="0" smtClean="0"/>
              <a:t> </a:t>
            </a:r>
          </a:p>
          <a:p>
            <a:pPr marL="514350" indent="-514350">
              <a:buAutoNum type="arabicParenR"/>
            </a:pPr>
            <a:r>
              <a:rPr lang="ru-RU" dirty="0" smtClean="0"/>
              <a:t>Береговая охрана.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Вооружённые </a:t>
            </a:r>
            <a:r>
              <a:rPr lang="ru-RU" dirty="0" smtClean="0"/>
              <a:t>силы США</a:t>
            </a:r>
            <a:endParaRPr lang="ru-RU" dirty="0"/>
          </a:p>
        </p:txBody>
      </p:sp>
      <p:pic>
        <p:nvPicPr>
          <p:cNvPr id="4" name="Рисунок 3" descr="727px-2ID_Recon_Baghd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071678"/>
            <a:ext cx="390166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имо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071678"/>
            <a:ext cx="8637757" cy="33123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>
                <a:hlinkClick r:id="rId2"/>
              </a:rPr>
              <a:t>http://www.usaestate.ru/?</a:t>
            </a:r>
            <a:r>
              <a:rPr smtClean="0">
                <a:hlinkClick r:id="rId2"/>
              </a:rPr>
              <a:t>page_id=636</a:t>
            </a:r>
            <a:endParaRPr lang="ru-RU" dirty="0" smtClean="0"/>
          </a:p>
          <a:p>
            <a:r>
              <a:rPr>
                <a:hlinkClick r:id="rId3"/>
              </a:rPr>
              <a:t>http://</a:t>
            </a:r>
            <a:r>
              <a:rPr smtClean="0">
                <a:hlinkClick r:id="rId3"/>
              </a:rPr>
              <a:t>ru.wikipedia.org/wiki/US</a:t>
            </a:r>
            <a:endParaRPr lang="ru-RU" dirty="0" smtClean="0"/>
          </a:p>
          <a:p>
            <a:r>
              <a:rPr>
                <a:hlinkClick r:id="rId4"/>
              </a:rPr>
              <a:t>http://</a:t>
            </a:r>
            <a:r>
              <a:rPr smtClean="0">
                <a:hlinkClick r:id="rId4"/>
              </a:rPr>
              <a:t>revolution.allbest.ru/geography/00090193_0.html</a:t>
            </a:r>
            <a:endParaRPr lang="ru-RU" dirty="0" smtClean="0"/>
          </a:p>
          <a:p>
            <a:r>
              <a:rPr>
                <a:hlinkClick r:id="rId5"/>
              </a:rPr>
              <a:t>http://</a:t>
            </a:r>
            <a:r>
              <a:rPr smtClean="0">
                <a:hlinkClick r:id="rId5"/>
              </a:rPr>
              <a:t>www.ecosocio.ru/usamenu/254-uashoz.html</a:t>
            </a:r>
            <a:endParaRPr lang="ru-RU" dirty="0" smtClean="0"/>
          </a:p>
          <a:p>
            <a:r>
              <a:rPr>
                <a:hlinkClick r:id="rId6"/>
              </a:rPr>
              <a:t>http://</a:t>
            </a:r>
            <a:r>
              <a:rPr smtClean="0">
                <a:hlinkClick r:id="rId6"/>
              </a:rPr>
              <a:t>megalife.com.ua/interest/41272-50-shtatov-ssha.html</a:t>
            </a:r>
            <a:endParaRPr lang="ru-RU" dirty="0" smtClean="0"/>
          </a:p>
          <a:p>
            <a:r>
              <a:rPr lang="ru-RU" dirty="0" smtClean="0"/>
              <a:t>И др.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используемой литературы: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Дональд Трамп - презендент</a:t>
            </a:r>
            <a:endParaRPr lang="ru-RU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238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stados_Unidos_Amer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286256"/>
            <a:ext cx="3383383" cy="221457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истратор\Desktop\сша\600px-US-GreatSeal-Obvers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4290"/>
            <a:ext cx="3274997" cy="32749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392906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США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350043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 печать США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428736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Девиз: «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God</a:t>
            </a:r>
            <a:r>
              <a:rPr lang="ru-RU" dirty="0" smtClean="0"/>
              <a:t> </a:t>
            </a:r>
            <a:r>
              <a:rPr lang="ru-RU" dirty="0" err="1" smtClean="0"/>
              <a:t>We</a:t>
            </a:r>
            <a:r>
              <a:rPr lang="ru-RU" dirty="0" smtClean="0"/>
              <a:t> </a:t>
            </a:r>
            <a:r>
              <a:rPr lang="ru-RU" dirty="0" err="1" smtClean="0"/>
              <a:t>Trust</a:t>
            </a:r>
            <a:r>
              <a:rPr lang="ru-RU" dirty="0" smtClean="0"/>
              <a:t>» (с 1956)</a:t>
            </a:r>
          </a:p>
          <a:p>
            <a:r>
              <a:rPr lang="ru-RU" dirty="0" smtClean="0"/>
              <a:t>рус. </a:t>
            </a:r>
            <a:r>
              <a:rPr lang="ru-RU" b="1" spc="200" dirty="0" smtClean="0">
                <a:ln w="2921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«На Бога уповаем»</a:t>
            </a:r>
            <a:endParaRPr lang="ru-RU" dirty="0" smtClean="0">
              <a:ln w="29210">
                <a:solidFill>
                  <a:schemeClr val="accent5">
                    <a:lumMod val="75000"/>
                  </a:schemeClr>
                </a:solidFill>
              </a:ln>
            </a:endParaRPr>
          </a:p>
          <a:p>
            <a:r>
              <a:rPr lang="ru-RU" dirty="0" smtClean="0"/>
              <a:t>«E </a:t>
            </a:r>
            <a:r>
              <a:rPr lang="ru-RU" dirty="0" err="1" smtClean="0"/>
              <a:t>Pluribus</a:t>
            </a:r>
            <a:r>
              <a:rPr lang="ru-RU" dirty="0" smtClean="0"/>
              <a:t> </a:t>
            </a:r>
            <a:r>
              <a:rPr lang="ru-RU" dirty="0" err="1" smtClean="0"/>
              <a:t>Unum</a:t>
            </a:r>
            <a:r>
              <a:rPr lang="ru-RU" dirty="0" smtClean="0"/>
              <a:t>» - латинский</a:t>
            </a:r>
          </a:p>
          <a:p>
            <a:r>
              <a:rPr lang="ru-RU" dirty="0" smtClean="0"/>
              <a:t>Рус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.«Из многих - единое», </a:t>
            </a:r>
            <a:r>
              <a:rPr lang="ru-RU" dirty="0" smtClean="0"/>
              <a:t>или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«Единство из многих»»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4643446"/>
            <a:ext cx="2786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Дата независимости </a:t>
            </a:r>
          </a:p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 июля 1776</a:t>
            </a:r>
          </a:p>
          <a:p>
            <a:r>
              <a:rPr lang="ru-RU" dirty="0" smtClean="0"/>
              <a:t> (от Великобритании)</a:t>
            </a:r>
          </a:p>
          <a:p>
            <a:r>
              <a:rPr lang="ru-RU" dirty="0" smtClean="0"/>
              <a:t>(признана 3 сентября 1783)</a:t>
            </a:r>
            <a:endParaRPr lang="ru-RU" dirty="0"/>
          </a:p>
        </p:txBody>
      </p:sp>
      <p:pic>
        <p:nvPicPr>
          <p:cNvPr id="10" name="Рисунок 9" descr="Independence_Day_July_4_016647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5072074"/>
            <a:ext cx="2354576" cy="1471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_Money_SHQ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2385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4286256"/>
          </a:xfrm>
        </p:spPr>
        <p:txBody>
          <a:bodyPr>
            <a:prstTxWarp prst="textArchUpPour">
              <a:avLst/>
            </a:prstTxWarp>
          </a:bodyPr>
          <a:lstStyle/>
          <a:p>
            <a:r>
              <a:rPr lang="ru-RU" dirty="0">
                <a:ln w="1778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Валюта	</a:t>
            </a:r>
            <a:r>
              <a:rPr lang="ru-RU" dirty="0" smtClean="0">
                <a:ln w="1778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Доллар </a:t>
            </a:r>
            <a:r>
              <a:rPr lang="ru-RU" dirty="0">
                <a:ln w="1778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США </a:t>
            </a:r>
          </a:p>
        </p:txBody>
      </p:sp>
      <p:pic>
        <p:nvPicPr>
          <p:cNvPr id="6" name="Рисунок 5" descr="281539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3356"/>
            <a:ext cx="3619524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Соединенные 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таты Америки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Администратор\Desktop\сша\usa-for-childre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77251" cy="5714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2928958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США (USA) - состоит из 50 штатов</a:t>
            </a:r>
            <a:r>
              <a:rPr lang="ru-RU" dirty="0" smtClean="0"/>
              <a:t>, это  равноправные субъекты </a:t>
            </a:r>
            <a:r>
              <a:rPr lang="ru-RU" dirty="0"/>
              <a:t>федерации, столичного федерального округа Колумбия и </a:t>
            </a:r>
            <a:r>
              <a:rPr lang="ru-RU" dirty="0" smtClean="0"/>
              <a:t>зависимые территории.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штат имеет свою конституцию, законодательную, исполнительную и судебную власти.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/>
              <a:t>Штат (англ. </a:t>
            </a:r>
            <a:r>
              <a:rPr lang="ru-RU" b="1" dirty="0" err="1"/>
              <a:t>state</a:t>
            </a:r>
            <a:r>
              <a:rPr lang="ru-RU" b="1" dirty="0"/>
              <a:t> — «государство», «страна») </a:t>
            </a:r>
            <a:r>
              <a:rPr lang="ru-RU" dirty="0"/>
              <a:t>— основная государственно-территориальная единица США </a:t>
            </a:r>
            <a:r>
              <a:rPr lang="ru-RU" dirty="0" smtClean="0"/>
              <a:t>имеющая </a:t>
            </a:r>
            <a:r>
              <a:rPr lang="ru-RU" dirty="0"/>
              <a:t>значительную степень суверенитета во внутренних делах и уступающая всю полноту полномочий федеральным властям в отношениях с иностранными государствами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Принятию какой-либо территории в состав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предшествует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длительная процедура:</a:t>
            </a:r>
            <a:r>
              <a:rPr lang="ru-RU" dirty="0"/>
              <a:t> обязательное принятие территорией собственной конституции, которая должна удовлетворить Конгресс США, принимающий решение о её принятии в состав Соединенных Штатов. </a:t>
            </a:r>
            <a:r>
              <a:rPr lang="ru-RU" i="1" dirty="0"/>
              <a:t>Не имеет права выхода из состава Соединенных Штатов.</a:t>
            </a:r>
          </a:p>
        </p:txBody>
      </p:sp>
      <p:pic>
        <p:nvPicPr>
          <p:cNvPr id="7" name="Рисунок 6" descr="Сним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214686"/>
            <a:ext cx="7515225" cy="30861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357694"/>
            <a:ext cx="8501122" cy="25003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</a:t>
            </a:r>
          </a:p>
          <a:p>
            <a:pPr>
              <a:buNone/>
            </a:pPr>
            <a:r>
              <a:rPr lang="ru-RU" sz="1600" dirty="0" smtClean="0"/>
              <a:t>Основная территория Североамериканский континент от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Атлантического океана </a:t>
            </a:r>
            <a:r>
              <a:rPr lang="ru-RU" sz="1600" dirty="0"/>
              <a:t>на востоке до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Тихого океана</a:t>
            </a:r>
            <a:r>
              <a:rPr lang="ru-RU" sz="1600" dirty="0"/>
              <a:t> на западе. На юге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r>
              <a:rPr lang="ru-RU" sz="1600" dirty="0"/>
              <a:t> граничат с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Мексикой</a:t>
            </a:r>
            <a:r>
              <a:rPr lang="ru-RU" sz="1600" dirty="0"/>
              <a:t>, на севере — с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Канадой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/>
              <a:t>Кроме того, в состав США входят ещё 2 штата. На крайнем северо-западе континента находится штат Аляска, </a:t>
            </a:r>
            <a:r>
              <a:rPr lang="ru-RU" sz="1600" dirty="0" smtClean="0"/>
              <a:t> граничит </a:t>
            </a:r>
            <a:r>
              <a:rPr lang="ru-RU" sz="1600" dirty="0"/>
              <a:t>с Канадой. В Тихом океане находится штат Гавайи. Граница с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Россией</a:t>
            </a:r>
            <a:r>
              <a:rPr lang="ru-RU" sz="1600" dirty="0"/>
              <a:t> проходит через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Берингов пролив.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1600" dirty="0" smtClean="0"/>
              <a:t>США </a:t>
            </a:r>
            <a:r>
              <a:rPr lang="ru-RU" sz="1600" dirty="0"/>
              <a:t>также принадлежит ряд островов 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Карибском море </a:t>
            </a:r>
            <a:r>
              <a:rPr lang="ru-RU" sz="1600" dirty="0"/>
              <a:t>(например, Пуэрто-Рико) и 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Тихом океане</a:t>
            </a:r>
            <a:r>
              <a:rPr lang="ru-RU" sz="1600" dirty="0"/>
              <a:t> (Американское Самоа, </a:t>
            </a:r>
            <a:r>
              <a:rPr lang="ru-RU" sz="1600" dirty="0" err="1"/>
              <a:t>Мидуэй</a:t>
            </a:r>
            <a:r>
              <a:rPr lang="ru-RU" sz="1600" dirty="0"/>
              <a:t>, Гуам и др.).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12-russ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0"/>
            <a:ext cx="6929486" cy="443386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7474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algn="ctr">
              <a:buNone/>
            </a:pPr>
            <a:r>
              <a:rPr lang="ru-RU" dirty="0"/>
              <a:t>На основной территории страны к западу от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Приатлантической низменности </a:t>
            </a:r>
            <a:r>
              <a:rPr lang="ru-RU" dirty="0"/>
              <a:t>протянулись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Аппалачские горы</a:t>
            </a:r>
            <a:r>
              <a:rPr lang="ru-RU" dirty="0"/>
              <a:t>, за которыми располагаются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Центральные равнины</a:t>
            </a:r>
            <a:r>
              <a:rPr lang="ru-RU" dirty="0"/>
              <a:t> (200—500 м над уровнем океана), плато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Великие равнины </a:t>
            </a:r>
            <a:r>
              <a:rPr lang="ru-RU" dirty="0"/>
              <a:t>(600—1500 м). Почти весь запад занят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горной системой Кордильер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57430"/>
          </a:xfrm>
        </p:spPr>
        <p:txBody>
          <a:bodyPr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ru-RU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Рельеф</a:t>
            </a: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10" dist="4064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235</TotalTime>
  <Words>1586</Words>
  <Application>Microsoft Office PowerPoint</Application>
  <PresentationFormat>On-screen Show (4:3)</PresentationFormat>
  <Paragraphs>155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Tahoma</vt:lpstr>
      <vt:lpstr>Wingdings</vt:lpstr>
      <vt:lpstr>Тема5</vt:lpstr>
      <vt:lpstr>Общая характеристика США</vt:lpstr>
      <vt:lpstr>Соединенные Штаты Америки</vt:lpstr>
      <vt:lpstr>Дональд Трамп - презендент</vt:lpstr>
      <vt:lpstr>PowerPoint Presentation</vt:lpstr>
      <vt:lpstr>Валюта : Доллар США </vt:lpstr>
      <vt:lpstr>Соединенные Штаты Америки</vt:lpstr>
      <vt:lpstr>PowerPoint Presentation</vt:lpstr>
      <vt:lpstr>PowerPoint Presentation</vt:lpstr>
      <vt:lpstr>Рельеф </vt:lpstr>
      <vt:lpstr>Природа. Природные ископаемые. Климат </vt:lpstr>
      <vt:lpstr>Политическая система </vt:lpstr>
      <vt:lpstr>Религия</vt:lpstr>
      <vt:lpstr>Языки США</vt:lpstr>
      <vt:lpstr>Экономика</vt:lpstr>
      <vt:lpstr>PowerPoint Presentation</vt:lpstr>
      <vt:lpstr>PowerPoint Presentation</vt:lpstr>
      <vt:lpstr>Сельское хозяйство</vt:lpstr>
      <vt:lpstr>Промышленность</vt:lpstr>
      <vt:lpstr>Сфера услуг </vt:lpstr>
      <vt:lpstr>Вооружённые силы США</vt:lpstr>
      <vt:lpstr>PowerPoint Presentation</vt:lpstr>
      <vt:lpstr>Список используемой литературы: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pptforschool.ru</cp:lastModifiedBy>
  <cp:revision>38</cp:revision>
  <dcterms:created xsi:type="dcterms:W3CDTF">2010-11-26T16:40:43Z</dcterms:created>
  <dcterms:modified xsi:type="dcterms:W3CDTF">2018-05-04T11:03:23Z</dcterms:modified>
</cp:coreProperties>
</file>