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1" r:id="rId4"/>
    <p:sldId id="262" r:id="rId5"/>
    <p:sldId id="272" r:id="rId6"/>
    <p:sldId id="265" r:id="rId7"/>
    <p:sldId id="264" r:id="rId8"/>
    <p:sldId id="266" r:id="rId9"/>
    <p:sldId id="268" r:id="rId10"/>
    <p:sldId id="269" r:id="rId11"/>
    <p:sldId id="271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660066"/>
    <a:srgbClr val="00005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70" d="100"/>
          <a:sy n="70" d="100"/>
        </p:scale>
        <p:origin x="11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304442-DE37-439A-87F5-A99A715AC376}" type="datetimeFigureOut">
              <a:rPr lang="ru-RU"/>
              <a:pPr>
                <a:defRPr/>
              </a:pPr>
              <a:t>15.05.2018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090C79-57CA-4642-B85E-43E3A644638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60827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6E36412-D6E1-4EAA-B4E3-8D0ABE3BC10F}" type="slidenum">
              <a:rPr lang="ru-RU" altLang="en-US"/>
              <a:pPr eaLnBrk="1" hangingPunct="1"/>
              <a:t>9</a:t>
            </a:fld>
            <a:endParaRPr lang="ru-RU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26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53F1B-E3C2-4FDA-88D9-A586D506827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2106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CDC9E-0441-4A46-9AE0-91C8EBB8D4B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84269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7A04F-5FF0-4758-A1B4-54CAC434819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36186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D711D-8B68-43ED-A711-1702C740B72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8680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DD02C-29D7-41E8-924F-43B29D8AA07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92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68BFE-D4C3-4F4F-8582-377252F4AE4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4541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FE35C-99F0-4B86-A5A7-312B207AE02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8290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7DB07-A53B-4359-A3B5-CEEB186D967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3820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DA37E-FD67-4986-A09A-AB484BC4F23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5025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1408E-D0B3-4615-9176-37F2894C215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745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235B9-7271-465B-8A56-53AB6EBC44D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0933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399E6C-2AC6-46E1-A75A-13DEDC3DEA4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2434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5B046B-5620-433B-92A1-D3245DB92B4C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71625" y="5072063"/>
            <a:ext cx="6786563" cy="973137"/>
          </a:xfrm>
          <a:noFill/>
        </p:spPr>
        <p:txBody>
          <a:bodyPr/>
          <a:lstStyle/>
          <a:p>
            <a:pPr eaLnBrk="1" hangingPunct="1"/>
            <a:r>
              <a:rPr lang="ru-RU" altLang="en-US" sz="3600" b="1" dirty="0" smtClean="0">
                <a:solidFill>
                  <a:srgbClr val="FFFF00"/>
                </a:solidFill>
              </a:rPr>
              <a:t>   </a:t>
            </a:r>
            <a:r>
              <a:rPr lang="ru-RU" altLang="en-US" sz="4800" b="1" dirty="0" smtClean="0">
                <a:solidFill>
                  <a:srgbClr val="FFFF00"/>
                </a:solidFill>
              </a:rPr>
              <a:t>свойства газов</a:t>
            </a:r>
            <a:endParaRPr lang="es-ES" altLang="en-US" sz="4800" b="1" dirty="0" smtClean="0">
              <a:solidFill>
                <a:srgbClr val="FFFF00"/>
              </a:solidFill>
            </a:endParaRPr>
          </a:p>
        </p:txBody>
      </p:sp>
      <p:pic>
        <p:nvPicPr>
          <p:cNvPr id="3076" name="Picture 2" descr="Картинки по запросу картинки газ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00063"/>
            <a:ext cx="4357688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z="2800" smtClean="0">
                <a:solidFill>
                  <a:srgbClr val="FF0000"/>
                </a:solidFill>
              </a:rPr>
              <a:t>Удары молекул о стенки сосуда создают давление газа</a:t>
            </a:r>
          </a:p>
        </p:txBody>
      </p:sp>
      <p:sp>
        <p:nvSpPr>
          <p:cNvPr id="12291" name="Содержимое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916238" y="1557338"/>
            <a:ext cx="3024187" cy="496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2987675" y="6381750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 flipV="1">
            <a:off x="5867400" y="1557338"/>
            <a:ext cx="0" cy="4824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 flipV="1">
            <a:off x="2987675" y="1557338"/>
            <a:ext cx="0" cy="4824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3492500" y="2060575"/>
            <a:ext cx="215900" cy="2159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3348038" y="3429000"/>
            <a:ext cx="215900" cy="2159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4140200" y="3068638"/>
            <a:ext cx="215900" cy="2159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5219700" y="3716338"/>
            <a:ext cx="215900" cy="2159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3851275" y="4365625"/>
            <a:ext cx="215900" cy="2159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4716463" y="4941888"/>
            <a:ext cx="215900" cy="2159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3348038" y="5300663"/>
            <a:ext cx="215900" cy="2159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5435600" y="2205038"/>
            <a:ext cx="215900" cy="2159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5364163" y="5589588"/>
            <a:ext cx="215900" cy="2159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22 -0.01179 C -0.0441 -0.02474 -0.06597 -0.03745 -0.05555 -0.01179 C -0.04514 0.01386 0.03715 0.09015 0.04011 0.14193 C 0.04306 0.19371 -0.04097 0.22792 -0.03767 0.29889 C -0.03437 0.36985 0.01858 0.55432 0.06007 0.56819 C 0.10156 0.58206 0.2066 0.43943 0.21111 0.38164 C 0.21563 0.32385 0.08646 0.26583 0.08681 0.22191 C 0.08715 0.17799 0.20451 0.16759 0.21337 0.11835 C 0.22222 0.06911 0.17743 -0.14702 0.14011 -0.07398 C 0.10278 -0.00093 -0.02031 0.49052 -0.01111 0.55617 C -0.00191 0.62182 0.19375 0.41215 0.19566 0.31946 C 0.19757 0.22676 0.09879 0.11326 -8.33333E-7 4.78964E-6 " pathEditMode="relative" rAng="0" ptsTypes="aaaaaaaaaaaA">
                                      <p:cBhvr>
                                        <p:cTn id="13" dur="5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249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59362E-6 C -0.11094 0.03721 -0.22188 0.07466 -0.22223 0.12436 C -0.22257 0.17406 -0.00139 0.24711 -0.00209 0.29889 C -0.00278 0.35067 -0.22587 0.39366 -0.22657 0.43504 C -0.22726 0.47642 -0.02223 0.5312 -0.0066 0.54739 C 0.00902 0.56357 -0.11268 0.59084 -0.13334 0.53259 C -0.154 0.47434 -0.1533 0.25451 -0.13108 0.19833 C -0.10886 0.14216 -0.02118 0.17221 3.88889E-6 0.19533 C 0.02118 0.21844 0.03298 0.27901 -0.00434 0.33726 C -0.04167 0.39551 -0.19219 0.5527 -0.22431 0.54438 C -0.25643 0.53606 -0.21632 0.38858 -0.19775 0.2871 C -0.17917 0.18562 -0.1066 -0.00994 -0.1132 -0.06519 C -0.1198 -0.12044 -0.24098 -0.08183 -0.23768 -0.04438 C -0.23438 -0.00694 -0.11389 0.0987 -0.09323 0.15973 C -0.07257 0.22076 -0.09723 0.26907 -0.1132 0.32247 C -0.12917 0.37586 -0.16806 0.48197 -0.18889 0.47942 C -0.20973 0.47688 -0.26146 0.35113 -0.23768 0.30767 C -0.21389 0.26421 -0.08837 0.26976 -0.04653 0.21891 C -0.00469 0.16805 0.00434 0.08553 0.01336 0.003 " pathEditMode="relative" ptsTypes="aaaaaaaaaaaaaaaaaaA">
                                      <p:cBhvr>
                                        <p:cTn id="15" dur="5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1688 C 0.00834 0.11003 -0.00486 0.39113 0.01771 0.42811 C 0.04028 0.4651 0.16025 0.26699 0.13768 0.23879 C 0.11511 0.21059 -0.08854 0.2277 -0.11788 0.25936 C -0.14722 0.29103 -0.08073 0.4681 -0.03784 0.42811 C 0.00504 0.38812 0.13507 0.11928 0.13993 0.01965 C 0.1448 -0.07998 0.03091 -0.17013 -0.00902 -0.16967 C -0.04895 -0.16921 -0.10468 -0.02866 -0.10017 0.02266 C -0.09566 0.07397 -0.01458 0.15187 0.01771 0.138 C 0.05 0.12414 0.08073 -0.00578 0.09323 -0.0601 C 0.10573 -0.11442 0.11285 -0.16343 0.09323 -0.18747 C 0.07361 -0.21151 -0.00798 -0.23023 -0.02465 -0.20504 C -0.04132 -0.17984 -0.02083 -0.10564 -0.00677 -0.03652 C 0.0073 0.0326 0.03924 0.14355 0.0599 0.2092 C 0.08056 0.27485 0.14358 0.32756 0.11771 0.35714 C 0.09184 0.38673 -0.06007 0.41147 -0.09566 0.38673 C -0.13125 0.362 -0.13264 0.23532 -0.09566 0.2092 C -0.05868 0.18308 0.08993 0.25197 0.12657 0.22978 C 0.1632 0.20758 0.15243 0.11003 0.12431 0.07605 C 0.09618 0.04207 -0.01823 0.0601 -0.04236 0.02566 C -0.06649 -0.00878 -0.02795 -0.12714 -0.02014 -0.13107 C -0.01232 -0.135 -0.00416 -0.07628 0.00209 0.01688 Z " pathEditMode="relative" ptsTypes="aaaaaaaaaaaaaaaaaaaaaa">
                                      <p:cBhvr>
                                        <p:cTn id="17" dur="5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02359 C 0.02136 -0.14009 0.04063 -0.25636 0.00209 -0.27509 C -0.03646 -0.29381 -0.20087 -0.19372 -0.22899 -0.13616 C -0.25712 -0.0786 -0.18073 0.02265 -0.16666 0.07096 C -0.1526 0.11927 -0.13628 0.11603 -0.14444 0.15394 C -0.1526 0.19186 -0.22309 0.27091 -0.21562 0.29888 C -0.20816 0.32685 -0.14184 0.31761 -0.1 0.32246 C -0.05816 0.32732 0.01615 0.36153 0.03542 0.32847 C 0.05469 0.29542 0.04584 0.15186 0.01545 0.12436 C -0.01493 0.09685 -0.12517 0.13407 -0.1467 0.16273 C -0.16823 0.19139 -0.13298 0.28802 -0.11337 0.29588 C -0.09375 0.30374 -0.04114 0.25196 -0.02899 0.21012 C -0.01684 0.16828 -0.03976 0.10101 -0.0401 0.04437 C -0.04045 -0.01226 -0.0243 -0.09617 -0.03125 -0.13015 C -0.03819 -0.16413 -0.07118 -0.175 -0.08229 -0.15974 C -0.0934 -0.14448 -0.10868 -0.05895 -0.09791 -0.03838 C -0.08715 -0.01781 -0.0316 -0.01041 -0.01788 -0.03561 C -0.00416 -0.0608 -0.00677 -0.1498 -0.01562 -0.18933 C -0.02448 -0.22886 -0.0375 -0.25706 -0.07118 -0.27231 C -0.10486 -0.28757 -0.19114 -0.30237 -0.21788 -0.2811 C -0.24462 -0.25983 -0.25017 -0.18586 -0.23125 -0.14495 C -0.21232 -0.10403 -0.13385 -0.03607 -0.10451 -0.03561 C -0.07517 -0.03514 -0.0592 -0.11096 -0.05555 -0.14194 C -0.05191 -0.17292 -0.05642 -0.20805 -0.08229 -0.22192 C -0.10816 -0.23579 -0.19045 -0.27971 -0.21111 -0.22493 C -0.23177 -0.17014 -0.24201 0.03259 -0.20677 0.10656 C -0.17153 0.18053 -0.02482 0.21983 -2.77778E-6 0.2189 C 0.02483 0.21798 -0.02517 0.10355 -0.05781 0.10055 C -0.09045 0.09754 -0.19566 0.17637 -0.19566 0.2011 C -0.19566 0.22584 -0.07743 0.28386 -0.05781 0.24849 C -0.03819 0.21312 -0.0566 0.02819 -0.07778 -0.0118 C -0.09896 -0.05179 -0.17604 -0.0044 -0.18455 0.00878 C -0.19305 0.02195 -0.15972 0.06934 -0.12899 0.06795 C -0.09826 0.06657 -0.04913 0.03328 -2.77778E-6 -6.68978E-6 " pathEditMode="relative" ptsTypes="aaaaaaaaaaaaaaaaaaaaaaaaaaaaaaaaaA">
                                      <p:cBhvr>
                                        <p:cTn id="19" dur="5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2357 C -0.01406 0.05062 -0.02343 0.07767 -0.02899 0.13592 C -0.03454 0.19417 -0.05381 0.32917 -0.03784 0.37263 C -0.02187 0.41608 0.02153 0.39343 0.06667 0.39644 C 0.11181 0.39944 0.20521 0.42741 0.23334 0.39043 C 0.26146 0.35344 0.25521 0.20157 0.2356 0.17452 C 0.21598 0.14748 0.14254 0.2085 0.11546 0.22769 C 0.08837 0.24687 0.05851 0.28201 0.07327 0.28987 C 0.08803 0.29773 0.18178 0.31507 0.20435 0.27508 C 0.22691 0.23509 0.23803 0.08414 0.20886 0.05016 C 0.17969 0.01618 0.0448 0.06102 0.02882 0.07096 C 0.01285 0.0809 0.09375 0.14147 0.11337 0.10933 C 0.13299 0.0772 0.12935 -0.09085 0.14671 -0.12136 C 0.16407 -0.15188 0.23108 -0.07791 0.21771 -0.07398 C 0.20435 -0.07005 0.09323 -0.07513 0.06667 -0.09779 C 0.04011 -0.12044 0.03004 -0.18493 0.05782 -0.21013 C 0.0856 -0.23533 0.24671 -0.26954 0.23334 -0.24873 C 0.21997 -0.22793 0.01928 -0.08692 -0.02222 -0.086 C -0.06371 -0.08507 -0.04861 -0.2418 -0.01562 -0.24272 C 0.01737 -0.24365 0.16546 -0.13616 0.17553 -0.09178 C 0.1856 -0.04739 0.07257 -0.02867 0.04445 0.02357 C 0.01632 0.07582 -0.01493 0.18238 0.0066 0.22191 C 0.02813 0.26144 0.14549 0.27993 0.17327 0.26028 C 0.20105 0.24063 0.18542 0.13407 0.17327 0.10356 C 0.16112 0.07304 0.11216 0.1306 0.1 0.07674 C 0.08785 0.02288 0.08264 -0.18077 0.1 -0.21914 C 0.11737 -0.25752 0.19549 -0.19002 0.20435 -0.15396 C 0.2132 -0.1179 0.18507 -0.04693 0.1533 -0.00301 C 0.12153 0.04091 0.03039 0.05709 0.01337 0.10933 C -0.00364 0.16158 0.02882 0.27854 0.05105 0.31067 C 0.07327 0.34281 0.13143 0.33518 0.14671 0.30166 C 0.16198 0.26814 0.1533 0.13407 0.14219 0.10933 C 0.13108 0.0846 0.06754 0.14886 0.08004 0.15372 C 0.09254 0.15857 0.19514 0.16597 0.21771 0.13892 C 0.24028 0.11188 0.24167 0.00092 0.21546 -0.00902 C 0.18924 -0.01896 0.07761 0.06195 0.0599 0.07975 C 0.04219 0.09754 0.10105 0.11719 0.10886 0.09754 C 0.11667 0.0779 0.11702 -0.01249 0.1066 -0.03861 C 0.09619 -0.06473 0.05816 -0.07744 0.04671 -0.05918 C 0.03525 -0.04092 0.04653 0.03883 0.03768 0.07096 C 0.02882 0.10309 -0.00052 0.14493 -0.00677 0.13314 C -0.01302 0.12135 -0.00659 0.06056 -3.33333E-6 1.71059E-7 " pathEditMode="relative" ptsTypes="aaaaaaaaaaaaaaaaaaaaaaaaaaaaaaaaaaaaaaaaaA">
                                      <p:cBhvr>
                                        <p:cTn id="21" dur="5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0.0148 C -0.0144 0.05225 -0.01979 0.0897 0.00435 0.10056 C 0.02848 0.11143 0.10382 0.09709 0.1356 0.07976 C 0.16737 0.06242 0.19549 0.03537 0.19549 -0.003 C 0.19549 -0.04137 0.15296 -0.10748 0.1356 -0.15094 C 0.11823 -0.1944 0.09862 -0.20781 0.09115 -0.26352 C 0.08369 -0.31923 0.10261 -0.46486 0.09115 -0.48543 C 0.07969 -0.506 0.01007 -0.40406 0.02223 -0.38765 C 0.03438 -0.37124 0.14289 -0.37077 0.16441 -0.38765 C 0.18594 -0.40452 0.1599 -0.47341 0.15105 -0.4882 C 0.14219 -0.503 0.09705 -0.50993 0.11112 -0.47642 C 0.12518 -0.4429 0.22935 -0.32547 0.2356 -0.28709 C 0.24185 -0.24872 0.17726 -0.28363 0.14879 -0.24572 C 0.12032 -0.20781 0.06337 -0.09223 0.06441 -0.05917 C 0.06546 -0.02611 0.13299 -0.03744 0.15556 -0.04738 C 0.17813 -0.05732 0.1981 -0.1336 0.2 -0.11835 C 0.20191 -0.10309 0.19671 0.01388 0.16667 0.04439 C 0.13664 0.0749 0.04514 0.09062 0.01997 0.06496 C -0.0052 0.0393 0.00435 -0.10956 0.01546 -0.10956 C 0.02657 -0.10956 0.09323 0.03537 0.08664 0.06496 C 0.08004 0.09455 -0.02673 0.09409 -0.02447 0.06797 C -0.02222 0.04185 0.07813 -0.03698 0.1 -0.09176 C 0.12188 -0.14655 0.09619 -0.20873 0.1066 -0.26051 C 0.11702 -0.31229 0.14983 -0.38811 0.16216 -0.40244 C 0.17448 -0.41678 0.1915 -0.34673 0.18004 -0.34627 C 0.16858 -0.34581 0.09514 -0.38719 0.09323 -0.39944 C 0.09132 -0.41169 0.14601 -0.43157 0.16893 -0.42024 C 0.19185 -0.40892 0.2415 -0.35228 0.23108 -0.33148 C 0.22066 -0.31067 0.14653 -0.29842 0.1066 -0.29588 C 0.06667 -0.29334 0.00921 -0.29542 -0.00885 -0.31668 C -0.0269 -0.33795 -0.03003 -0.39666 -0.00225 -0.42325 C 0.02553 -0.44983 0.13455 -0.48636 0.15782 -0.47642 C 0.18108 -0.46648 0.1625 -0.3576 0.13768 -0.36407 C 0.11285 -0.37054 0.01025 -0.49537 0.00886 -0.51502 C 0.00747 -0.53467 0.12032 -0.51733 0.12882 -0.48243 C 0.13733 -0.44752 0.06285 -0.36661 0.0599 -0.30489 C 0.05695 -0.24317 0.08143 -0.13568 0.11112 -0.11257 C 0.1408 -0.08945 0.2224 -0.13869 0.23768 -0.16574 C 0.25296 -0.19278 0.24254 -0.26883 0.20226 -0.27531 C 0.16198 -0.28178 0.02691 -0.23531 -0.00451 -0.20434 C -0.03593 -0.17336 -0.01579 -0.11095 0.01337 -0.08876 C 0.04254 -0.06657 0.15209 -0.06079 0.17101 -0.07119 C 0.18994 -0.08159 0.14167 -0.16042 0.12657 -0.15094 C 0.11146 -0.14146 0.07709 -0.05617 0.08004 -0.01479 C 0.08299 0.02659 0.12518 0.08484 0.14445 0.09756 C 0.16372 0.11027 0.18889 0.07929 0.19549 0.06196 C 0.20209 0.04462 0.21546 -0.00901 0.18438 -0.006 C 0.1533 -0.003 0.03959 0.07883 0.00886 0.07976 C -0.02187 0.08068 -0.01093 0.04023 -3.33333E-6 7.23532E-6 " pathEditMode="relative" ptsTypes="aaaaaaaaaaaaaaaaaaaaaaaaaaaaaaaaaaaaaaaaaaaaaaaaA">
                                      <p:cBhvr>
                                        <p:cTn id="23" dur="5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1.94637E-6 C -0.00487 -0.00439 -0.00417 0.04577 -0.00452 0.07397 C -0.00487 0.10217 -0.03004 0.1461 -0.00226 0.16875 C 0.02551 0.1914 0.13367 0.22654 0.16215 0.21013 C 0.19062 0.19371 0.16527 0.12067 0.16892 0.07097 C 0.17256 0.02127 0.19513 -0.05733 0.18437 -0.08876 C 0.1736 -0.1202 0.11718 -0.14702 0.10451 -0.11835 C 0.09183 -0.08969 0.10069 0.10795 0.10885 0.08276 C 0.11701 0.05756 0.16874 -0.20226 0.15329 -0.2693 C 0.13784 -0.33634 0.02673 -0.322 0.01562 -0.31946 C 0.00451 -0.31692 0.07482 -0.24225 0.08663 -0.25451 C 0.09843 -0.26676 0.11249 -0.36939 0.08663 -0.39343 C 0.06076 -0.41747 -0.04671 -0.4325 -0.06893 -0.39944 C -0.09115 -0.36639 -0.07153 -0.24919 -0.04671 -0.19533 C -0.02188 -0.14147 0.05034 -0.07952 0.08003 -0.07697 C 0.10972 -0.07443 0.14999 -0.181 0.13107 -0.18053 C 0.11215 -0.18007 -0.00886 -0.11581 -0.03334 -0.07397 C -0.05782 -0.03213 -0.04115 0.0467 -0.01563 0.07097 C 0.00989 0.09524 0.09965 0.08322 0.11996 0.07097 C 0.14027 0.05872 0.11735 -0.0074 0.10659 -0.003 C 0.09583 0.00139 0.0585 0.06658 0.05555 0.09755 C 0.0526 0.12853 0.06701 0.18609 0.08888 0.18354 C 0.11076 0.181 0.17031 0.11535 0.18663 0.08276 C 0.20294 0.05016 0.19513 -0.03305 0.18663 -0.01179 C 0.17812 0.00948 0.1677 0.17615 0.13558 0.21013 C 0.10347 0.24411 0.01666 0.22377 -0.0066 0.19233 C -0.02987 0.16089 -0.03265 0.04115 -0.00452 0.02081 C 0.0236 0.00046 0.13472 0.08738 0.16215 0.07097 C 0.18958 0.05456 0.16041 -0.02566 0.16006 -0.07697 C 0.15972 -0.12829 0.1993 -0.20527 0.16006 -0.23671 C 0.12083 -0.26814 -0.06337 -0.28548 -0.07553 -0.26629 C -0.08768 -0.24711 0.05954 -0.10911 0.08663 -0.12136 C 0.11371 -0.13361 0.09808 -0.30421 0.08663 -0.34027 C 0.07517 -0.37633 0.02465 -0.35737 0.0177 -0.33726 C 0.01076 -0.31715 0.02256 -0.23208 0.04444 -0.21891 C 0.06631 -0.20573 0.13159 -0.23278 0.14895 -0.25751 C 0.16631 -0.28224 0.1611 -0.3442 0.14895 -0.36685 C 0.1368 -0.3895 0.11076 -0.40961 0.07551 -0.39343 C 0.04027 -0.37725 -0.04028 -0.31854 -0.06216 -0.2693 C -0.08403 -0.22006 -0.09028 -0.13014 -0.05556 -0.09755 C -0.02084 -0.06495 0.13159 -0.06357 0.14669 -0.07397 C 0.1618 -0.08437 0.05294 -0.17499 0.03558 -0.15973 C 0.01822 -0.14447 0.01996 -0.0178 0.04218 0.0178 C 0.0644 0.0534 0.15121 0.0571 0.16892 0.05317 C 0.18663 0.04924 0.15972 -0.02774 0.14895 -0.00601 C 0.13819 0.01572 0.13298 0.14656 0.10451 0.18354 C 0.07604 0.22053 -0.00712 0.22723 -0.02223 0.21591 C -0.03733 0.20458 -0.01337 0.11674 0.01336 0.11535 C 0.0401 0.11396 0.11232 0.21752 0.13784 0.20712 C 0.16336 0.19672 0.18558 0.07097 0.16666 0.05317 C 0.14774 0.03537 0.05225 0.11003 0.02447 0.10056 C -0.00331 0.09108 0.00485 0.00439 -7.22222E-6 -1.94637E-6 Z " pathEditMode="relative" ptsTypes="aaaaaaaaaaaaaaaaaaaaaaaaaaaaaaaaaaaaaaaaaaaaaaaaaaaa">
                                      <p:cBhvr>
                                        <p:cTn id="25" dur="5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2797 C 0.00678 0.08229 0.01233 0.13662 0.00122 0.15534 C -0.00989 0.17407 -0.05503 0.16228 -0.06545 0.14055 C -0.07586 0.11882 -0.06909 0.0957 -0.06093 0.0252 C -0.05277 -0.04531 -0.0217 -0.20434 -0.01649 -0.28271 C -0.01128 -0.36107 -0.0118 -0.42233 -0.02986 -0.44544 C -0.04791 -0.46856 -0.11649 -0.44036 -0.12534 -0.42164 C -0.1342 -0.40291 -0.11579 -0.35113 -0.08316 -0.33287 C -0.05052 -0.31461 0.04462 -0.29011 0.07014 -0.3123 C 0.09566 -0.33449 0.07796 -0.44891 0.07014 -0.46602 C 0.06233 -0.48312 0.01893 -0.45192 0.02344 -0.41586 C 0.02796 -0.3798 0.08577 -0.29658 0.09688 -0.25011 C 0.10799 -0.20365 0.0908 -0.18285 0.09011 -0.13754 C 0.08941 -0.09223 0.11563 -0.00832 0.09237 0.02219 C 0.0691 0.05271 -0.01354 0.04092 -0.04982 0.04577 C -0.08611 0.05063 -0.12239 0.04346 -0.12534 0.05178 C -0.12829 0.0601 -0.08194 0.11188 -0.06753 0.09616 C -0.05312 0.08045 -0.05677 -0.01433 -0.03871 -0.04299 C -0.02066 -0.07166 0.02622 -0.09038 0.04132 -0.07559 C 0.05643 -0.06079 0.06285 0.01664 0.05243 0.04577 C 0.04202 0.0749 -0.00434 0.12876 -0.021 0.09917 C -0.03767 0.06958 -0.04496 -0.07466 -0.04757 -0.13176 C -0.05017 -0.18886 -0.05191 -0.21891 -0.03645 -0.2441 C -0.021 -0.2693 0.03421 -0.28618 0.04566 -0.28271 C 0.05712 -0.27924 0.04289 -0.22053 0.03247 -0.22353 C 0.02205 -0.22654 -0.00833 -0.27323 -0.01649 -0.30028 C -0.02465 -0.32732 0.00278 -0.38372 -0.01649 -0.38627 C -0.03576 -0.38881 -0.12882 -0.32547 -0.13211 -0.31507 C -0.13541 -0.30467 -0.05156 -0.29981 -0.03645 -0.32409 C -0.02135 -0.34836 -0.02465 -0.45423 -0.04097 -0.46024 C -0.05729 -0.46625 -0.11979 -0.40915 -0.1342 -0.35945 C -0.14861 -0.30975 -0.15416 -0.18146 -0.1276 -0.16135 C -0.10104 -0.14124 0.00539 -0.22168 0.0257 -0.23833 C 0.04601 -0.25497 -0.00173 -0.29103 -0.00538 -0.2619 C -0.00902 -0.23278 -0.01059 -0.08483 0.00348 -0.06357 C 0.01754 -0.0423 0.06754 -0.15048 0.079 -0.13477 C 0.09046 -0.11905 0.09098 -0.00809 0.0724 0.03098 C 0.05382 0.07004 -0.02031 0.10703 -0.03211 0.09917 C -0.04392 0.09131 -0.02135 0.03745 0.00122 -0.01641 " pathEditMode="relative" ptsTypes="aaaaaaaaaaaaaaaaaaaaaaaaaaaaaaaaaaaaaaA">
                                      <p:cBhvr>
                                        <p:cTn id="27" dur="5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2196 C 0.00677 -0.01017 0.02187 -0.05339 0.02378 -0.06911 C 0.02569 -0.08483 0.01198 -0.09177 0.01041 -0.1165 C 0.00885 -0.14123 0.04236 -0.2048 0.01493 -0.21705 C -0.0125 -0.22931 -0.12813 -0.17036 -0.154 -0.19047 C -0.17986 -0.21058 -0.15278 -0.34489 -0.14063 -0.33841 C -0.12847 -0.33194 -0.09618 -0.14817 -0.08073 -0.1521 C -0.06528 -0.15603 -0.03229 -0.32431 -0.0474 -0.36222 C -0.0625 -0.40013 -0.15018 -0.36245 -0.1717 -0.37979 C -0.19323 -0.39713 -0.18837 -0.45492 -0.17622 -0.46578 C -0.16406 -0.47665 -0.12327 -0.45631 -0.09844 -0.44498 C -0.07361 -0.43365 -0.02361 -0.42024 -0.02726 -0.39759 C -0.03091 -0.37494 -0.09132 -0.3324 -0.12066 -0.30883 C -0.15 -0.28525 -0.18698 -0.23902 -0.20295 -0.25566 C -0.21893 -0.2723 -0.22882 -0.41632 -0.21615 -0.40938 C -0.20347 -0.40245 -0.12101 -0.25034 -0.12726 -0.21428 C -0.13351 -0.17822 -0.23768 -0.18862 -0.254 -0.19348 C -0.27031 -0.19833 -0.22709 -0.21613 -0.22518 -0.24387 C -0.22327 -0.27161 -0.24549 -0.32038 -0.24288 -0.35922 C -0.24028 -0.39805 -0.23872 -0.47272 -0.20955 -0.47757 C -0.18038 -0.48243 -0.08073 -0.4214 -0.06736 -0.38881 C -0.054 -0.35621 -0.10035 -0.33194 -0.12952 -0.28224 C -0.15868 -0.23254 -0.23698 -0.1417 -0.24288 -0.08992 C -0.24879 -0.03814 -0.18438 0.00139 -0.16511 0.02844 C -0.14584 0.05548 -0.13212 0.08207 -0.12726 0.07259 C -0.1224 0.06357 -0.12413 0.00925 -0.13629 -0.02773 C -0.14844 -0.06472 -0.20886 -0.12436 -0.2007 -0.14909 C -0.19254 -0.17383 -0.1066 -0.14262 -0.08733 -0.17568 C -0.06806 -0.20873 -0.0691 -0.31738 -0.08507 -0.34743 C -0.10104 -0.37748 -0.19063 -0.38534 -0.18281 -0.35621 C -0.175 -0.32709 -0.06493 -0.16574 -0.03837 -0.17267 C -0.01181 -0.17961 -0.00139 -0.3576 -0.02292 -0.39759 C -0.04445 -0.43758 -0.13663 -0.38858 -0.16736 -0.41239 C -0.19809 -0.43619 -0.2158 -0.5275 -0.20729 -0.53975 C -0.19879 -0.55201 -0.12031 -0.52542 -0.11615 -0.48636 C -0.11198 -0.44729 -0.17622 -0.3546 -0.18281 -0.30582 C -0.18941 -0.25705 -0.18334 -0.22098 -0.15625 -0.19348 C -0.12917 -0.16597 -0.0474 -0.17082 -0.02066 -0.14031 C 0.00607 -0.1098 -0.00816 -0.03374 -0.0007 -0.02196 Z " pathEditMode="relative" ptsTypes="aaaaaaaaaaaaaaaaaaaaaaaaaaaaaaaaaaaaaaa">
                                      <p:cBhvr>
                                        <p:cTn id="29" dur="5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8" grpId="0" animBg="1"/>
      <p:bldP spid="82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388" y="4724400"/>
            <a:ext cx="8640762" cy="180022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При уменьшении объема газа его давление увеличивается, а при увеличении объема давление уменьшается (если масса и температура не изменяются).</a:t>
            </a:r>
            <a:endParaRPr lang="ru-RU" sz="40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Заголовок 6"/>
          <p:cNvSpPr>
            <a:spLocks noGrp="1"/>
          </p:cNvSpPr>
          <p:nvPr>
            <p:ph type="ctrTitle"/>
          </p:nvPr>
        </p:nvSpPr>
        <p:spPr>
          <a:xfrm>
            <a:off x="0" y="188913"/>
            <a:ext cx="9144000" cy="866775"/>
          </a:xfrm>
        </p:spPr>
        <p:txBody>
          <a:bodyPr/>
          <a:lstStyle/>
          <a:p>
            <a:r>
              <a:rPr lang="ru-RU" altLang="en-US" b="1" smtClean="0"/>
              <a:t>От чего зависит давление газа?</a:t>
            </a:r>
          </a:p>
        </p:txBody>
      </p:sp>
      <p:pic>
        <p:nvPicPr>
          <p:cNvPr id="8" name="Рисунок 7" descr="уменьшение объема газа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125538"/>
            <a:ext cx="25209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уменьшение объема газа 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44675"/>
            <a:ext cx="879475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3600" b="1" smtClean="0"/>
              <a:t>От чего зависит давление газа?</a:t>
            </a:r>
            <a:endParaRPr lang="ru-RU" altLang="en-US" sz="3600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b="1" smtClean="0">
                <a:solidFill>
                  <a:srgbClr val="FF0000"/>
                </a:solidFill>
              </a:rPr>
              <a:t>Если нагревать газ при постоянном объеме, его давление увеличиться.</a:t>
            </a:r>
          </a:p>
        </p:txBody>
      </p:sp>
      <p:pic>
        <p:nvPicPr>
          <p:cNvPr id="14340" name="Picture 2" descr="Картинки по запросу картинки при уменьшении объема газа увеличивается давл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2857500"/>
            <a:ext cx="521970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Картинки по запросу картинки при уменьшении объема газа увеличивается давл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15363" name="AutoShape 4" descr="Картинки по запросу картинки при уменьшении объема газа увеличивается давл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15364" name="AutoShape 6" descr="Картинки по запросу картинки при уменьшении объема газа увеличивается давл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15365" name="AutoShape 8" descr="Картинки по запросу картинки при уменьшении объема газа увеличивается давл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15366" name="AutoShape 10" descr="Картинки по запросу картинки при уменьшении объема газа увеличивается давл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15367" name="AutoShape 12" descr="Картинки по запросу картинки при уменьшении объема газа увеличивается давл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15368" name="AutoShape 14" descr="Картинки по запросу plumbing fix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15369" name="AutoShape 16" descr="Картинки по запросу plumbing fix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15370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3600" smtClean="0">
                <a:solidFill>
                  <a:srgbClr val="FF0000"/>
                </a:solidFill>
              </a:rPr>
              <a:t>При нагревании газа при постоянном давлении его объем увеличивается.</a:t>
            </a:r>
          </a:p>
        </p:txBody>
      </p:sp>
      <p:sp>
        <p:nvSpPr>
          <p:cNvPr id="15371" name="Содержимое 15"/>
          <p:cNvSpPr>
            <a:spLocks noGrp="1"/>
          </p:cNvSpPr>
          <p:nvPr>
            <p:ph idx="1"/>
          </p:nvPr>
        </p:nvSpPr>
        <p:spPr>
          <a:xfrm>
            <a:off x="457200" y="1714500"/>
            <a:ext cx="8115300" cy="4411663"/>
          </a:xfrm>
        </p:spPr>
        <p:txBody>
          <a:bodyPr/>
          <a:lstStyle/>
          <a:p>
            <a:pPr>
              <a:buFontTx/>
              <a:buNone/>
            </a:pPr>
            <a:endParaRPr lang="ru-RU" altLang="en-US" smtClean="0"/>
          </a:p>
        </p:txBody>
      </p:sp>
      <p:pic>
        <p:nvPicPr>
          <p:cNvPr id="15372" name="Picture 19" descr="C:\Users\колян\Desktop\i_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643063"/>
            <a:ext cx="84296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179388" y="-26988"/>
            <a:ext cx="8785225" cy="1079501"/>
          </a:xfrm>
        </p:spPr>
        <p:txBody>
          <a:bodyPr/>
          <a:lstStyle/>
          <a:p>
            <a:r>
              <a:rPr lang="ru-RU" altLang="en-US" b="1" smtClean="0"/>
              <a:t>Решение задач.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288" y="908050"/>
            <a:ext cx="8532812" cy="2449513"/>
          </a:xfrm>
        </p:spPr>
        <p:txBody>
          <a:bodyPr>
            <a:normAutofit fontScale="92500" lnSpcReduction="10000"/>
          </a:bodyPr>
          <a:lstStyle/>
          <a:p>
            <a:pPr algn="l">
              <a:defRPr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Из баллона медленно выпустили половину газа. Как изменилось давление газа в баллоне? Объясните почему.  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одзаголовок 3"/>
          <p:cNvSpPr txBox="1">
            <a:spLocks/>
          </p:cNvSpPr>
          <p:nvPr/>
        </p:nvSpPr>
        <p:spPr>
          <a:xfrm>
            <a:off x="395288" y="3860800"/>
            <a:ext cx="8532812" cy="24479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Ответ: Так как молекул стало в 2 раза меньше, значит и число ударов о стенки сосуда стало в 2 раза меньше. Таким образом, давление газа уменьшится в 2 раза.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ctrTitle"/>
          </p:nvPr>
        </p:nvSpPr>
        <p:spPr>
          <a:xfrm>
            <a:off x="179388" y="-26988"/>
            <a:ext cx="8785225" cy="1079501"/>
          </a:xfrm>
        </p:spPr>
        <p:txBody>
          <a:bodyPr/>
          <a:lstStyle/>
          <a:p>
            <a:r>
              <a:rPr lang="ru-RU" altLang="en-US" b="1" smtClean="0"/>
              <a:t>Решение задач.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288" y="908050"/>
            <a:ext cx="8532812" cy="3521075"/>
          </a:xfrm>
        </p:spPr>
        <p:txBody>
          <a:bodyPr>
            <a:normAutofit fontScale="85000" lnSpcReduction="20000"/>
          </a:bodyPr>
          <a:lstStyle/>
          <a:p>
            <a:pPr algn="l">
              <a:defRPr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Массы одного и того же газа в двух одинаковых закрытых сосудах одинаковы. Один из этих сосудов находится в теплом помещении, а другой – в холодном. В каком из сосудов давление газа больше? Почему?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одзаголовок 3"/>
          <p:cNvSpPr txBox="1">
            <a:spLocks/>
          </p:cNvSpPr>
          <p:nvPr/>
        </p:nvSpPr>
        <p:spPr>
          <a:xfrm>
            <a:off x="395288" y="4149725"/>
            <a:ext cx="8532812" cy="2447925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Ответ: При прочих равных условиях давление газа определяется скоростью движения его молекул. Температура газа в баллоне, находящемся в теплом помещении, выше. Поэтому и давление газа в этом сосуде выше.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mtClean="0"/>
              <a:t>Цель урока</a:t>
            </a:r>
          </a:p>
        </p:txBody>
      </p:sp>
      <p:sp>
        <p:nvSpPr>
          <p:cNvPr id="4099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smtClean="0"/>
              <a:t>Сформировать представление о свойствах газа</a:t>
            </a:r>
          </a:p>
          <a:p>
            <a:r>
              <a:rPr lang="ru-RU" altLang="en-US" smtClean="0"/>
              <a:t>Исследовать зависимость объема газа от давления при постоянной температуре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z="4000" smtClean="0"/>
              <a:t> </a:t>
            </a:r>
            <a:br>
              <a:rPr lang="ru-RU" altLang="en-US" sz="4000" smtClean="0"/>
            </a:br>
            <a:r>
              <a:rPr lang="ru-RU" altLang="en-US" sz="3600" smtClean="0">
                <a:solidFill>
                  <a:srgbClr val="FF0000"/>
                </a:solidFill>
              </a:rPr>
              <a:t>Молекулы далеко расположены друг от друга</a:t>
            </a:r>
            <a:r>
              <a:rPr lang="ru-RU" altLang="en-US" sz="4000" smtClean="0">
                <a:solidFill>
                  <a:srgbClr val="A61046"/>
                </a:solidFill>
              </a:rPr>
              <a:t/>
            </a:r>
            <a:br>
              <a:rPr lang="ru-RU" altLang="en-US" sz="4000" smtClean="0">
                <a:solidFill>
                  <a:srgbClr val="A61046"/>
                </a:solidFill>
              </a:rPr>
            </a:br>
            <a:endParaRPr lang="ru-RU" altLang="en-US" sz="4000" i="1" smtClean="0">
              <a:solidFill>
                <a:srgbClr val="33CCFF"/>
              </a:solidFill>
            </a:endParaRPr>
          </a:p>
        </p:txBody>
      </p:sp>
      <p:sp>
        <p:nvSpPr>
          <p:cNvPr id="5123" name="Содержимое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sz="2800" i="1" smtClean="0">
                <a:solidFill>
                  <a:srgbClr val="7030A0"/>
                </a:solidFill>
              </a:rPr>
              <a:t>Расстояния между молекулами значительно превышают размеры молекул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1331913" y="2924175"/>
            <a:ext cx="647700" cy="504825"/>
            <a:chOff x="1111" y="1842"/>
            <a:chExt cx="408" cy="318"/>
          </a:xfrm>
        </p:grpSpPr>
        <p:sp>
          <p:nvSpPr>
            <p:cNvPr id="13317" name="Oval 5"/>
            <p:cNvSpPr>
              <a:spLocks noChangeArrowheads="1"/>
            </p:cNvSpPr>
            <p:nvPr/>
          </p:nvSpPr>
          <p:spPr bwMode="auto">
            <a:xfrm>
              <a:off x="1111" y="1842"/>
              <a:ext cx="318" cy="3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5144" name="Text Box 6"/>
            <p:cNvSpPr txBox="1">
              <a:spLocks noChangeArrowheads="1"/>
            </p:cNvSpPr>
            <p:nvPr/>
          </p:nvSpPr>
          <p:spPr bwMode="auto">
            <a:xfrm>
              <a:off x="1156" y="1842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en-US" sz="2400"/>
            </a:p>
          </p:txBody>
        </p:sp>
      </p:grpSp>
      <p:grpSp>
        <p:nvGrpSpPr>
          <p:cNvPr id="5125" name="Group 7"/>
          <p:cNvGrpSpPr>
            <a:grpSpLocks/>
          </p:cNvGrpSpPr>
          <p:nvPr/>
        </p:nvGrpSpPr>
        <p:grpSpPr bwMode="auto">
          <a:xfrm>
            <a:off x="2771775" y="4437063"/>
            <a:ext cx="647700" cy="504825"/>
            <a:chOff x="1111" y="1842"/>
            <a:chExt cx="408" cy="318"/>
          </a:xfrm>
        </p:grpSpPr>
        <p:sp>
          <p:nvSpPr>
            <p:cNvPr id="13320" name="Oval 8"/>
            <p:cNvSpPr>
              <a:spLocks noChangeArrowheads="1"/>
            </p:cNvSpPr>
            <p:nvPr/>
          </p:nvSpPr>
          <p:spPr bwMode="auto">
            <a:xfrm>
              <a:off x="1111" y="1842"/>
              <a:ext cx="318" cy="3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5142" name="Text Box 9"/>
            <p:cNvSpPr txBox="1">
              <a:spLocks noChangeArrowheads="1"/>
            </p:cNvSpPr>
            <p:nvPr/>
          </p:nvSpPr>
          <p:spPr bwMode="auto">
            <a:xfrm>
              <a:off x="1156" y="1842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en-US" sz="2400"/>
            </a:p>
          </p:txBody>
        </p:sp>
      </p:grpSp>
      <p:grpSp>
        <p:nvGrpSpPr>
          <p:cNvPr id="5126" name="Group 10"/>
          <p:cNvGrpSpPr>
            <a:grpSpLocks/>
          </p:cNvGrpSpPr>
          <p:nvPr/>
        </p:nvGrpSpPr>
        <p:grpSpPr bwMode="auto">
          <a:xfrm>
            <a:off x="971550" y="5589588"/>
            <a:ext cx="647700" cy="504825"/>
            <a:chOff x="1111" y="1842"/>
            <a:chExt cx="408" cy="318"/>
          </a:xfrm>
        </p:grpSpPr>
        <p:sp>
          <p:nvSpPr>
            <p:cNvPr id="13323" name="Oval 11"/>
            <p:cNvSpPr>
              <a:spLocks noChangeArrowheads="1"/>
            </p:cNvSpPr>
            <p:nvPr/>
          </p:nvSpPr>
          <p:spPr bwMode="auto">
            <a:xfrm>
              <a:off x="1111" y="1842"/>
              <a:ext cx="318" cy="3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5140" name="Text Box 12"/>
            <p:cNvSpPr txBox="1">
              <a:spLocks noChangeArrowheads="1"/>
            </p:cNvSpPr>
            <p:nvPr/>
          </p:nvSpPr>
          <p:spPr bwMode="auto">
            <a:xfrm>
              <a:off x="1156" y="1842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en-US" sz="2400"/>
            </a:p>
          </p:txBody>
        </p:sp>
      </p:grpSp>
      <p:grpSp>
        <p:nvGrpSpPr>
          <p:cNvPr id="5127" name="Group 13"/>
          <p:cNvGrpSpPr>
            <a:grpSpLocks/>
          </p:cNvGrpSpPr>
          <p:nvPr/>
        </p:nvGrpSpPr>
        <p:grpSpPr bwMode="auto">
          <a:xfrm>
            <a:off x="5651500" y="4437063"/>
            <a:ext cx="647700" cy="504825"/>
            <a:chOff x="1111" y="1842"/>
            <a:chExt cx="408" cy="318"/>
          </a:xfrm>
        </p:grpSpPr>
        <p:sp>
          <p:nvSpPr>
            <p:cNvPr id="13326" name="Oval 14"/>
            <p:cNvSpPr>
              <a:spLocks noChangeArrowheads="1"/>
            </p:cNvSpPr>
            <p:nvPr/>
          </p:nvSpPr>
          <p:spPr bwMode="auto">
            <a:xfrm>
              <a:off x="1111" y="1842"/>
              <a:ext cx="318" cy="3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5138" name="Text Box 15"/>
            <p:cNvSpPr txBox="1">
              <a:spLocks noChangeArrowheads="1"/>
            </p:cNvSpPr>
            <p:nvPr/>
          </p:nvSpPr>
          <p:spPr bwMode="auto">
            <a:xfrm>
              <a:off x="1156" y="1842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en-US" sz="2400"/>
            </a:p>
          </p:txBody>
        </p:sp>
      </p:grpSp>
      <p:grpSp>
        <p:nvGrpSpPr>
          <p:cNvPr id="5128" name="Group 16"/>
          <p:cNvGrpSpPr>
            <a:grpSpLocks/>
          </p:cNvGrpSpPr>
          <p:nvPr/>
        </p:nvGrpSpPr>
        <p:grpSpPr bwMode="auto">
          <a:xfrm>
            <a:off x="6804025" y="2565400"/>
            <a:ext cx="647700" cy="504825"/>
            <a:chOff x="1111" y="1842"/>
            <a:chExt cx="408" cy="318"/>
          </a:xfrm>
        </p:grpSpPr>
        <p:sp>
          <p:nvSpPr>
            <p:cNvPr id="13329" name="Oval 17"/>
            <p:cNvSpPr>
              <a:spLocks noChangeArrowheads="1"/>
            </p:cNvSpPr>
            <p:nvPr/>
          </p:nvSpPr>
          <p:spPr bwMode="auto">
            <a:xfrm>
              <a:off x="1111" y="1842"/>
              <a:ext cx="318" cy="3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5136" name="Text Box 18"/>
            <p:cNvSpPr txBox="1">
              <a:spLocks noChangeArrowheads="1"/>
            </p:cNvSpPr>
            <p:nvPr/>
          </p:nvSpPr>
          <p:spPr bwMode="auto">
            <a:xfrm>
              <a:off x="1156" y="1842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en-US" sz="2400"/>
            </a:p>
          </p:txBody>
        </p:sp>
      </p:grpSp>
      <p:grpSp>
        <p:nvGrpSpPr>
          <p:cNvPr id="5129" name="Group 19"/>
          <p:cNvGrpSpPr>
            <a:grpSpLocks/>
          </p:cNvGrpSpPr>
          <p:nvPr/>
        </p:nvGrpSpPr>
        <p:grpSpPr bwMode="auto">
          <a:xfrm>
            <a:off x="7380288" y="5373688"/>
            <a:ext cx="647700" cy="504825"/>
            <a:chOff x="1111" y="1842"/>
            <a:chExt cx="408" cy="318"/>
          </a:xfrm>
        </p:grpSpPr>
        <p:sp>
          <p:nvSpPr>
            <p:cNvPr id="13332" name="Oval 20"/>
            <p:cNvSpPr>
              <a:spLocks noChangeArrowheads="1"/>
            </p:cNvSpPr>
            <p:nvPr/>
          </p:nvSpPr>
          <p:spPr bwMode="auto">
            <a:xfrm>
              <a:off x="1111" y="1842"/>
              <a:ext cx="318" cy="3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5134" name="Text Box 21"/>
            <p:cNvSpPr txBox="1">
              <a:spLocks noChangeArrowheads="1"/>
            </p:cNvSpPr>
            <p:nvPr/>
          </p:nvSpPr>
          <p:spPr bwMode="auto">
            <a:xfrm>
              <a:off x="1156" y="1842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en-US" sz="2400"/>
            </a:p>
          </p:txBody>
        </p:sp>
      </p:grpSp>
      <p:grpSp>
        <p:nvGrpSpPr>
          <p:cNvPr id="5130" name="Group 22"/>
          <p:cNvGrpSpPr>
            <a:grpSpLocks/>
          </p:cNvGrpSpPr>
          <p:nvPr/>
        </p:nvGrpSpPr>
        <p:grpSpPr bwMode="auto">
          <a:xfrm>
            <a:off x="3779838" y="2997200"/>
            <a:ext cx="647700" cy="504825"/>
            <a:chOff x="1111" y="1842"/>
            <a:chExt cx="408" cy="318"/>
          </a:xfrm>
        </p:grpSpPr>
        <p:sp>
          <p:nvSpPr>
            <p:cNvPr id="13335" name="Oval 23"/>
            <p:cNvSpPr>
              <a:spLocks noChangeArrowheads="1"/>
            </p:cNvSpPr>
            <p:nvPr/>
          </p:nvSpPr>
          <p:spPr bwMode="auto">
            <a:xfrm>
              <a:off x="1111" y="1842"/>
              <a:ext cx="318" cy="3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5132" name="Text Box 24"/>
            <p:cNvSpPr txBox="1">
              <a:spLocks noChangeArrowheads="1"/>
            </p:cNvSpPr>
            <p:nvPr/>
          </p:nvSpPr>
          <p:spPr bwMode="auto">
            <a:xfrm>
              <a:off x="1156" y="1842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en-US" sz="24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8758238" y="-315913"/>
            <a:ext cx="69850" cy="73025"/>
          </a:xfrm>
        </p:spPr>
        <p:txBody>
          <a:bodyPr/>
          <a:lstStyle/>
          <a:p>
            <a:pPr eaLnBrk="1" hangingPunct="1"/>
            <a:endParaRPr lang="ru-RU" altLang="en-U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71500"/>
            <a:ext cx="8229600" cy="55768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en-US" sz="3600" smtClean="0">
                <a:solidFill>
                  <a:srgbClr val="FF0000"/>
                </a:solidFill>
              </a:rPr>
              <a:t>Молекулы хаотически движутся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395288" y="1844675"/>
            <a:ext cx="504825" cy="5048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66725" y="1844675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en-US" sz="2400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827088" y="5373688"/>
            <a:ext cx="504825" cy="5048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2411413" y="4076700"/>
            <a:ext cx="504825" cy="5048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3276600" y="2492375"/>
            <a:ext cx="504825" cy="5048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348038" y="2492375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en-US" sz="2400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5076825" y="3357563"/>
            <a:ext cx="504825" cy="5048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148263" y="3357563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en-US" sz="2400"/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6372225" y="5229225"/>
            <a:ext cx="504825" cy="5048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948488" y="1844675"/>
            <a:ext cx="647700" cy="504825"/>
            <a:chOff x="1111" y="1842"/>
            <a:chExt cx="408" cy="318"/>
          </a:xfrm>
        </p:grpSpPr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1111" y="1842"/>
              <a:ext cx="318" cy="3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1156" y="1842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en-US" sz="24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11 -0.00185 C 0.17292 -0.04283 0.30989 -0.08403 0.41111 -0.11273 C 0.51233 -0.14144 0.61059 -0.12454 0.64305 -0.17385 C 0.67552 -0.22315 0.63455 -0.35903 0.60555 -0.40903 C 0.57656 -0.45903 0.5125 -0.48843 0.46944 -0.47385 C 0.42621 -0.45926 0.38177 -0.35903 0.34722 -0.32199 C 0.31267 -0.28496 0.30851 -0.25 0.2625 -0.25162 C 0.21649 -0.25324 0.09427 -0.28959 0.07083 -0.33125 C 0.04739 -0.37292 0.07361 -0.46435 0.12222 -0.50162 C 0.17083 -0.53889 0.31719 -0.58403 0.36233 -0.55533 C 0.40781 -0.52662 0.38906 -0.40926 0.39427 -0.3294 C 0.39983 -0.24954 0.40087 -0.14306 0.39427 -0.0757 C 0.38802 -0.00834 0.38108 0.03518 0.35555 0.0743 C 0.32986 0.11342 0.29792 0.16504 0.24028 0.15949 C 0.18264 0.15393 0.04983 0.06736 0.00972 0.04074 C -0.03038 0.01412 0.00156 0.00694 -3.33333E-6 3.33333E-6 " pathEditMode="relative" ptsTypes="aaaaaaaaaaaaaaaA">
                                      <p:cBhvr>
                                        <p:cTn id="10" dur="3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11 0.0037 C 0.10972 0.10787 0.18333 0.21227 0.27083 0.25741 C 0.35816 0.30255 0.51198 0.33796 0.56111 0.27407 C 0.61024 0.21018 0.56406 -0.01296 0.56528 -0.12593 C 0.56649 -0.23889 0.65191 -0.35532 0.56806 -0.4037 C 0.4842 -0.45208 0.17066 -0.44259 0.0625 -0.41667 C -0.04566 -0.39074 -0.06667 -0.31759 -0.08056 -0.24815 C -0.09444 -0.1787 -0.0342 -0.04144 -0.02083 3.7037E-7 C -0.00747 0.04143 -0.00382 0.0206 -5.55556E-7 3.7037E-7 " pathEditMode="relative" rAng="0" ptsTypes="aaaaaaaaA">
                                      <p:cBhvr>
                                        <p:cTn id="12" dur="3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0.00393 C -0.19375 0.00346 -0.35416 0.00346 -0.46805 -0.04793 C -0.58194 -0.09955 -0.74253 -0.222 -0.71666 -0.30533 C -0.6908 -0.38867 -0.41666 -0.50996 -0.3125 -0.54793 C -0.20833 -0.58589 -0.14427 -0.61899 -0.09166 -0.53311 C -0.03906 -0.44723 -0.0125 -0.122 0.00278 -0.03311 C 0.01806 0.05555 0.0007 -0.00556 -3.05556E-6 -5.55556E-6 " pathEditMode="relative" ptsTypes="aaaaaaA">
                                      <p:cBhvr>
                                        <p:cTn id="14" dur="3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C -0.06667 -0.16226 -0.13333 -0.3243 -0.20694 -0.35185 C -0.28056 -0.37939 -0.47691 -0.25254 -0.44167 -0.16481 C -0.40642 -0.07708 -0.09306 0.07292 0.00417 0.17408 C 0.10139 0.27524 0.08733 0.4544 0.14167 0.4426 C 0.19601 0.43079 0.34653 0.17061 0.33056 0.10371 C 0.31458 0.03681 0.0974 0.05371 0.04583 0.04074 C -0.00573 0.02778 0.00747 0.02686 0.02083 0.02593 " pathEditMode="relative" ptsTypes="aaaaaaaA">
                                      <p:cBhvr>
                                        <p:cTn id="16" dur="3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C -0.16562 0.01343 -0.33108 0.02709 -0.35833 -0.01111 C -0.38559 -0.0493 -0.24601 -0.31412 -0.16389 -0.22963 C -0.08177 -0.14514 0.01945 0.45116 0.13472 0.4963 C 0.24983 0.54144 0.49288 0.16111 0.52778 0.04074 C 0.56267 -0.07963 0.37691 -0.24051 0.34445 -0.22592 C 0.31198 -0.21134 0.29792 0.01366 0.33333 0.12778 C 0.36875 0.2419 0.63073 0.40162 0.55695 0.45926 C 0.48316 0.5169 -0.02691 0.51459 -0.10972 0.47408 C -0.19253 0.43357 0.03524 0.2919 0.05972 0.21667 C 0.0842 0.14144 0.04323 0.05996 0.0375 0.02223 C 0.03177 -0.01551 0.0283 -0.0125 0.025 -0.00926 " pathEditMode="relative" ptsTypes="aaaaaaaaaaaA">
                                      <p:cBhvr>
                                        <p:cTn id="18" dur="3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03704E-6 C 0.08073 0.04791 0.16181 0.09606 0.18056 0.17036 C 0.19931 0.24467 0.16459 0.3706 0.1125 0.44629 C 0.06042 0.52198 -0.00833 0.59814 -0.13194 0.62407 C -0.25573 0.64999 -0.54583 0.64259 -0.62934 0.60185 C -0.7125 0.56111 -0.60764 0.45462 -0.63194 0.37962 C -0.65625 0.30462 -0.81892 0.1824 -0.775 0.15185 C -0.73107 0.12129 -0.42864 0.2287 -0.36805 0.19629 C -0.30746 0.16388 -0.46302 -0.00487 -0.41111 -0.0426 C -0.3592 -0.08033 -0.12083 -0.03218 -0.05694 -0.02964 C 0.00677 -0.02709 -0.01128 -0.02755 -0.02916 -0.02778 " pathEditMode="relative" ptsTypes="aaaaaaaaaaA">
                                      <p:cBhvr>
                                        <p:cTn id="2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56 0.00185 C 0.0941 0.30092 0.15782 0.59976 0.25001 0.67222 C 0.34219 0.74444 0.50678 0.51574 0.58334 0.43518 C 0.6599 0.35463 0.72518 0.26388 0.70973 0.18888 C 0.69428 0.11365 0.54914 -0.03866 0.49028 -0.01482 C 0.43143 0.00902 0.41025 0.30925 0.35695 0.33148 C 0.30365 0.3537 0.19219 0.19884 0.17084 0.11851 C 0.14948 0.03819 0.19254 -0.11968 0.22917 -0.15 C 0.2658 -0.18033 0.39567 -0.09815 0.39028 -0.06297 C 0.3849 -0.02778 0.26337 0.01134 0.19723 0.06088 C 0.13108 0.11064 0.02865 0.24074 -0.00694 0.23518 C -0.04253 0.22963 -0.01788 0.06689 -0.01666 0.02777 C -0.01545 -0.01135 -0.00781 -0.00579 7.77778E-6 1.48148E-6 " pathEditMode="relative" ptsTypes="aaaaaaaaaaaaA">
                                      <p:cBhvr>
                                        <p:cTn id="22" dur="3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 animBg="1"/>
      <p:bldP spid="14342" grpId="0" animBg="1"/>
      <p:bldP spid="14343" grpId="0" animBg="1"/>
      <p:bldP spid="14344" grpId="0" animBg="1"/>
      <p:bldP spid="14346" grpId="0" animBg="1"/>
      <p:bldP spid="143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i="1" smtClean="0">
                <a:solidFill>
                  <a:srgbClr val="FF0000"/>
                </a:solidFill>
              </a:rPr>
              <a:t>Скорость движения молекул зависит от температуры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 smtClean="0"/>
          </a:p>
        </p:txBody>
      </p:sp>
      <p:pic>
        <p:nvPicPr>
          <p:cNvPr id="7172" name="Picture 2" descr="Картинки по запросу картинки при уменьшении объема газа увеличивается давл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357313"/>
            <a:ext cx="642937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mtClean="0">
                <a:solidFill>
                  <a:srgbClr val="FF0000"/>
                </a:solidFill>
              </a:rPr>
              <a:t>Броуновское движение в газах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 smtClean="0"/>
          </a:p>
        </p:txBody>
      </p:sp>
      <p:pic>
        <p:nvPicPr>
          <p:cNvPr id="8196" name="Picture 2" descr="броуновское движение молекул газ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285875"/>
            <a:ext cx="7215188" cy="535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 flipH="1">
            <a:off x="468313" y="333375"/>
            <a:ext cx="7970837" cy="1150938"/>
          </a:xfrm>
        </p:spPr>
        <p:txBody>
          <a:bodyPr/>
          <a:lstStyle/>
          <a:p>
            <a:pPr eaLnBrk="1" hangingPunct="1"/>
            <a:endParaRPr lang="ru-RU" altLang="en-US" sz="3600" smtClean="0">
              <a:solidFill>
                <a:srgbClr val="CA0095"/>
              </a:solidFill>
            </a:endParaRPr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1547813" y="2997200"/>
            <a:ext cx="576262" cy="5762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6732588" y="2997200"/>
            <a:ext cx="576262" cy="5762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9221" name="Прямоугольник 4"/>
          <p:cNvSpPr>
            <a:spLocks noChangeArrowheads="1"/>
          </p:cNvSpPr>
          <p:nvPr/>
        </p:nvSpPr>
        <p:spPr bwMode="auto">
          <a:xfrm>
            <a:off x="2000250" y="3105150"/>
            <a:ext cx="507206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en-US" sz="4400">
                <a:solidFill>
                  <a:srgbClr val="FF0000"/>
                </a:solidFill>
              </a:rPr>
              <a:t>Молекулы взаимодействуют между собой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14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05 -0.00649 C 0.14271 -0.00996 0.23837 -0.0132 0.26667 -0.0007 C 0.29497 0.0118 0.26841 0.01064 0.21667 0.06898 C 0.16494 0.12731 0.06042 0.23865 -0.04409 0.35 " pathEditMode="relative" ptsTypes="aaaA">
                                      <p:cBhvr>
                                        <p:cTn id="11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99 -0.00649 C -0.1316 -0.01528 -0.23004 -0.02385 -0.24809 -0.00348 C -0.26615 0.01689 -0.2 0.05879 -0.14167 0.11527 C -0.08333 0.17175 0.06128 0.29884 0.10191 0.33564 " pathEditMode="relative" ptsTypes="aaaA">
                                      <p:cBhvr>
                                        <p:cTn id="13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 animBg="1"/>
      <p:bldP spid="20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2800" smtClean="0">
                <a:solidFill>
                  <a:srgbClr val="FF0000"/>
                </a:solidFill>
              </a:rPr>
              <a:t>Разные вещества переходят в газообразное состояние при различных температурах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 smtClean="0"/>
          </a:p>
        </p:txBody>
      </p:sp>
      <p:pic>
        <p:nvPicPr>
          <p:cNvPr id="10244" name="Picture 4" descr="Картинки по запросу картинки температуры кипения"/>
          <p:cNvPicPr>
            <a:picLocks noChangeAspect="1" noChangeArrowheads="1"/>
          </p:cNvPicPr>
          <p:nvPr/>
        </p:nvPicPr>
        <p:blipFill>
          <a:blip r:embed="rId2">
            <a:lum bright="-2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357313"/>
            <a:ext cx="8215313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z="2800" smtClean="0">
                <a:solidFill>
                  <a:srgbClr val="FF0000"/>
                </a:solidFill>
              </a:rPr>
              <a:t>У газов нет собственной формы, но они занимают весь предоставленный им объём</a:t>
            </a:r>
          </a:p>
        </p:txBody>
      </p:sp>
      <p:grpSp>
        <p:nvGrpSpPr>
          <p:cNvPr id="11267" name="Group 6"/>
          <p:cNvGrpSpPr>
            <a:grpSpLocks/>
          </p:cNvGrpSpPr>
          <p:nvPr/>
        </p:nvGrpSpPr>
        <p:grpSpPr bwMode="auto">
          <a:xfrm>
            <a:off x="3563938" y="2205038"/>
            <a:ext cx="3311525" cy="2808287"/>
            <a:chOff x="2200" y="1389"/>
            <a:chExt cx="2086" cy="1769"/>
          </a:xfrm>
        </p:grpSpPr>
        <p:sp>
          <p:nvSpPr>
            <p:cNvPr id="11285" name="Oval 4"/>
            <p:cNvSpPr>
              <a:spLocks noChangeArrowheads="1"/>
            </p:cNvSpPr>
            <p:nvPr/>
          </p:nvSpPr>
          <p:spPr bwMode="auto">
            <a:xfrm>
              <a:off x="2517" y="1389"/>
              <a:ext cx="1769" cy="1769"/>
            </a:xfrm>
            <a:prstGeom prst="ellipse">
              <a:avLst/>
            </a:prstGeom>
            <a:solidFill>
              <a:srgbClr val="BDA6F8"/>
            </a:solidFill>
            <a:ln w="9525">
              <a:solidFill>
                <a:srgbClr val="BDA6F8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en-US"/>
            </a:p>
          </p:txBody>
        </p:sp>
        <p:sp>
          <p:nvSpPr>
            <p:cNvPr id="11286" name="AutoShape 5"/>
            <p:cNvSpPr>
              <a:spLocks noChangeArrowheads="1"/>
            </p:cNvSpPr>
            <p:nvPr/>
          </p:nvSpPr>
          <p:spPr bwMode="auto">
            <a:xfrm rot="-5611750">
              <a:off x="2291" y="2024"/>
              <a:ext cx="272" cy="454"/>
            </a:xfrm>
            <a:prstGeom prst="flowChartMerge">
              <a:avLst/>
            </a:prstGeom>
            <a:solidFill>
              <a:srgbClr val="BDA6F8"/>
            </a:solidFill>
            <a:ln w="9525">
              <a:solidFill>
                <a:srgbClr val="BDA6F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en-US"/>
            </a:p>
          </p:txBody>
        </p:sp>
      </p:grpSp>
      <p:sp>
        <p:nvSpPr>
          <p:cNvPr id="5133" name="Line 13"/>
          <p:cNvSpPr>
            <a:spLocks noChangeShapeType="1"/>
          </p:cNvSpPr>
          <p:nvPr/>
        </p:nvSpPr>
        <p:spPr bwMode="auto">
          <a:xfrm flipH="1" flipV="1">
            <a:off x="2339975" y="3213100"/>
            <a:ext cx="6477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 flipV="1">
            <a:off x="2339975" y="2997200"/>
            <a:ext cx="28733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2339975" y="3573463"/>
            <a:ext cx="5032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2484438" y="3644900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H="1">
            <a:off x="2555875" y="3860800"/>
            <a:ext cx="5762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 flipV="1">
            <a:off x="2627313" y="2997200"/>
            <a:ext cx="5762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H="1">
            <a:off x="2124075" y="35004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5580063" y="2565400"/>
            <a:ext cx="2159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6227763" y="2492375"/>
            <a:ext cx="1444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4716463" y="4724400"/>
            <a:ext cx="4318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4500563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 flipV="1">
            <a:off x="4427538" y="36449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6516688" y="3573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4356100" y="3141663"/>
            <a:ext cx="50323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H="1">
            <a:off x="5076825" y="34290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 flipH="1" flipV="1">
            <a:off x="5940425" y="4076700"/>
            <a:ext cx="714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TextBox 21"/>
          <p:cNvSpPr txBox="1">
            <a:spLocks noChangeArrowheads="1"/>
          </p:cNvSpPr>
          <p:nvPr/>
        </p:nvSpPr>
        <p:spPr bwMode="auto">
          <a:xfrm>
            <a:off x="428625" y="5286375"/>
            <a:ext cx="7858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en-US" sz="2000" i="1">
                <a:solidFill>
                  <a:srgbClr val="00B050"/>
                </a:solidFill>
              </a:rPr>
              <a:t>Молекулы газа разлетаются в разные стороны до бесконечности, но их движение могут ограничить стенки сосуда или действие сил гравитационного притяжения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55 0.02496 C 0.06094 0.03374 0.0875 0.04276 0.12118 0.06356 C 0.15486 0.08437 0.19635 0.13499 0.23681 0.14932 C 0.27726 0.16366 0.32031 0.15649 0.36354 0.14932 " pathEditMode="relative" ptsTypes="aaaA">
                                      <p:cBhvr>
                                        <p:cTn id="12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42 0.01572 C 0.06771 0.01895 0.1 0.02219 0.13993 0.03051 C 0.17986 0.03883 0.23472 0.07304 0.27552 0.06611 C 0.31632 0.05917 0.36476 0.00439 0.38437 -0.01087 C 0.40399 -0.02612 0.39861 -0.02589 0.39323 -0.02566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0" y="8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53999E-6 C 0.02899 0.00439 0.05816 0.00901 0.10677 -0.01179 C 0.15538 -0.03259 0.22326 -0.0786 0.29114 -0.12437 " pathEditMode="relative" ptsTypes="aaA">
                                      <p:cBhvr>
                                        <p:cTn id="16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5 -0.00971 C 0.06649 -0.03236 0.09948 -0.05478 0.12691 -0.06311 C 0.15434 -0.07143 0.16024 -0.06449 0.19791 -0.0601 C 0.23559 -0.05571 0.29444 -0.04623 0.35347 -0.03652 " pathEditMode="relative" ptsTypes="aaaA">
                                      <p:cBhvr>
                                        <p:cTn id="18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0.0148 C 0.05816 0.04069 0.10139 0.06658 0.14618 0.07698 C 0.19097 0.08738 0.24965 0.05086 0.28403 0.07698 C 0.3184 0.1031 0.33559 0.16829 0.35295 0.23371 " pathEditMode="relative" ptsTypes="aaaA">
                                      <p:cBhvr>
                                        <p:cTn id="20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2117E-7 C 0.07101 -0.00116 0.14219 -0.00231 0.18889 0.01202 C 0.23559 0.02635 0.25781 0.05617 0.28004 0.08599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42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04 -0.00416 C 0.07743 0.00301 0.12483 0.01018 0.16111 -0.00994 C 0.1974 -0.03005 0.22257 -0.07767 0.24775 -0.12528 " pathEditMode="relative" ptsTypes="aaA">
                                      <p:cBhvr>
                                        <p:cTn id="24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5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33" grpId="0" animBg="1"/>
      <p:bldP spid="5133" grpId="1" animBg="1"/>
      <p:bldP spid="5134" grpId="0" animBg="1"/>
      <p:bldP spid="5134" grpId="1" animBg="1"/>
      <p:bldP spid="5135" grpId="0" animBg="1"/>
      <p:bldP spid="5135" grpId="1" animBg="1"/>
      <p:bldP spid="5138" grpId="0" animBg="1"/>
      <p:bldP spid="5138" grpId="1" animBg="1"/>
      <p:bldP spid="5139" grpId="0" animBg="1"/>
      <p:bldP spid="5139" grpId="1" animBg="1"/>
      <p:bldP spid="5140" grpId="0" animBg="1"/>
      <p:bldP spid="5140" grpId="1" animBg="1"/>
      <p:bldP spid="5141" grpId="0" animBg="1"/>
      <p:bldP spid="5141" grpId="1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49" grpId="0" animBg="1"/>
      <p:bldP spid="5150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6673</TotalTime>
  <Words>283</Words>
  <Application>Microsoft Office PowerPoint</Application>
  <PresentationFormat>On-screen Show (4:3)</PresentationFormat>
  <Paragraphs>26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Berlin Sans FB</vt:lpstr>
      <vt:lpstr>Diseño predeterminado</vt:lpstr>
      <vt:lpstr>   свойства газов</vt:lpstr>
      <vt:lpstr>Цель урока</vt:lpstr>
      <vt:lpstr>  Молекулы далеко расположены друг от друга </vt:lpstr>
      <vt:lpstr>PowerPoint Presentation</vt:lpstr>
      <vt:lpstr>Скорость движения молекул зависит от температуры</vt:lpstr>
      <vt:lpstr>Броуновское движение в газах</vt:lpstr>
      <vt:lpstr>PowerPoint Presentation</vt:lpstr>
      <vt:lpstr>Разные вещества переходят в газообразное состояние при различных температурах</vt:lpstr>
      <vt:lpstr>У газов нет собственной формы, но они занимают весь предоставленный им объём</vt:lpstr>
      <vt:lpstr>Удары молекул о стенки сосуда создают давление газа</vt:lpstr>
      <vt:lpstr>От чего зависит давление газа?</vt:lpstr>
      <vt:lpstr>От чего зависит давление газа?</vt:lpstr>
      <vt:lpstr>При нагревании газа при постоянном давлении его объем увеличивается.</vt:lpstr>
      <vt:lpstr>Решение задач.</vt:lpstr>
      <vt:lpstr>Решение задач.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pptforschool.ru</cp:lastModifiedBy>
  <cp:revision>656</cp:revision>
  <dcterms:created xsi:type="dcterms:W3CDTF">2010-05-23T14:28:12Z</dcterms:created>
  <dcterms:modified xsi:type="dcterms:W3CDTF">2018-05-15T07:52:30Z</dcterms:modified>
</cp:coreProperties>
</file>