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562B"/>
    <a:srgbClr val="996633"/>
    <a:srgbClr val="FF3300"/>
    <a:srgbClr val="FF7C80"/>
    <a:srgbClr val="00FFCC"/>
    <a:srgbClr val="FFCC00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4334933" y="1169931"/>
            <a:ext cx="4814835" cy="4993802"/>
            <a:chOff x="4334933" y="1169931"/>
            <a:chExt cx="4814835" cy="4993802"/>
          </a:xfrm>
        </p:grpSpPr>
        <p:cxnSp>
          <p:nvCxnSpPr>
            <p:cNvPr id="17" name="Straight Connector 16"/>
            <p:cNvCxnSpPr/>
            <p:nvPr/>
          </p:nvCxnSpPr>
          <p:spPr>
            <a:xfrm flipH="1">
              <a:off x="6009259" y="1169931"/>
              <a:ext cx="3134741" cy="313474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H="1">
              <a:off x="4334933" y="1348898"/>
              <a:ext cx="4814835" cy="4814835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5225595" y="1469269"/>
              <a:ext cx="3912054" cy="39120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H="1">
              <a:off x="5304588" y="1307856"/>
              <a:ext cx="3839412" cy="3839412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H="1">
              <a:off x="5707078" y="1770196"/>
              <a:ext cx="3430571" cy="3430570"/>
            </a:xfrm>
            <a:prstGeom prst="line">
              <a:avLst/>
            </a:prstGeom>
            <a:ln w="31750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533400"/>
            <a:ext cx="6154713" cy="3124201"/>
          </a:xfrm>
        </p:spPr>
        <p:txBody>
          <a:bodyPr anchor="b">
            <a:normAutofit/>
          </a:bodyPr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43868"/>
            <a:ext cx="4954250" cy="1913466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EA272-5CA9-4494-8533-BABEF123ED6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076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533400" y="533400"/>
            <a:ext cx="8077200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762002" y="3843867"/>
            <a:ext cx="7281332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0B28C-C405-4EA0-8D48-A34F3D495B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0673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077200" cy="2895600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114800"/>
            <a:ext cx="6383552" cy="19050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0B28C-C405-4EA0-8D48-A34F3D495B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54023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3" y="533400"/>
            <a:ext cx="6859787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66800" y="3429000"/>
            <a:ext cx="6402467" cy="4826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301070"/>
            <a:ext cx="6382361" cy="171873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0B28C-C405-4EA0-8D48-A34F3D495B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77114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429000"/>
            <a:ext cx="6382361" cy="16974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132980"/>
            <a:ext cx="6383552" cy="886819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0B28C-C405-4EA0-8D48-A34F3D495B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8985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284" y="533400"/>
            <a:ext cx="6859786" cy="2895600"/>
          </a:xfrm>
        </p:spPr>
        <p:txBody>
          <a:bodyPr anchor="ctr">
            <a:normAutofit/>
          </a:bodyPr>
          <a:lstStyle>
            <a:lvl1pPr algn="l">
              <a:defRPr sz="28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886200"/>
            <a:ext cx="638236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953000"/>
            <a:ext cx="63823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0B28C-C405-4EA0-8D48-A34F3D495B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28600" y="71062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96200" y="276860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59516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7525658" cy="28956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33400" y="3928534"/>
            <a:ext cx="638236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766735"/>
            <a:ext cx="6382360" cy="1253065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0B28C-C405-4EA0-8D48-A34F3D495B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7295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 algn="l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1"/>
            <a:ext cx="6554867" cy="376767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FE19B-7139-4FEC-8D55-530C48F763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1329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66406" y="533400"/>
            <a:ext cx="2044194" cy="4419600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0"/>
            <a:ext cx="5850012" cy="5486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CFC538-16E5-4C8F-AA21-F4797780D3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1986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Tx">
  <p:cSld name="Title, 2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D110F7A-70A3-4E74-8F43-8FDA57CDA48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30770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DE956BC-E6CB-4447-88DF-7C0C723FCF0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97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6554867" cy="376767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280CAA-4487-4EF5-81D1-54EEB47849B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89298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D1B4D26-217A-4E18-97C8-BD27FC17C7B3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248861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37D364B-DCDC-4B54-82B2-1ACD6E357092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4231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303ADFD-809B-4B67-8814-3438C89506A4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6438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50033F7-C0F2-4852-B617-BCC522326897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810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81199"/>
            <a:ext cx="6402468" cy="2319867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4487333"/>
            <a:ext cx="6402467" cy="1532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92EEF5-A39E-4EAA-AC33-F26802DF5D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204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3"/>
          <p:cNvSpPr>
            <a:spLocks noGrp="1"/>
          </p:cNvSpPr>
          <p:nvPr>
            <p:ph sz="half" idx="13"/>
          </p:nvPr>
        </p:nvSpPr>
        <p:spPr>
          <a:xfrm>
            <a:off x="533400" y="533400"/>
            <a:ext cx="3949967" cy="3767667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533400"/>
            <a:ext cx="3948238" cy="37592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75382-B9AC-4878-A906-D966583A62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5759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1" y="533400"/>
            <a:ext cx="3716866" cy="609600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399" y="1143000"/>
            <a:ext cx="3945467" cy="3158067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55016" y="566738"/>
            <a:ext cx="37640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cap="all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2362" y="1143000"/>
            <a:ext cx="3956705" cy="314960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1B40D-7521-46AB-848F-9C991355FB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59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5C3A8-C1E4-42C7-938A-9CBC1D4941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970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15CB83-6625-4B98-958B-55F32E04A6E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932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8667" y="533400"/>
            <a:ext cx="3200400" cy="1524000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399" y="533400"/>
            <a:ext cx="4438755" cy="54864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8667" y="2209802"/>
            <a:ext cx="32004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C4548D-452E-4CDE-B30D-FDBACE186B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9575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5800" y="1447800"/>
            <a:ext cx="3563258" cy="11430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762000" y="914400"/>
            <a:ext cx="3280974" cy="48006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96027" y="2743200"/>
            <a:ext cx="3564223" cy="2082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33400" y="6172200"/>
            <a:ext cx="581172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D42803-FAF2-4780-9B1D-0D7E17BA599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932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6670675" y="3894667"/>
            <a:ext cx="2470456" cy="2658533"/>
            <a:chOff x="6687077" y="3259666"/>
            <a:chExt cx="2981857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8756120" y="3259666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6687077" y="3486677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7772400" y="3581400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7923214" y="3433394"/>
              <a:ext cx="1739738" cy="173974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8398935" y="3985317"/>
              <a:ext cx="1264017" cy="1264016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495800"/>
            <a:ext cx="6554867" cy="15240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533401"/>
            <a:ext cx="6554867" cy="37676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30245" y="6172203"/>
            <a:ext cx="1200463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6172200"/>
            <a:ext cx="581172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74426" y="5578478"/>
            <a:ext cx="856907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28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2D0B28C-C405-4EA0-8D48-A34F3D495BC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1984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  <p:sldLayoutId id="2147483708" r:id="rId18"/>
    <p:sldLayoutId id="2147483709" r:id="rId19"/>
    <p:sldLayoutId id="2147483710" r:id="rId20"/>
    <p:sldLayoutId id="2147483711" r:id="rId21"/>
    <p:sldLayoutId id="2147483712" r:id="rId22"/>
    <p:sldLayoutId id="2147483713" r:id="rId23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1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2.xml"/><Relationship Id="rId4" Type="http://schemas.openxmlformats.org/officeDocument/2006/relationships/image" Target="../media/image1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0.xml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7200" b="1" i="1" u="sng" cap="none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High Tower Text" pitchFamily="18" charset="0"/>
              </a:rPr>
              <a:t>Компас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400" i="1"/>
              <a:t>Виды. История открытия</a:t>
            </a:r>
          </a:p>
        </p:txBody>
      </p:sp>
      <p:pic>
        <p:nvPicPr>
          <p:cNvPr id="4" name="Picture 8" descr="Компас Адрианова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10175" y="1600200"/>
            <a:ext cx="2914650" cy="2185988"/>
          </a:xfrm>
          <a:prstGeom prst="rect">
            <a:avLst/>
          </a:prstGeom>
          <a:noFill/>
          <a:ln/>
        </p:spPr>
      </p:pic>
      <p:pic>
        <p:nvPicPr>
          <p:cNvPr id="5" name="Picture 7" descr="km1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851960">
            <a:off x="5508625" y="1412875"/>
            <a:ext cx="2952750" cy="2703513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81562B"/>
                </a:solidFill>
                <a:latin typeface="Palatino Linotype" pitchFamily="18" charset="0"/>
              </a:rPr>
              <a:t>Электронный компас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196975"/>
            <a:ext cx="4330700" cy="61198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 b="1">
                <a:solidFill>
                  <a:srgbClr val="FF3300"/>
                </a:solidFill>
                <a:latin typeface="Palatino Linotype" pitchFamily="18" charset="0"/>
              </a:rPr>
              <a:t>Принцип действия: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>
                <a:solidFill>
                  <a:srgbClr val="996633"/>
                </a:solidFill>
              </a:rPr>
              <a:t>1</a:t>
            </a:r>
            <a:r>
              <a:rPr lang="ru-RU" sz="1800" b="1">
                <a:solidFill>
                  <a:srgbClr val="996633"/>
                </a:solidFill>
                <a:latin typeface="Palatino Linotype" pitchFamily="18" charset="0"/>
              </a:rPr>
              <a:t>.  На основании сигналов со спутников определяются координаты приёмника системы спутниковой навигации (и, соответственно, объекта)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>
                <a:solidFill>
                  <a:srgbClr val="996633"/>
                </a:solidFill>
                <a:latin typeface="Palatino Linotype" pitchFamily="18" charset="0"/>
              </a:rPr>
              <a:t>2.  Засекается момент времени, в который было сделано определение координат. 3.Выжидается некоторый интервал времени.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>
                <a:solidFill>
                  <a:srgbClr val="996633"/>
                </a:solidFill>
                <a:latin typeface="Palatino Linotype" pitchFamily="18" charset="0"/>
              </a:rPr>
              <a:t>4.  Повторно определяется местоположение объекта.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>
                <a:solidFill>
                  <a:srgbClr val="996633"/>
                </a:solidFill>
                <a:latin typeface="Palatino Linotype" pitchFamily="18" charset="0"/>
              </a:rPr>
              <a:t>5.  На основании координат двух точек и размера временного интервала вычисляется вектор скорости движения и из него: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>
                <a:solidFill>
                  <a:srgbClr val="996633"/>
                </a:solidFill>
                <a:latin typeface="Palatino Linotype" pitchFamily="18" charset="0"/>
              </a:rPr>
              <a:t>           направление движения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>
                <a:solidFill>
                  <a:srgbClr val="996633"/>
                </a:solidFill>
                <a:latin typeface="Palatino Linotype" pitchFamily="18" charset="0"/>
              </a:rPr>
              <a:t>           скорость движения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 b="1">
                <a:solidFill>
                  <a:srgbClr val="996633"/>
                </a:solidFill>
                <a:latin typeface="Palatino Linotype" pitchFamily="18" charset="0"/>
              </a:rPr>
              <a:t>6.Осуществляется переход к шагу 2.</a:t>
            </a:r>
            <a:r>
              <a:rPr lang="ru-RU" sz="1800">
                <a:solidFill>
                  <a:srgbClr val="996633"/>
                </a:solidFill>
                <a:latin typeface="Palatino Linotype" pitchFamily="18" charset="0"/>
              </a:rPr>
              <a:t> </a:t>
            </a:r>
            <a:endParaRPr lang="ru-RU" sz="1800" b="1">
              <a:solidFill>
                <a:srgbClr val="996633"/>
              </a:solidFill>
              <a:latin typeface="Palatino Linotype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ru-RU" sz="1800">
              <a:solidFill>
                <a:srgbClr val="996633"/>
              </a:solidFill>
              <a:latin typeface="Palatino Linotype" pitchFamily="18" charset="0"/>
            </a:endParaRPr>
          </a:p>
        </p:txBody>
      </p:sp>
      <p:pic>
        <p:nvPicPr>
          <p:cNvPr id="40967" name="Picture 7" descr="garmin-oregon-30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8625" y="1341438"/>
            <a:ext cx="2817813" cy="4824412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4096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4096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409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09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09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09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09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09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09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0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0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096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09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09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096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2" grpId="0"/>
      <p:bldP spid="4096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332656"/>
            <a:ext cx="6554867" cy="1524000"/>
          </a:xfrm>
        </p:spPr>
        <p:txBody>
          <a:bodyPr/>
          <a:lstStyle/>
          <a:p>
            <a:r>
              <a:rPr lang="ru-RU" dirty="0">
                <a:solidFill>
                  <a:srgbClr val="81562B"/>
                </a:solidFill>
                <a:latin typeface="Palatino Linotype" pitchFamily="18" charset="0"/>
              </a:rPr>
              <a:t>Электронный компас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idx="1"/>
          </p:nvPr>
        </p:nvSpPr>
        <p:spPr>
          <a:xfrm>
            <a:off x="395536" y="1431272"/>
            <a:ext cx="8229600" cy="540089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 i="1" u="sng" dirty="0">
                <a:solidFill>
                  <a:srgbClr val="FF3300"/>
                </a:solidFill>
                <a:latin typeface="Palatino Linotype" pitchFamily="18" charset="0"/>
              </a:rPr>
              <a:t>Ограничения:</a:t>
            </a:r>
            <a:r>
              <a:rPr lang="ru-RU" sz="2800" dirty="0">
                <a:latin typeface="Palatino Linotype" pitchFamily="18" charset="0"/>
              </a:rPr>
              <a:t>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dirty="0">
                <a:latin typeface="Palatino Linotype" pitchFamily="18" charset="0"/>
              </a:rPr>
              <a:t>    1. Естественно, если объект не перемещается, направление движения узнать не получится. Исключение составляют достаточно большие объекты (например, самолёты), где есть возможность установить 2 приёмника (например, на концах крыльев). При этом координаты двух точек можно получить сразу, даже если объект неподвижен, и перейти к пункту 5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dirty="0">
                <a:latin typeface="Palatino Linotype" pitchFamily="18" charset="0"/>
              </a:rPr>
              <a:t>     2. Ещё одно ограничение обусловлено точностью определения координат спутниковыми системами позиционирования и влияет, главным образом, на тихоходные объекты (пешеходов)</a:t>
            </a:r>
            <a:r>
              <a:rPr lang="ru-RU" sz="2800" dirty="0">
                <a:latin typeface="Palatino Linotype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0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0" grpId="0"/>
      <p:bldP spid="43014" grpId="0" build="p" rev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81562B"/>
                </a:solidFill>
                <a:latin typeface="Palatino Linotype" pitchFamily="18" charset="0"/>
              </a:rPr>
              <a:t>Электромагнитный компас</a:t>
            </a:r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268413"/>
            <a:ext cx="8218487" cy="3673475"/>
          </a:xfrm>
        </p:spPr>
        <p:txBody>
          <a:bodyPr/>
          <a:lstStyle/>
          <a:p>
            <a:r>
              <a:rPr lang="ru-RU" sz="2000">
                <a:solidFill>
                  <a:srgbClr val="996633"/>
                </a:solidFill>
                <a:latin typeface="Palatino Linotype" pitchFamily="18" charset="0"/>
              </a:rPr>
              <a:t>   Электромагнитный компас является «развёрнутым» электрогенератором, в котором магнитное поле Земли играет роль статора, а одна или несколько рамок с обмотками — ротора. Есть преимущества перед обычным компасом</a:t>
            </a:r>
            <a:br>
              <a:rPr lang="ru-RU" sz="2000">
                <a:solidFill>
                  <a:srgbClr val="996633"/>
                </a:solidFill>
                <a:latin typeface="Palatino Linotype" pitchFamily="18" charset="0"/>
              </a:rPr>
            </a:br>
            <a:r>
              <a:rPr lang="ru-RU" sz="2000">
                <a:solidFill>
                  <a:srgbClr val="996633"/>
                </a:solidFill>
                <a:latin typeface="Palatino Linotype" pitchFamily="18" charset="0"/>
              </a:rPr>
              <a:t>   Для работы простого варианта электромагнитного компаса с индикатором в виде гальванометра требуется быстрое движение, поэтому первое применение электромагнитный компас нашёл в авиации. </a:t>
            </a:r>
            <a:br>
              <a:rPr lang="ru-RU" sz="2000">
                <a:solidFill>
                  <a:srgbClr val="996633"/>
                </a:solidFill>
                <a:latin typeface="Palatino Linotype" pitchFamily="18" charset="0"/>
              </a:rPr>
            </a:br>
            <a:r>
              <a:rPr lang="ru-RU" sz="2000">
                <a:solidFill>
                  <a:srgbClr val="996633"/>
                </a:solidFill>
                <a:latin typeface="Palatino Linotype" pitchFamily="18" charset="0"/>
              </a:rPr>
              <a:t>    </a:t>
            </a:r>
          </a:p>
        </p:txBody>
      </p:sp>
      <p:pic>
        <p:nvPicPr>
          <p:cNvPr id="46087" name="Picture 7" descr="1000_superbi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86225"/>
            <a:ext cx="2771775" cy="2771775"/>
          </a:xfrm>
          <a:prstGeom prst="rect">
            <a:avLst/>
          </a:prstGeom>
          <a:noFill/>
        </p:spPr>
      </p:pic>
      <p:pic>
        <p:nvPicPr>
          <p:cNvPr id="46089" name="Picture 9" descr="PG-500_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92500" y="4221163"/>
            <a:ext cx="2305050" cy="2228850"/>
          </a:xfrm>
          <a:prstGeom prst="rect">
            <a:avLst/>
          </a:prstGeom>
          <a:noFill/>
        </p:spPr>
      </p:pic>
      <p:pic>
        <p:nvPicPr>
          <p:cNvPr id="46091" name="Picture 11" descr="216_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50013" y="4149725"/>
            <a:ext cx="2670175" cy="2708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0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>
                <a:solidFill>
                  <a:srgbClr val="81562B"/>
                </a:solidFill>
                <a:latin typeface="Palatino Linotype" pitchFamily="18" charset="0"/>
              </a:rPr>
              <a:t>Геологический (горный) компас</a:t>
            </a:r>
          </a:p>
        </p:txBody>
      </p:sp>
      <p:sp>
        <p:nvSpPr>
          <p:cNvPr id="5018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141413"/>
            <a:ext cx="4038600" cy="57165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000" b="1">
                <a:solidFill>
                  <a:srgbClr val="FF3300"/>
                </a:solidFill>
                <a:latin typeface="Palatino Linotype" pitchFamily="18" charset="0"/>
              </a:rPr>
              <a:t>Строение:</a:t>
            </a:r>
            <a:r>
              <a:rPr lang="ru-RU" sz="2000" b="1">
                <a:solidFill>
                  <a:srgbClr val="996633"/>
                </a:solidFill>
                <a:latin typeface="Palatino Linotype" pitchFamily="18" charset="0"/>
              </a:rPr>
              <a:t/>
            </a:r>
            <a:br>
              <a:rPr lang="ru-RU" sz="2000" b="1">
                <a:solidFill>
                  <a:srgbClr val="996633"/>
                </a:solidFill>
                <a:latin typeface="Palatino Linotype" pitchFamily="18" charset="0"/>
              </a:rPr>
            </a:br>
            <a:r>
              <a:rPr lang="ru-RU" sz="1800" b="1">
                <a:solidFill>
                  <a:srgbClr val="996633"/>
                </a:solidFill>
                <a:latin typeface="Palatino Linotype" pitchFamily="18" charset="0"/>
              </a:rPr>
              <a:t>   Его обычно монтируют на прямоугольной пластине (латунной или же из пластмассы). На лимбе компаса деле­ния идут от 0° до 360° в направлении против движения часовой стрелки. У обозначения 0° стоит буква С у 90° буква В у 180° буква Ю, у 270° буква 3. С (север) и Ю (юг) расположены против коротких сторон компаса</a:t>
            </a:r>
            <a:br>
              <a:rPr lang="ru-RU" sz="1800" b="1">
                <a:solidFill>
                  <a:srgbClr val="996633"/>
                </a:solidFill>
                <a:latin typeface="Palatino Linotype" pitchFamily="18" charset="0"/>
              </a:rPr>
            </a:br>
            <a:r>
              <a:rPr lang="ru-RU" sz="1800" b="1">
                <a:solidFill>
                  <a:srgbClr val="996633"/>
                </a:solidFill>
                <a:latin typeface="Palatino Linotype" pitchFamily="18" charset="0"/>
              </a:rPr>
              <a:t>   Второй частью компаса яв­ляются клинометр и полулимб с делениями от 0° до 90° в обе стороны. Клинометром и делениями на полулимбе определяют углы падения слоёв</a:t>
            </a:r>
            <a:r>
              <a:rPr lang="ru-RU" sz="1800" b="1"/>
              <a:t> </a:t>
            </a:r>
            <a:r>
              <a:rPr lang="ru-RU" sz="1800" b="1">
                <a:latin typeface="Palatino Linotype" pitchFamily="18" charset="0"/>
              </a:rPr>
              <a:t>     </a:t>
            </a:r>
          </a:p>
        </p:txBody>
      </p:sp>
      <p:pic>
        <p:nvPicPr>
          <p:cNvPr id="50182" name="Picture 6" descr="горный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35600" y="1196975"/>
            <a:ext cx="1898650" cy="2520950"/>
          </a:xfrm>
          <a:prstGeom prst="rect">
            <a:avLst/>
          </a:prstGeom>
          <a:noFill/>
        </p:spPr>
      </p:pic>
      <p:pic>
        <p:nvPicPr>
          <p:cNvPr id="50183" name="Picture 7" descr="горный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29005">
            <a:off x="6516688" y="2565400"/>
            <a:ext cx="2171700" cy="2663825"/>
          </a:xfrm>
          <a:prstGeom prst="rect">
            <a:avLst/>
          </a:prstGeom>
          <a:noFill/>
        </p:spPr>
      </p:pic>
      <p:pic>
        <p:nvPicPr>
          <p:cNvPr id="50184" name="Picture 8" descr="горный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1063615">
            <a:off x="4787900" y="4076700"/>
            <a:ext cx="1995488" cy="24479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1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80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>
                <a:solidFill>
                  <a:srgbClr val="81562B"/>
                </a:solidFill>
                <a:latin typeface="Palatino Linotype" pitchFamily="18" charset="0"/>
              </a:rPr>
              <a:t>Геологический (горный) компас</a:t>
            </a:r>
          </a:p>
        </p:txBody>
      </p:sp>
      <p:sp>
        <p:nvSpPr>
          <p:cNvPr id="5222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4787900" y="1196975"/>
            <a:ext cx="4038600" cy="60769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>
                <a:solidFill>
                  <a:srgbClr val="FF3300"/>
                </a:solidFill>
                <a:latin typeface="Palatino Linotype" pitchFamily="18" charset="0"/>
              </a:rPr>
              <a:t>Методы измерения</a:t>
            </a:r>
            <a:r>
              <a:rPr lang="ru-RU" sz="1600" b="1">
                <a:solidFill>
                  <a:srgbClr val="FF3300"/>
                </a:solidFill>
                <a:latin typeface="Palatino Linotype" pitchFamily="18" charset="0"/>
              </a:rPr>
              <a:t/>
            </a:r>
            <a:br>
              <a:rPr lang="ru-RU" sz="1600" b="1">
                <a:solidFill>
                  <a:srgbClr val="FF3300"/>
                </a:solidFill>
                <a:latin typeface="Palatino Linotype" pitchFamily="18" charset="0"/>
              </a:rPr>
            </a:br>
            <a:r>
              <a:rPr lang="ru-RU" sz="1600" b="1">
                <a:solidFill>
                  <a:srgbClr val="FF3300"/>
                </a:solidFill>
                <a:latin typeface="Palatino Linotype" pitchFamily="18" charset="0"/>
              </a:rPr>
              <a:t>  </a:t>
            </a:r>
            <a:r>
              <a:rPr lang="ru-RU" sz="1600" b="1">
                <a:latin typeface="Palatino Linotype" pitchFamily="18" charset="0"/>
              </a:rPr>
              <a:t>При помощи геологического молотка очищают на породе пло­щадку, соответствующую естественной слоистости породы. Если хотят вначале определить положение линии простирания пласта (при углах падения &gt; 10°), придают пластинке компаса вертикальное положение. Прикладывают длинную сторону ком­паса к плоскости (естественной площадке) пласта так, чтобы клино­метр показывал 0°. Вдоль длинной стороны пластинки компаса про­чёркивают линию, которая указывает направление простирания пласта. Если сначала хотят определить положение линии падения (при малых углах падения пласта), придают пластинке компаса вертикальное положение. Прикладывают длинную сторону компаса к плоскости пласта так, чтобы клинометр показывал макси­мальный угол</a:t>
            </a:r>
            <a:r>
              <a:rPr lang="ru-RU" sz="1600">
                <a:latin typeface="Palatino Linotype" pitchFamily="18" charset="0"/>
              </a:rPr>
              <a:t> </a:t>
            </a:r>
          </a:p>
        </p:txBody>
      </p:sp>
      <p:pic>
        <p:nvPicPr>
          <p:cNvPr id="52231" name="Picture 7" descr="100017351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949646">
            <a:off x="250825" y="1484313"/>
            <a:ext cx="3024188" cy="1965325"/>
          </a:xfrm>
          <a:prstGeom prst="rect">
            <a:avLst/>
          </a:prstGeom>
          <a:noFill/>
        </p:spPr>
      </p:pic>
      <p:pic>
        <p:nvPicPr>
          <p:cNvPr id="52233" name="Picture 9" descr="IMAG00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420442">
            <a:off x="2555875" y="3357563"/>
            <a:ext cx="2376488" cy="1738312"/>
          </a:xfrm>
          <a:prstGeom prst="rect">
            <a:avLst/>
          </a:prstGeom>
          <a:noFill/>
        </p:spPr>
      </p:pic>
      <p:pic>
        <p:nvPicPr>
          <p:cNvPr id="52235" name="Picture 11" descr="15699555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1222840">
            <a:off x="468313" y="4076700"/>
            <a:ext cx="2044700" cy="2303463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522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522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2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2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22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996633"/>
                </a:solidFill>
              </a:rPr>
              <a:t>Так что же такое компас?</a:t>
            </a:r>
            <a:endParaRPr lang="ru-RU" dirty="0">
              <a:solidFill>
                <a:srgbClr val="996633"/>
              </a:solidFill>
            </a:endParaRPr>
          </a:p>
        </p:txBody>
      </p:sp>
      <p:pic>
        <p:nvPicPr>
          <p:cNvPr id="4110" name="Picture 14" descr="компас жидкостной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1383506" y="1600200"/>
            <a:ext cx="2185988" cy="2185988"/>
          </a:xfrm>
        </p:spPr>
      </p:pic>
      <p:pic>
        <p:nvPicPr>
          <p:cNvPr id="4111" name="Picture 15" descr="Компас Адрианова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tretch>
            <a:fillRect/>
          </a:stretch>
        </p:blipFill>
        <p:spPr>
          <a:xfrm>
            <a:off x="1018117" y="3938588"/>
            <a:ext cx="2916766" cy="2187575"/>
          </a:xfrm>
        </p:spPr>
      </p:pic>
      <p:sp>
        <p:nvSpPr>
          <p:cNvPr id="4099" name="Rectangle 3"/>
          <p:cNvSpPr>
            <a:spLocks noGrp="1" noChangeArrowheads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81562B"/>
                </a:solidFill>
              </a:rPr>
              <a:t>Ко́мпас (в профессиональной речи моряков: компа́с) — устройство, облегчающее ориентирование на местности. Существуют три принципиально различных вида компаса: магнитный компас, гирокомпас и электронный компас.</a:t>
            </a:r>
            <a:endParaRPr lang="ru-RU" dirty="0">
              <a:solidFill>
                <a:srgbClr val="81562B"/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81562B"/>
                </a:solidFill>
                <a:latin typeface="Palatino Linotype" pitchFamily="18" charset="0"/>
              </a:rPr>
              <a:t>Магнитный компас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68413"/>
            <a:ext cx="4038600" cy="55895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>
                <a:solidFill>
                  <a:srgbClr val="FF3300"/>
                </a:solidFill>
                <a:latin typeface="Palatino Linotype" pitchFamily="18" charset="0"/>
              </a:rPr>
              <a:t>История создания: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000">
                <a:solidFill>
                  <a:srgbClr val="996633"/>
                </a:solidFill>
                <a:latin typeface="Palatino Linotype" pitchFamily="18" charset="0"/>
              </a:rPr>
              <a:t>Предположительно,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000">
                <a:solidFill>
                  <a:srgbClr val="996633"/>
                </a:solidFill>
                <a:latin typeface="Palatino Linotype" pitchFamily="18" charset="0"/>
              </a:rPr>
              <a:t>компас был изобретён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ru-RU" sz="2000">
                <a:solidFill>
                  <a:srgbClr val="996633"/>
                </a:solidFill>
                <a:latin typeface="Palatino Linotype" pitchFamily="18" charset="0"/>
              </a:rPr>
              <a:t>в Китае и использовался для указания направления движения по пустыням. В Европе изобретение компаса относят к XII—XIII вв., однако устройство его оставалось очень простым — магнитная стрелка, укрепленная на пробке и опущенная в сосуд с водой. В воде пробка со стрелкой ориентировалась нужным образом</a:t>
            </a:r>
            <a:r>
              <a:rPr lang="ru-RU" sz="2400"/>
              <a:t>. </a:t>
            </a:r>
          </a:p>
        </p:txBody>
      </p:sp>
      <p:pic>
        <p:nvPicPr>
          <p:cNvPr id="12296" name="Picture 8" descr="Компас Адрианова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5210175" y="1600200"/>
            <a:ext cx="2914650" cy="2185988"/>
          </a:xfrm>
          <a:noFill/>
          <a:ln/>
        </p:spPr>
      </p:pic>
      <p:pic>
        <p:nvPicPr>
          <p:cNvPr id="12295" name="Picture 7" descr="km1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851960">
            <a:off x="5508625" y="1412875"/>
            <a:ext cx="2952750" cy="270351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  <p:bldP spid="1229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81562B"/>
                </a:solidFill>
                <a:latin typeface="Palatino Linotype" pitchFamily="18" charset="0"/>
              </a:rPr>
              <a:t>Магнитный компас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body" sz="half" idx="2"/>
          </p:nvPr>
        </p:nvSpPr>
        <p:spPr>
          <a:xfrm>
            <a:off x="4859338" y="1268413"/>
            <a:ext cx="4038600" cy="5861050"/>
          </a:xfrm>
        </p:spPr>
        <p:txBody>
          <a:bodyPr/>
          <a:lstStyle/>
          <a:p>
            <a:r>
              <a:rPr lang="ru-RU" sz="2400" b="1">
                <a:solidFill>
                  <a:srgbClr val="FF3300"/>
                </a:solidFill>
                <a:latin typeface="Palatino Linotype" pitchFamily="18" charset="0"/>
              </a:rPr>
              <a:t>Принцип действия</a:t>
            </a:r>
            <a:r>
              <a:rPr lang="ru-RU" sz="2000">
                <a:solidFill>
                  <a:srgbClr val="FF3300"/>
                </a:solidFill>
                <a:latin typeface="Palatino Linotype" pitchFamily="18" charset="0"/>
              </a:rPr>
              <a:t> </a:t>
            </a:r>
            <a:r>
              <a:rPr lang="ru-RU" sz="2000">
                <a:solidFill>
                  <a:srgbClr val="996633"/>
                </a:solidFill>
                <a:latin typeface="Palatino Linotype" pitchFamily="18" charset="0"/>
              </a:rPr>
              <a:t>основан на взаимодействии магнитного поля постоянных магнитов компаса с горизонтальной составляющей магнитного поля Земли. Свободно вращающаяся магнитная стрелка поворачивается вокруг оси, располагаясь вдоль силовых линий магнитного поля. Таким образом, стрелка всегда указывает одним из концов в направлении линии магнитного поля, которая идет к Северному магнитному полюсу</a:t>
            </a:r>
            <a:r>
              <a:rPr lang="ru-RU" sz="2000"/>
              <a:t> </a:t>
            </a:r>
          </a:p>
        </p:txBody>
      </p:sp>
      <p:pic>
        <p:nvPicPr>
          <p:cNvPr id="14345" name="Picture 9" descr="119782489321572916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9388" y="1341438"/>
            <a:ext cx="4476750" cy="4968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3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4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81562B"/>
                </a:solidFill>
                <a:latin typeface="Palatino Linotype" pitchFamily="18" charset="0"/>
              </a:rPr>
              <a:t>Магнитный компас</a:t>
            </a:r>
          </a:p>
        </p:txBody>
      </p:sp>
      <p:pic>
        <p:nvPicPr>
          <p:cNvPr id="17422" name="Picture 14" descr="строение компаса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1557338"/>
            <a:ext cx="4859338" cy="4679950"/>
          </a:xfrm>
          <a:noFill/>
          <a:ln/>
        </p:spPr>
      </p:pic>
      <p:sp>
        <p:nvSpPr>
          <p:cNvPr id="17421" name="Rectangle 13"/>
          <p:cNvSpPr>
            <a:spLocks noGrp="1" noChangeArrowheads="1"/>
          </p:cNvSpPr>
          <p:nvPr>
            <p:ph type="body" sz="half" idx="2"/>
          </p:nvPr>
        </p:nvSpPr>
        <p:spPr>
          <a:xfrm>
            <a:off x="4787900" y="1628775"/>
            <a:ext cx="4038600" cy="4968875"/>
          </a:xfrm>
        </p:spPr>
        <p:txBody>
          <a:bodyPr>
            <a:normAutofit lnSpcReduction="10000"/>
          </a:bodyPr>
          <a:lstStyle/>
          <a:p>
            <a:pPr marL="533400" indent="-533400"/>
            <a:r>
              <a:rPr lang="ru-RU" sz="2400" b="1">
                <a:solidFill>
                  <a:srgbClr val="FF3300"/>
                </a:solidFill>
                <a:latin typeface="Palatino Linotype" pitchFamily="18" charset="0"/>
              </a:rPr>
              <a:t>Строение магнитного компаса</a:t>
            </a:r>
          </a:p>
          <a:p>
            <a:pPr marL="533400" indent="-533400">
              <a:buFontTx/>
              <a:buNone/>
            </a:pPr>
            <a:r>
              <a:rPr lang="ru-RU" sz="2400">
                <a:solidFill>
                  <a:srgbClr val="996633"/>
                </a:solidFill>
                <a:latin typeface="Palatino Linotype" pitchFamily="18" charset="0"/>
              </a:rPr>
              <a:t>       </a:t>
            </a:r>
            <a:r>
              <a:rPr lang="ru-RU" sz="2400">
                <a:latin typeface="Palatino Linotype" pitchFamily="18" charset="0"/>
              </a:rPr>
              <a:t>1</a:t>
            </a:r>
            <a:r>
              <a:rPr lang="ru-RU" sz="2400">
                <a:solidFill>
                  <a:srgbClr val="996633"/>
                </a:solidFill>
                <a:latin typeface="Palatino Linotype" pitchFamily="18" charset="0"/>
              </a:rPr>
              <a:t>.корпус</a:t>
            </a:r>
          </a:p>
          <a:p>
            <a:pPr marL="533400" indent="-533400">
              <a:buFontTx/>
              <a:buNone/>
            </a:pPr>
            <a:r>
              <a:rPr lang="ru-RU" sz="2400">
                <a:solidFill>
                  <a:srgbClr val="996633"/>
                </a:solidFill>
                <a:latin typeface="Palatino Linotype" pitchFamily="18" charset="0"/>
              </a:rPr>
              <a:t>       </a:t>
            </a:r>
            <a:r>
              <a:rPr lang="ru-RU" sz="2400">
                <a:latin typeface="Palatino Linotype" pitchFamily="18" charset="0"/>
              </a:rPr>
              <a:t>2</a:t>
            </a:r>
            <a:r>
              <a:rPr lang="ru-RU" sz="2400">
                <a:solidFill>
                  <a:srgbClr val="996633"/>
                </a:solidFill>
                <a:latin typeface="Palatino Linotype" pitchFamily="18" charset="0"/>
              </a:rPr>
              <a:t>. круговая шкала (лимб), делённая на 120 делений</a:t>
            </a:r>
          </a:p>
          <a:p>
            <a:pPr marL="533400" indent="-533400">
              <a:buFontTx/>
              <a:buNone/>
            </a:pPr>
            <a:r>
              <a:rPr lang="ru-RU" sz="2400">
                <a:solidFill>
                  <a:srgbClr val="996633"/>
                </a:solidFill>
                <a:latin typeface="Palatino Linotype" pitchFamily="18" charset="0"/>
              </a:rPr>
              <a:t>       </a:t>
            </a:r>
            <a:r>
              <a:rPr lang="ru-RU" sz="2400">
                <a:latin typeface="Palatino Linotype" pitchFamily="18" charset="0"/>
              </a:rPr>
              <a:t>3</a:t>
            </a:r>
            <a:r>
              <a:rPr lang="ru-RU" sz="2400">
                <a:solidFill>
                  <a:srgbClr val="996633"/>
                </a:solidFill>
                <a:latin typeface="Palatino Linotype" pitchFamily="18" charset="0"/>
              </a:rPr>
              <a:t>.магнитная стрелка</a:t>
            </a:r>
          </a:p>
          <a:p>
            <a:pPr marL="533400" indent="-533400">
              <a:buFontTx/>
              <a:buNone/>
            </a:pPr>
            <a:r>
              <a:rPr lang="ru-RU" sz="2400">
                <a:solidFill>
                  <a:srgbClr val="996633"/>
                </a:solidFill>
                <a:latin typeface="Palatino Linotype" pitchFamily="18" charset="0"/>
              </a:rPr>
              <a:t>       </a:t>
            </a:r>
            <a:r>
              <a:rPr lang="ru-RU" sz="2400">
                <a:latin typeface="Palatino Linotype" pitchFamily="18" charset="0"/>
              </a:rPr>
              <a:t>4</a:t>
            </a:r>
            <a:r>
              <a:rPr lang="ru-RU" sz="2400">
                <a:solidFill>
                  <a:srgbClr val="996633"/>
                </a:solidFill>
                <a:latin typeface="Palatino Linotype" pitchFamily="18" charset="0"/>
              </a:rPr>
              <a:t>.визирное приспособление (мушка и целик)</a:t>
            </a:r>
          </a:p>
          <a:p>
            <a:pPr marL="533400" indent="-533400">
              <a:buFontTx/>
              <a:buNone/>
            </a:pPr>
            <a:r>
              <a:rPr lang="ru-RU" sz="2400">
                <a:solidFill>
                  <a:srgbClr val="996633"/>
                </a:solidFill>
                <a:latin typeface="Palatino Linotype" pitchFamily="18" charset="0"/>
              </a:rPr>
              <a:t>       </a:t>
            </a:r>
            <a:r>
              <a:rPr lang="ru-RU" sz="2400">
                <a:latin typeface="Palatino Linotype" pitchFamily="18" charset="0"/>
              </a:rPr>
              <a:t>5</a:t>
            </a:r>
            <a:r>
              <a:rPr lang="ru-RU" sz="2400">
                <a:solidFill>
                  <a:srgbClr val="996633"/>
                </a:solidFill>
                <a:latin typeface="Palatino Linotype" pitchFamily="18" charset="0"/>
              </a:rPr>
              <a:t>.указатель отсчётов </a:t>
            </a:r>
          </a:p>
          <a:p>
            <a:pPr marL="533400" indent="-533400">
              <a:buFontTx/>
              <a:buNone/>
            </a:pPr>
            <a:r>
              <a:rPr lang="ru-RU" sz="2400">
                <a:solidFill>
                  <a:srgbClr val="996633"/>
                </a:solidFill>
                <a:latin typeface="Palatino Linotype" pitchFamily="18" charset="0"/>
              </a:rPr>
              <a:t>       </a:t>
            </a:r>
            <a:r>
              <a:rPr lang="ru-RU" sz="2400">
                <a:latin typeface="Palatino Linotype" pitchFamily="18" charset="0"/>
              </a:rPr>
              <a:t>6</a:t>
            </a:r>
            <a:r>
              <a:rPr lang="ru-RU" sz="2400">
                <a:solidFill>
                  <a:srgbClr val="996633"/>
                </a:solidFill>
                <a:latin typeface="Palatino Linotype" pitchFamily="18" charset="0"/>
              </a:rPr>
              <a:t>.тормоз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74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74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74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74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742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74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742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/>
      <p:bldP spid="1742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5587"/>
            <a:ext cx="8229600" cy="1143000"/>
          </a:xfrm>
        </p:spPr>
        <p:txBody>
          <a:bodyPr/>
          <a:lstStyle/>
          <a:p>
            <a:r>
              <a:rPr lang="ru-RU" dirty="0">
                <a:solidFill>
                  <a:srgbClr val="81562B"/>
                </a:solidFill>
                <a:latin typeface="Palatino Linotype" pitchFamily="18" charset="0"/>
              </a:rPr>
              <a:t>Что такое гирокомпас?</a:t>
            </a:r>
          </a:p>
        </p:txBody>
      </p:sp>
      <p:pic>
        <p:nvPicPr>
          <p:cNvPr id="22555" name="Picture 27" descr="гирокомпас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 rot="1060314">
            <a:off x="1042988" y="3500438"/>
            <a:ext cx="2322512" cy="2925762"/>
          </a:xfrm>
          <a:noFill/>
          <a:ln/>
        </p:spPr>
      </p:pic>
      <p:sp>
        <p:nvSpPr>
          <p:cNvPr id="22552" name="Rectangle 24"/>
          <p:cNvSpPr>
            <a:spLocks noGrp="1" noChangeArrowheads="1"/>
          </p:cNvSpPr>
          <p:nvPr>
            <p:ph type="body" sz="half" idx="3"/>
          </p:nvPr>
        </p:nvSpPr>
        <p:spPr>
          <a:xfrm>
            <a:off x="4648200" y="1600200"/>
            <a:ext cx="4038600" cy="50688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400">
                <a:solidFill>
                  <a:srgbClr val="996633"/>
                </a:solidFill>
                <a:latin typeface="Palatino Linotype" pitchFamily="18" charset="0"/>
              </a:rPr>
              <a:t>Прибор, указывающий направление на земной поверхности; в его состав входит один или несколько гироскопов. Используется почти повсеместно; в отличие от магнитного компаса его показания связаны с направлением на истинный географический (а не магнитный) Северный полюс</a:t>
            </a:r>
            <a:r>
              <a:rPr lang="ru-RU" sz="2400">
                <a:solidFill>
                  <a:srgbClr val="996633"/>
                </a:solidFill>
              </a:rPr>
              <a:t> </a:t>
            </a:r>
          </a:p>
        </p:txBody>
      </p:sp>
      <p:pic>
        <p:nvPicPr>
          <p:cNvPr id="22554" name="Picture 26" descr="nov04_236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-596210">
            <a:off x="250825" y="1484313"/>
            <a:ext cx="3025775" cy="2957512"/>
          </a:xfrm>
          <a:prstGeom prst="rect">
            <a:avLst/>
          </a:prstGeom>
          <a:noFill/>
        </p:spPr>
      </p:pic>
      <p:pic>
        <p:nvPicPr>
          <p:cNvPr id="22557" name="Picture 29" descr="pgm-c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964731">
            <a:off x="250825" y="260350"/>
            <a:ext cx="1090613" cy="11334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25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5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81562B"/>
                </a:solidFill>
                <a:latin typeface="Palatino Linotype" pitchFamily="18" charset="0"/>
              </a:rPr>
              <a:t>Что такое гирокомпас?</a:t>
            </a:r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323850" y="1196975"/>
            <a:ext cx="4038600" cy="4537075"/>
          </a:xfrm>
        </p:spPr>
        <p:txBody>
          <a:bodyPr>
            <a:normAutofit fontScale="92500"/>
          </a:bodyPr>
          <a:lstStyle/>
          <a:p>
            <a:pPr>
              <a:lnSpc>
                <a:spcPct val="80000"/>
              </a:lnSpc>
            </a:pPr>
            <a:r>
              <a:rPr lang="ru-RU" sz="2300" b="1">
                <a:solidFill>
                  <a:srgbClr val="FF3300"/>
                </a:solidFill>
              </a:rPr>
              <a:t>История открытия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300"/>
              <a:t>    </a:t>
            </a:r>
            <a:r>
              <a:rPr lang="ru-RU" sz="2300">
                <a:solidFill>
                  <a:srgbClr val="996633"/>
                </a:solidFill>
                <a:latin typeface="Palatino Linotype" pitchFamily="18" charset="0"/>
              </a:rPr>
              <a:t>Прототип современного гирокомпаса первым создал Г. Аншюц-Кэмпфе (запатентован в 1908), вскоре подобный прибор построил Э. Сперри (запатентован в 1911). Приборы современной конструкции значительно усовершенствованы по сравнению с первыми моделями; они отличаются высокой точностью и надежностью и удобнее в эксплуатации</a:t>
            </a:r>
          </a:p>
        </p:txBody>
      </p:sp>
      <p:pic>
        <p:nvPicPr>
          <p:cNvPr id="31754" name="Picture 10" descr="гирокомпас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>
          <a:xfrm rot="20748073">
            <a:off x="5119688" y="3919538"/>
            <a:ext cx="2519362" cy="2492375"/>
          </a:xfrm>
          <a:noFill/>
          <a:ln/>
        </p:spPr>
      </p:pic>
      <p:pic>
        <p:nvPicPr>
          <p:cNvPr id="31753" name="Picture 9" descr="116_p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984881">
            <a:off x="5940425" y="1341438"/>
            <a:ext cx="2754313" cy="2808287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7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17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  <p:bldP spid="3174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>
                <a:solidFill>
                  <a:srgbClr val="81562B"/>
                </a:solidFill>
                <a:latin typeface="Palatino Linotype" pitchFamily="18" charset="0"/>
              </a:rPr>
              <a:t>Что такое гирокомпас?</a:t>
            </a:r>
          </a:p>
        </p:txBody>
      </p:sp>
      <p:sp>
        <p:nvSpPr>
          <p:cNvPr id="33804" name="Rectangle 12"/>
          <p:cNvSpPr>
            <a:spLocks noGrp="1" noChangeArrowheads="1"/>
          </p:cNvSpPr>
          <p:nvPr>
            <p:ph type="body" sz="half" idx="2"/>
          </p:nvPr>
        </p:nvSpPr>
        <p:spPr>
          <a:xfrm>
            <a:off x="468313" y="4437063"/>
            <a:ext cx="8229600" cy="242093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800" b="1">
                <a:solidFill>
                  <a:srgbClr val="FF3300"/>
                </a:solidFill>
                <a:latin typeface="Palatino Linotype" pitchFamily="18" charset="0"/>
              </a:rPr>
              <a:t>Строение гирокомпаса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>
                <a:solidFill>
                  <a:srgbClr val="996633"/>
                </a:solidFill>
                <a:latin typeface="Palatino Linotype" pitchFamily="18" charset="0"/>
              </a:rPr>
              <a:t>     Простейший гирокомпас состоит из гироскопа, подвешенного внутри полого шара, который плавает в жидкости; вес шара с гироскопом таков, что его центр тяжести располагается на оси шара в его нижней части, когда ось вращения гироскопа горизонтальна</a:t>
            </a:r>
          </a:p>
        </p:txBody>
      </p:sp>
      <p:pic>
        <p:nvPicPr>
          <p:cNvPr id="33806" name="Picture 14" descr="26970632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2138" y="1125538"/>
            <a:ext cx="2932112" cy="3095625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3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4" grpId="0"/>
      <p:bldP spid="3380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>
                <a:solidFill>
                  <a:srgbClr val="81562B"/>
                </a:solidFill>
                <a:latin typeface="Palatino Linotype" pitchFamily="18" charset="0"/>
              </a:rPr>
              <a:t>Принцип действия гирокомпаса</a:t>
            </a:r>
          </a:p>
        </p:txBody>
      </p:sp>
      <p:pic>
        <p:nvPicPr>
          <p:cNvPr id="38920" name="Picture 8" descr="6476_0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20072" y="980728"/>
            <a:ext cx="3136900" cy="56610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Другая 8">
      <a:dk1>
        <a:srgbClr val="8C0000"/>
      </a:dk1>
      <a:lt1>
        <a:srgbClr val="FFFFFF"/>
      </a:lt1>
      <a:dk2>
        <a:srgbClr val="FFFFFF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FFFF"/>
      </a:hlink>
      <a:folHlink>
        <a:srgbClr val="FF9900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3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2700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103</TotalTime>
  <Words>503</Words>
  <Application>Microsoft Office PowerPoint</Application>
  <PresentationFormat>On-screen Show (4:3)</PresentationFormat>
  <Paragraphs>47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Century Gothic</vt:lpstr>
      <vt:lpstr>High Tower Text</vt:lpstr>
      <vt:lpstr>Palatino Linotype</vt:lpstr>
      <vt:lpstr>Wingdings 3</vt:lpstr>
      <vt:lpstr>Slice</vt:lpstr>
      <vt:lpstr>Компас</vt:lpstr>
      <vt:lpstr>Так что же такое компас?</vt:lpstr>
      <vt:lpstr>Магнитный компас</vt:lpstr>
      <vt:lpstr>Магнитный компас</vt:lpstr>
      <vt:lpstr>Магнитный компас</vt:lpstr>
      <vt:lpstr>Что такое гирокомпас?</vt:lpstr>
      <vt:lpstr>Что такое гирокомпас?</vt:lpstr>
      <vt:lpstr>Что такое гирокомпас?</vt:lpstr>
      <vt:lpstr>Принцип действия гирокомпаса</vt:lpstr>
      <vt:lpstr>Электронный компас</vt:lpstr>
      <vt:lpstr>Электронный компас</vt:lpstr>
      <vt:lpstr>Электромагнитный компас</vt:lpstr>
      <vt:lpstr>Геологический (горный) компас</vt:lpstr>
      <vt:lpstr>Геологический (горный) компас</vt:lpstr>
    </vt:vector>
  </TitlesOfParts>
  <Company>MoBIL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</dc:title>
  <dc:creator>Admin</dc:creator>
  <cp:lastModifiedBy>pptforschool.ru</cp:lastModifiedBy>
  <cp:revision>5</cp:revision>
  <dcterms:created xsi:type="dcterms:W3CDTF">2009-04-03T14:45:33Z</dcterms:created>
  <dcterms:modified xsi:type="dcterms:W3CDTF">2018-05-02T14:56:12Z</dcterms:modified>
</cp:coreProperties>
</file>