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  <p:sldMasterId id="2147483823" r:id="rId2"/>
  </p:sldMasterIdLst>
  <p:notesMasterIdLst>
    <p:notesMasterId r:id="rId13"/>
  </p:notesMasterIdLst>
  <p:sldIdLst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800000"/>
    <a:srgbClr val="009900"/>
    <a:srgbClr val="666699"/>
    <a:srgbClr val="0066FF"/>
    <a:srgbClr val="FF0000"/>
    <a:srgbClr val="FFFF00"/>
    <a:srgbClr val="08080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08F5F639-BD69-43A9-A00E-4ACE942BA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960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498F3B-CA80-4E75-BD64-C42C95FD1BA3}" type="slidenum">
              <a:rPr lang="ru-RU">
                <a:latin typeface="Arial" charset="0"/>
              </a:rPr>
              <a:pPr/>
              <a:t>1</a:t>
            </a:fld>
            <a:endParaRPr lang="ru-RU"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2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6688CA-A931-464A-B4CC-799B3EF3397E}" type="slidenum">
              <a:rPr lang="ru-RU">
                <a:latin typeface="Arial" charset="0"/>
              </a:rPr>
              <a:pPr/>
              <a:t>10</a:t>
            </a:fld>
            <a:endParaRPr lang="ru-RU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3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513A7D-65EE-4CDB-8A35-A515FEA1A632}" type="slidenum">
              <a:rPr lang="ru-RU">
                <a:latin typeface="Arial" charset="0"/>
              </a:rPr>
              <a:pPr/>
              <a:t>2</a:t>
            </a:fld>
            <a:endParaRPr lang="ru-RU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300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771B78-9981-41A4-A343-AD23A79676CB}" type="slidenum">
              <a:rPr lang="ru-RU">
                <a:latin typeface="Arial" charset="0"/>
              </a:rPr>
              <a:pPr/>
              <a:t>3</a:t>
            </a:fld>
            <a:endParaRPr lang="ru-RU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82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E88E41-F82E-4686-9B81-889D8D7BC41F}" type="slidenum">
              <a:rPr lang="ru-RU">
                <a:latin typeface="Arial" charset="0"/>
              </a:rPr>
              <a:pPr/>
              <a:t>4</a:t>
            </a:fld>
            <a:endParaRPr lang="ru-RU"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734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DE5499-D42E-49E1-8307-FE1B38EC9565}" type="slidenum">
              <a:rPr lang="ru-RU">
                <a:latin typeface="Arial" charset="0"/>
              </a:rPr>
              <a:pPr/>
              <a:t>5</a:t>
            </a:fld>
            <a:endParaRPr lang="ru-RU">
              <a:latin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933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9D02FA-CD7B-40F1-93B8-F72B4ED7736E}" type="slidenum">
              <a:rPr lang="ru-RU">
                <a:latin typeface="Arial" charset="0"/>
              </a:rPr>
              <a:pPr/>
              <a:t>6</a:t>
            </a:fld>
            <a:endParaRPr lang="ru-RU">
              <a:latin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834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8D54CC-C48D-4D10-B701-89D91407DBEC}" type="slidenum">
              <a:rPr lang="ru-RU">
                <a:latin typeface="Arial" charset="0"/>
              </a:rPr>
              <a:pPr/>
              <a:t>7</a:t>
            </a:fld>
            <a:endParaRPr lang="ru-RU">
              <a:latin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598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80A9E0-7860-488C-8CFA-929D3BAB7526}" type="slidenum">
              <a:rPr lang="ru-RU">
                <a:latin typeface="Arial" charset="0"/>
              </a:rPr>
              <a:pPr/>
              <a:t>8</a:t>
            </a:fld>
            <a:endParaRPr lang="ru-RU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419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9A6E2F-63A5-4803-AFF1-272981F12DA4}" type="slidenum">
              <a:rPr lang="ru-RU">
                <a:latin typeface="Arial" charset="0"/>
              </a:rPr>
              <a:pPr/>
              <a:t>9</a:t>
            </a:fld>
            <a:endParaRPr lang="ru-RU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020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1D4FAD-6CE1-4113-9F0E-97D10C83B4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36270-A85D-49AD-A686-D717EB177D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81AB1-72A4-4137-B99F-5D24F1C010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EFE76-9920-49C5-9F14-B6A2350AC4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61170-B5BD-4D55-B424-2D260C63C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A6E7B-82EB-454D-B2FD-E0DC4A966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1DA7C-8ADA-4CFC-A084-90096EB1F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ED011-EB1E-4CD2-8D63-8344AB902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59CB8-4621-4B2B-B777-727EAC5E0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D6530-9239-4823-BE2D-4250B279F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6D1D0-C3B2-4492-A32C-6D2EC7FEEE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2F5F3-F07E-4127-BCE7-AFFE42FB77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5835A-3446-4452-A781-041C7D8F9F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8DBAA-BC6F-47EC-8EA8-31E62EB48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1D0D7-563E-4FA5-86C4-39EBC1BE7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FA7BF-C858-40EF-B2E2-218AEF0A35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75F0A-CA9D-4994-A638-0E4B020361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CCD28-23BA-4BF5-BF6C-EEA8C930C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19306-801A-462A-B8DA-6D641A864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E1B65-E931-408C-B9D3-8D7ACF3292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8427B-435F-40ED-8EF1-3D9B23FC9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67B0C-83EE-4543-B0C3-FE6FF3E336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03679-7EC9-47A4-81B0-AE316FDD78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B26FF-5D5D-4C09-8B66-6EE50BD60F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1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05857300-EE23-4412-8178-0055A95398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1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73747DB6-C564-4538-B95A-714011C158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899592" y="2132856"/>
            <a:ext cx="6264696" cy="144655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Механическое движение </a:t>
            </a:r>
            <a:endParaRPr lang="ru-RU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60" t="13774" b="15281"/>
          <a:stretch/>
        </p:blipFill>
        <p:spPr>
          <a:xfrm>
            <a:off x="7452320" y="908720"/>
            <a:ext cx="1515834" cy="46805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91880" y="404664"/>
            <a:ext cx="1873846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Физика 7 класс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1258888" y="2349500"/>
            <a:ext cx="7056437" cy="5048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Какие тела движутся по криволинейной траектории?</a:t>
            </a:r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8888" y="2206625"/>
            <a:ext cx="7070725" cy="2308225"/>
          </a:xfrm>
        </p:spPr>
        <p:txBody>
          <a:bodyPr/>
          <a:lstStyle/>
          <a:p>
            <a:pPr eaLnBrk="1" hangingPunct="1"/>
            <a:r>
              <a:rPr lang="ru-RU" smtClean="0"/>
              <a:t>1. Конец минутной стрелки часов</a:t>
            </a:r>
          </a:p>
          <a:p>
            <a:pPr eaLnBrk="1" hangingPunct="1"/>
            <a:r>
              <a:rPr lang="ru-RU" smtClean="0"/>
              <a:t>2 Выпущенный из рук камень</a:t>
            </a:r>
          </a:p>
          <a:p>
            <a:pPr eaLnBrk="1" hangingPunct="1"/>
            <a:r>
              <a:rPr lang="ru-RU" smtClean="0"/>
              <a:t>3 Кабина лифта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8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8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8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8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8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8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8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8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3" grpId="0" animBg="1"/>
      <p:bldP spid="98308" grpId="0"/>
      <p:bldP spid="9830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0099"/>
                </a:solidFill>
              </a:rPr>
              <a:t>Механическое движение</a:t>
            </a:r>
          </a:p>
        </p:txBody>
      </p:sp>
      <p:pic>
        <p:nvPicPr>
          <p:cNvPr id="3081" name="Picture 9" descr="j0187423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269422" y="1939132"/>
            <a:ext cx="1762125" cy="1827212"/>
          </a:xfrm>
          <a:noFill/>
        </p:spPr>
      </p:pic>
      <p:pic>
        <p:nvPicPr>
          <p:cNvPr id="5124" name="Picture 10" descr="j021295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5300663"/>
            <a:ext cx="1830387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2" descr="j021685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92950" y="1844675"/>
            <a:ext cx="1827213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3" descr="j023307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317337"/>
            <a:ext cx="2962275" cy="1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7" name="Tree"/>
          <p:cNvSpPr>
            <a:spLocks noEditPoints="1" noChangeArrowheads="1"/>
          </p:cNvSpPr>
          <p:nvPr/>
        </p:nvSpPr>
        <p:spPr bwMode="auto">
          <a:xfrm>
            <a:off x="250825" y="1196975"/>
            <a:ext cx="1079500" cy="1008063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5128" name="Text Box 19"/>
          <p:cNvSpPr txBox="1">
            <a:spLocks noChangeArrowheads="1"/>
          </p:cNvSpPr>
          <p:nvPr/>
        </p:nvSpPr>
        <p:spPr bwMode="auto">
          <a:xfrm>
            <a:off x="1258888" y="1916113"/>
            <a:ext cx="6913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231696" y="2852738"/>
            <a:ext cx="5443991" cy="13731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800" dirty="0">
                <a:solidFill>
                  <a:srgbClr val="6600FF"/>
                </a:solidFill>
              </a:rPr>
              <a:t>Изменение положения тела в пространстве, относительно других тел с течением времени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36994E-6 C 0.0158 -0.05341 0.03177 -0.10659 0.04931 -0.13943 C 0.06684 -0.17226 0.09184 -0.18428 0.10486 -0.19654 C 0.11788 -0.20879 0.1158 -0.20625 0.12708 -0.21341 C 0.13837 -0.22058 0.15538 -0.23145 0.17309 -0.23885 C 0.1908 -0.24625 0.20851 -0.25226 0.23333 -0.25781 C 0.25816 -0.26336 0.2934 -0.26659 0.32222 -0.2726 C 0.35104 -0.27862 0.38003 -0.28995 0.40642 -0.29388 C 0.43281 -0.29781 0.45729 -0.29388 0.48108 -0.29596 C 0.50486 -0.29804 0.53559 -0.30474 0.54931 -0.30659 C 0.56302 -0.30844 0.56007 -0.30659 0.56354 -0.30659 " pathEditMode="relative" ptsTypes="aaaaaaaaaaA">
                                      <p:cBhvr>
                                        <p:cTn id="11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62428E-7 C 0.03125 -0.00185 0.06267 -0.00347 0.09358 -0.00208 C 0.12448 -0.00069 0.14601 0.00023 0.18577 0.00832 C 0.22552 0.01642 0.2882 0.03214 0.33177 0.04647 C 0.37535 0.06081 0.40625 0.0726 0.44757 0.09503 C 0.48889 0.11746 0.54149 0.15491 0.57934 0.18173 C 0.61719 0.20855 0.64827 0.2326 0.67465 0.25572 C 0.70104 0.27884 0.72743 0.31029 0.73802 0.32116 " pathEditMode="relative" rAng="0" ptsTypes="aaaaaaaA">
                                      <p:cBhvr>
                                        <p:cTn id="24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00" y="15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3526E-6 C -0.07795 0.0037 -0.1559 0.0074 -0.19375 0.01272 C -0.2316 0.01804 -0.21545 0.02382 -0.22708 0.03191 C -0.23871 0.04 -0.25399 0.04925 -0.26354 0.0615 C -0.27309 0.07376 -0.28368 0.08786 -0.2842 0.1059 C -0.28472 0.12393 -0.27812 0.15307 -0.26667 0.16925 C -0.25521 0.18544 -0.23177 0.18821 -0.21597 0.20301 C -0.20017 0.21781 -0.18264 0.24185 -0.17153 0.25804 C -0.16042 0.27422 -0.15295 0.27792 -0.1493 0.30035 C -0.14566 0.32278 -0.13663 0.36509 -0.1493 0.3933 C -0.16198 0.4215 -0.20382 0.45572 -0.22552 0.46937 C -0.24722 0.48301 -0.25312 0.47792 -0.27951 0.47584 C -0.3059 0.47376 -0.3559 0.46012 -0.3842 0.45665 C -0.4125 0.45318 -0.42448 0.4548 -0.4493 0.45457 C -0.47413 0.45434 -0.50243 0.45711 -0.53333 0.45457 C -0.56423 0.45203 -0.60573 0.44324 -0.63507 0.43977 C -0.66441 0.4363 -0.69219 0.43492 -0.70955 0.43353 C -0.72691 0.43214 -0.73559 0.43075 -0.73976 0.43145 " pathEditMode="relative" ptsTypes="aaaaaaaaaaaaaaaaaA">
                                      <p:cBhvr>
                                        <p:cTn id="37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500"/>
                            </p:stCondLst>
                            <p:childTnLst>
                              <p:par>
                                <p:cTn id="39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j02129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600316">
            <a:off x="6732588" y="1700213"/>
            <a:ext cx="1830387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00FF"/>
                </a:solidFill>
              </a:rPr>
              <a:t>Траектория движения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900113" y="2852738"/>
            <a:ext cx="6840537" cy="1296987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835150" y="4581525"/>
            <a:ext cx="66246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3200">
                <a:solidFill>
                  <a:srgbClr val="0000FF"/>
                </a:solidFill>
              </a:rPr>
              <a:t>Линия по которой движется тело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2.94798E-6 L -0.72447 0.17826 " pathEditMode="relative" ptsTypes="AA">
                                      <p:cBhvr>
                                        <p:cTn id="8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75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1.21387E-6 L -0.72447 0.17827 " pathEditMode="relative" ptsTypes="AA">
                                      <p:cBhvr>
                                        <p:cTn id="23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nimBg="1"/>
      <p:bldP spid="82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9138" y="288925"/>
            <a:ext cx="7564437" cy="107791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00FF"/>
                </a:solidFill>
              </a:rPr>
              <a:t>Путь- длина траектории</a:t>
            </a:r>
          </a:p>
        </p:txBody>
      </p:sp>
      <p:pic>
        <p:nvPicPr>
          <p:cNvPr id="10244" name="Picture 4" descr="j02129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600316">
            <a:off x="6732588" y="1700213"/>
            <a:ext cx="1830387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Line 5"/>
          <p:cNvSpPr>
            <a:spLocks noChangeShapeType="1"/>
          </p:cNvSpPr>
          <p:nvPr/>
        </p:nvSpPr>
        <p:spPr bwMode="auto">
          <a:xfrm flipH="1">
            <a:off x="900113" y="2852738"/>
            <a:ext cx="6840537" cy="1296987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900113" y="4149725"/>
            <a:ext cx="142875" cy="574675"/>
          </a:xfrm>
          <a:prstGeom prst="line">
            <a:avLst/>
          </a:prstGeom>
          <a:noFill/>
          <a:ln w="9525">
            <a:solidFill>
              <a:srgbClr val="29292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7740650" y="2852738"/>
            <a:ext cx="144463" cy="504825"/>
          </a:xfrm>
          <a:prstGeom prst="line">
            <a:avLst/>
          </a:prstGeom>
          <a:noFill/>
          <a:ln w="9525">
            <a:solidFill>
              <a:srgbClr val="29292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4427538" y="3357563"/>
            <a:ext cx="3457575" cy="647700"/>
          </a:xfrm>
          <a:prstGeom prst="line">
            <a:avLst/>
          </a:prstGeom>
          <a:noFill/>
          <a:ln w="9525">
            <a:solidFill>
              <a:srgbClr val="29292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H="1">
            <a:off x="1042988" y="4005263"/>
            <a:ext cx="3384550" cy="647700"/>
          </a:xfrm>
          <a:prstGeom prst="line">
            <a:avLst/>
          </a:prstGeom>
          <a:noFill/>
          <a:ln w="9525">
            <a:solidFill>
              <a:srgbClr val="29292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 rot="-683685">
            <a:off x="3492500" y="3644900"/>
            <a:ext cx="1785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rgbClr val="111111"/>
                </a:solidFill>
              </a:rPr>
              <a:t>300 м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827088" y="1484313"/>
            <a:ext cx="4105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S</a:t>
            </a:r>
            <a:r>
              <a:rPr lang="en-US" sz="2800">
                <a:solidFill>
                  <a:srgbClr val="008000"/>
                </a:solidFill>
              </a:rPr>
              <a:t>  </a:t>
            </a:r>
            <a:r>
              <a:rPr lang="en-US" sz="2800"/>
              <a:t>          </a:t>
            </a:r>
            <a:r>
              <a:rPr lang="en-US" sz="2800">
                <a:solidFill>
                  <a:srgbClr val="660033"/>
                </a:solidFill>
              </a:rPr>
              <a:t>1</a:t>
            </a:r>
            <a:r>
              <a:rPr lang="ru-RU" sz="2800">
                <a:solidFill>
                  <a:srgbClr val="660033"/>
                </a:solidFill>
              </a:rPr>
              <a:t>м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940425" y="4076700"/>
            <a:ext cx="2232025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800">
                <a:solidFill>
                  <a:srgbClr val="0000FF"/>
                </a:solidFill>
              </a:rPr>
              <a:t>1км=1000м</a:t>
            </a:r>
          </a:p>
          <a:p>
            <a:pPr eaLnBrk="1" hangingPunct="1">
              <a:spcBef>
                <a:spcPct val="50000"/>
              </a:spcBef>
            </a:pPr>
            <a:r>
              <a:rPr lang="ru-RU" sz="2800">
                <a:solidFill>
                  <a:srgbClr val="0000FF"/>
                </a:solidFill>
              </a:rPr>
              <a:t>1дм=0,1м</a:t>
            </a:r>
          </a:p>
          <a:p>
            <a:pPr eaLnBrk="1" hangingPunct="1">
              <a:spcBef>
                <a:spcPct val="50000"/>
              </a:spcBef>
            </a:pPr>
            <a:r>
              <a:rPr lang="ru-RU" sz="2800">
                <a:solidFill>
                  <a:srgbClr val="0000FF"/>
                </a:solidFill>
              </a:rPr>
              <a:t>1см=0,01м</a:t>
            </a:r>
          </a:p>
          <a:p>
            <a:pPr eaLnBrk="1" hangingPunct="1">
              <a:spcBef>
                <a:spcPct val="50000"/>
              </a:spcBef>
            </a:pPr>
            <a:r>
              <a:rPr lang="ru-RU" sz="2800">
                <a:solidFill>
                  <a:srgbClr val="0000FF"/>
                </a:solidFill>
              </a:rPr>
              <a:t>1мм=0,001м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2.94798E-6 L -0.72447 0.17826 " pathEditMode="relative" ptsTypes="AA">
                                      <p:cBhvr>
                                        <p:cTn id="6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10247" grpId="0" animBg="1"/>
      <p:bldP spid="10251" grpId="0" animBg="1"/>
      <p:bldP spid="10253" grpId="0" animBg="1"/>
      <p:bldP spid="10255" grpId="0"/>
      <p:bldP spid="10258" grpId="0"/>
      <p:bldP spid="10258" grpId="1"/>
      <p:bldP spid="102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00FF"/>
                </a:solidFill>
              </a:rPr>
              <a:t>Траектория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80808"/>
                </a:solidFill>
              </a:rPr>
              <a:t>Прямая линия</a:t>
            </a:r>
          </a:p>
        </p:txBody>
      </p:sp>
      <p:sp>
        <p:nvSpPr>
          <p:cNvPr id="13320" name="Rectangle 8"/>
          <p:cNvSpPr>
            <a:spLocks noGrp="1" noChangeArrowheads="1"/>
          </p:cNvSpPr>
          <p:nvPr>
            <p:ph sz="half" idx="4294967295"/>
          </p:nvPr>
        </p:nvSpPr>
        <p:spPr>
          <a:xfrm>
            <a:off x="5105400" y="1600200"/>
            <a:ext cx="4038600" cy="26209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80808"/>
                </a:solidFill>
              </a:rPr>
              <a:t>Кривая линия</a:t>
            </a:r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5011738" y="2379663"/>
            <a:ext cx="3240087" cy="1873250"/>
          </a:xfrm>
          <a:custGeom>
            <a:avLst/>
            <a:gdLst>
              <a:gd name="T0" fmla="*/ 162 w 2041"/>
              <a:gd name="T1" fmla="*/ 1180 h 1180"/>
              <a:gd name="T2" fmla="*/ 125 w 2041"/>
              <a:gd name="T3" fmla="*/ 1116 h 1180"/>
              <a:gd name="T4" fmla="*/ 116 w 2041"/>
              <a:gd name="T5" fmla="*/ 1079 h 1180"/>
              <a:gd name="T6" fmla="*/ 43 w 2041"/>
              <a:gd name="T7" fmla="*/ 979 h 1180"/>
              <a:gd name="T8" fmla="*/ 162 w 2041"/>
              <a:gd name="T9" fmla="*/ 695 h 1180"/>
              <a:gd name="T10" fmla="*/ 235 w 2041"/>
              <a:gd name="T11" fmla="*/ 631 h 1180"/>
              <a:gd name="T12" fmla="*/ 390 w 2041"/>
              <a:gd name="T13" fmla="*/ 586 h 1180"/>
              <a:gd name="T14" fmla="*/ 573 w 2041"/>
              <a:gd name="T15" fmla="*/ 595 h 1180"/>
              <a:gd name="T16" fmla="*/ 756 w 2041"/>
              <a:gd name="T17" fmla="*/ 650 h 1180"/>
              <a:gd name="T18" fmla="*/ 1094 w 2041"/>
              <a:gd name="T19" fmla="*/ 640 h 1180"/>
              <a:gd name="T20" fmla="*/ 1232 w 2041"/>
              <a:gd name="T21" fmla="*/ 558 h 1180"/>
              <a:gd name="T22" fmla="*/ 1277 w 2041"/>
              <a:gd name="T23" fmla="*/ 512 h 1180"/>
              <a:gd name="T24" fmla="*/ 1332 w 2041"/>
              <a:gd name="T25" fmla="*/ 458 h 1180"/>
              <a:gd name="T26" fmla="*/ 1350 w 2041"/>
              <a:gd name="T27" fmla="*/ 421 h 1180"/>
              <a:gd name="T28" fmla="*/ 1378 w 2041"/>
              <a:gd name="T29" fmla="*/ 375 h 1180"/>
              <a:gd name="T30" fmla="*/ 1424 w 2041"/>
              <a:gd name="T31" fmla="*/ 284 h 1180"/>
              <a:gd name="T32" fmla="*/ 1478 w 2041"/>
              <a:gd name="T33" fmla="*/ 183 h 1180"/>
              <a:gd name="T34" fmla="*/ 1579 w 2041"/>
              <a:gd name="T35" fmla="*/ 46 h 1180"/>
              <a:gd name="T36" fmla="*/ 1643 w 2041"/>
              <a:gd name="T37" fmla="*/ 0 h 1180"/>
              <a:gd name="T38" fmla="*/ 1872 w 2041"/>
              <a:gd name="T39" fmla="*/ 10 h 1180"/>
              <a:gd name="T40" fmla="*/ 1945 w 2041"/>
              <a:gd name="T41" fmla="*/ 28 h 1180"/>
              <a:gd name="T42" fmla="*/ 2000 w 2041"/>
              <a:gd name="T43" fmla="*/ 83 h 1180"/>
              <a:gd name="T44" fmla="*/ 2018 w 2041"/>
              <a:gd name="T45" fmla="*/ 138 h 1180"/>
              <a:gd name="T46" fmla="*/ 2027 w 2041"/>
              <a:gd name="T47" fmla="*/ 165 h 1180"/>
              <a:gd name="T48" fmla="*/ 1981 w 2041"/>
              <a:gd name="T49" fmla="*/ 348 h 1180"/>
              <a:gd name="T50" fmla="*/ 1899 w 2041"/>
              <a:gd name="T51" fmla="*/ 467 h 1180"/>
              <a:gd name="T52" fmla="*/ 1789 w 2041"/>
              <a:gd name="T53" fmla="*/ 586 h 1180"/>
              <a:gd name="T54" fmla="*/ 1552 w 2041"/>
              <a:gd name="T55" fmla="*/ 604 h 1180"/>
              <a:gd name="T56" fmla="*/ 1488 w 2041"/>
              <a:gd name="T57" fmla="*/ 622 h 1180"/>
              <a:gd name="T58" fmla="*/ 1460 w 2041"/>
              <a:gd name="T59" fmla="*/ 650 h 1180"/>
              <a:gd name="T60" fmla="*/ 1433 w 2041"/>
              <a:gd name="T61" fmla="*/ 668 h 1180"/>
              <a:gd name="T62" fmla="*/ 1442 w 2041"/>
              <a:gd name="T63" fmla="*/ 768 h 1180"/>
              <a:gd name="T64" fmla="*/ 1552 w 2041"/>
              <a:gd name="T65" fmla="*/ 851 h 1180"/>
              <a:gd name="T66" fmla="*/ 1917 w 2041"/>
              <a:gd name="T67" fmla="*/ 860 h 118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041"/>
              <a:gd name="T103" fmla="*/ 0 h 1180"/>
              <a:gd name="T104" fmla="*/ 2041 w 2041"/>
              <a:gd name="T105" fmla="*/ 1180 h 118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041" h="1180">
                <a:moveTo>
                  <a:pt x="162" y="1180"/>
                </a:moveTo>
                <a:cubicBezTo>
                  <a:pt x="151" y="1158"/>
                  <a:pt x="135" y="1139"/>
                  <a:pt x="125" y="1116"/>
                </a:cubicBezTo>
                <a:cubicBezTo>
                  <a:pt x="120" y="1104"/>
                  <a:pt x="122" y="1090"/>
                  <a:pt x="116" y="1079"/>
                </a:cubicBezTo>
                <a:cubicBezTo>
                  <a:pt x="96" y="1037"/>
                  <a:pt x="67" y="1016"/>
                  <a:pt x="43" y="979"/>
                </a:cubicBezTo>
                <a:cubicBezTo>
                  <a:pt x="0" y="844"/>
                  <a:pt x="93" y="784"/>
                  <a:pt x="162" y="695"/>
                </a:cubicBezTo>
                <a:cubicBezTo>
                  <a:pt x="190" y="659"/>
                  <a:pt x="176" y="654"/>
                  <a:pt x="235" y="631"/>
                </a:cubicBezTo>
                <a:cubicBezTo>
                  <a:pt x="285" y="611"/>
                  <a:pt x="338" y="599"/>
                  <a:pt x="390" y="586"/>
                </a:cubicBezTo>
                <a:cubicBezTo>
                  <a:pt x="451" y="589"/>
                  <a:pt x="512" y="588"/>
                  <a:pt x="573" y="595"/>
                </a:cubicBezTo>
                <a:cubicBezTo>
                  <a:pt x="622" y="601"/>
                  <a:pt x="709" y="633"/>
                  <a:pt x="756" y="650"/>
                </a:cubicBezTo>
                <a:cubicBezTo>
                  <a:pt x="869" y="647"/>
                  <a:pt x="982" y="648"/>
                  <a:pt x="1094" y="640"/>
                </a:cubicBezTo>
                <a:cubicBezTo>
                  <a:pt x="1146" y="636"/>
                  <a:pt x="1184" y="573"/>
                  <a:pt x="1232" y="558"/>
                </a:cubicBezTo>
                <a:cubicBezTo>
                  <a:pt x="1247" y="543"/>
                  <a:pt x="1262" y="527"/>
                  <a:pt x="1277" y="512"/>
                </a:cubicBezTo>
                <a:cubicBezTo>
                  <a:pt x="1295" y="494"/>
                  <a:pt x="1332" y="458"/>
                  <a:pt x="1332" y="458"/>
                </a:cubicBezTo>
                <a:cubicBezTo>
                  <a:pt x="1338" y="446"/>
                  <a:pt x="1343" y="433"/>
                  <a:pt x="1350" y="421"/>
                </a:cubicBezTo>
                <a:cubicBezTo>
                  <a:pt x="1359" y="405"/>
                  <a:pt x="1370" y="391"/>
                  <a:pt x="1378" y="375"/>
                </a:cubicBezTo>
                <a:cubicBezTo>
                  <a:pt x="1400" y="331"/>
                  <a:pt x="1376" y="315"/>
                  <a:pt x="1424" y="284"/>
                </a:cubicBezTo>
                <a:cubicBezTo>
                  <a:pt x="1435" y="249"/>
                  <a:pt x="1453" y="210"/>
                  <a:pt x="1478" y="183"/>
                </a:cubicBezTo>
                <a:cubicBezTo>
                  <a:pt x="1497" y="131"/>
                  <a:pt x="1533" y="77"/>
                  <a:pt x="1579" y="46"/>
                </a:cubicBezTo>
                <a:cubicBezTo>
                  <a:pt x="1593" y="4"/>
                  <a:pt x="1604" y="15"/>
                  <a:pt x="1643" y="0"/>
                </a:cubicBezTo>
                <a:cubicBezTo>
                  <a:pt x="1719" y="3"/>
                  <a:pt x="1796" y="3"/>
                  <a:pt x="1872" y="10"/>
                </a:cubicBezTo>
                <a:cubicBezTo>
                  <a:pt x="1897" y="12"/>
                  <a:pt x="1945" y="28"/>
                  <a:pt x="1945" y="28"/>
                </a:cubicBezTo>
                <a:cubicBezTo>
                  <a:pt x="1963" y="46"/>
                  <a:pt x="1992" y="58"/>
                  <a:pt x="2000" y="83"/>
                </a:cubicBezTo>
                <a:cubicBezTo>
                  <a:pt x="2006" y="101"/>
                  <a:pt x="2012" y="120"/>
                  <a:pt x="2018" y="138"/>
                </a:cubicBezTo>
                <a:cubicBezTo>
                  <a:pt x="2021" y="147"/>
                  <a:pt x="2027" y="165"/>
                  <a:pt x="2027" y="165"/>
                </a:cubicBezTo>
                <a:cubicBezTo>
                  <a:pt x="2020" y="267"/>
                  <a:pt x="2041" y="292"/>
                  <a:pt x="1981" y="348"/>
                </a:cubicBezTo>
                <a:cubicBezTo>
                  <a:pt x="1968" y="401"/>
                  <a:pt x="1932" y="426"/>
                  <a:pt x="1899" y="467"/>
                </a:cubicBezTo>
                <a:cubicBezTo>
                  <a:pt x="1865" y="509"/>
                  <a:pt x="1840" y="560"/>
                  <a:pt x="1789" y="586"/>
                </a:cubicBezTo>
                <a:cubicBezTo>
                  <a:pt x="1718" y="622"/>
                  <a:pt x="1631" y="600"/>
                  <a:pt x="1552" y="604"/>
                </a:cubicBezTo>
                <a:cubicBezTo>
                  <a:pt x="1547" y="605"/>
                  <a:pt x="1496" y="616"/>
                  <a:pt x="1488" y="622"/>
                </a:cubicBezTo>
                <a:cubicBezTo>
                  <a:pt x="1477" y="629"/>
                  <a:pt x="1470" y="642"/>
                  <a:pt x="1460" y="650"/>
                </a:cubicBezTo>
                <a:cubicBezTo>
                  <a:pt x="1452" y="657"/>
                  <a:pt x="1442" y="662"/>
                  <a:pt x="1433" y="668"/>
                </a:cubicBezTo>
                <a:cubicBezTo>
                  <a:pt x="1436" y="701"/>
                  <a:pt x="1435" y="735"/>
                  <a:pt x="1442" y="768"/>
                </a:cubicBezTo>
                <a:cubicBezTo>
                  <a:pt x="1450" y="801"/>
                  <a:pt x="1518" y="849"/>
                  <a:pt x="1552" y="851"/>
                </a:cubicBezTo>
                <a:cubicBezTo>
                  <a:pt x="1674" y="857"/>
                  <a:pt x="1795" y="860"/>
                  <a:pt x="1917" y="860"/>
                </a:cubicBezTo>
              </a:path>
            </a:pathLst>
          </a:custGeom>
          <a:noFill/>
          <a:ln w="38100" cmpd="sng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84213" y="2636838"/>
            <a:ext cx="3311525" cy="12969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79388" y="4365625"/>
            <a:ext cx="4824412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400">
                <a:solidFill>
                  <a:srgbClr val="0000FF"/>
                </a:solidFill>
              </a:rPr>
              <a:t>Прямолинейное движение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/>
              <a:t>     </a:t>
            </a:r>
            <a:r>
              <a:rPr lang="ru-RU" sz="2400">
                <a:solidFill>
                  <a:srgbClr val="080808"/>
                </a:solidFill>
              </a:rPr>
              <a:t>( лифт)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5148263" y="5229225"/>
            <a:ext cx="3995737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400">
                <a:solidFill>
                  <a:srgbClr val="FF0066"/>
                </a:solidFill>
              </a:rPr>
              <a:t>Криволинейное движение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/>
              <a:t>      </a:t>
            </a:r>
            <a:r>
              <a:rPr lang="ru-RU" sz="2400">
                <a:solidFill>
                  <a:srgbClr val="080808"/>
                </a:solidFill>
              </a:rPr>
              <a:t>(лыжник по трассе)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13320" grpId="0"/>
      <p:bldP spid="13321" grpId="0" animBg="1"/>
      <p:bldP spid="13322" grpId="0" animBg="1"/>
      <p:bldP spid="13323" grpId="0"/>
      <p:bldP spid="133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611188" y="620713"/>
            <a:ext cx="79930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3200">
                <a:solidFill>
                  <a:srgbClr val="000099"/>
                </a:solidFill>
              </a:rPr>
              <a:t>Форма траектории зависит от выбора системы отсчета</a:t>
            </a:r>
            <a:r>
              <a:rPr lang="ru-RU" sz="2800"/>
              <a:t>. </a:t>
            </a:r>
          </a:p>
        </p:txBody>
      </p:sp>
      <p:sp>
        <p:nvSpPr>
          <p:cNvPr id="24611" name="AutoShape 35"/>
          <p:cNvSpPr>
            <a:spLocks noChangeArrowheads="1"/>
          </p:cNvSpPr>
          <p:nvPr/>
        </p:nvSpPr>
        <p:spPr bwMode="auto">
          <a:xfrm>
            <a:off x="827088" y="5013325"/>
            <a:ext cx="1296987" cy="1295400"/>
          </a:xfrm>
          <a:prstGeom prst="flowChartOr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>
            <a:off x="900113" y="6308725"/>
            <a:ext cx="7488237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14" name="Arc 38"/>
          <p:cNvSpPr>
            <a:spLocks/>
          </p:cNvSpPr>
          <p:nvPr/>
        </p:nvSpPr>
        <p:spPr bwMode="auto">
          <a:xfrm>
            <a:off x="1619250" y="5013325"/>
            <a:ext cx="2663825" cy="1295400"/>
          </a:xfrm>
          <a:custGeom>
            <a:avLst/>
            <a:gdLst>
              <a:gd name="T0" fmla="*/ 0 w 21600"/>
              <a:gd name="T1" fmla="*/ 0 h 21600"/>
              <a:gd name="T2" fmla="*/ 2663825 w 21600"/>
              <a:gd name="T3" fmla="*/ 1295400 h 21600"/>
              <a:gd name="T4" fmla="*/ 0 w 21600"/>
              <a:gd name="T5" fmla="*/ 1295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15" name="Arc 39"/>
          <p:cNvSpPr>
            <a:spLocks/>
          </p:cNvSpPr>
          <p:nvPr/>
        </p:nvSpPr>
        <p:spPr bwMode="auto">
          <a:xfrm rot="-2691574">
            <a:off x="4745038" y="4621213"/>
            <a:ext cx="3455987" cy="2663825"/>
          </a:xfrm>
          <a:custGeom>
            <a:avLst/>
            <a:gdLst>
              <a:gd name="T0" fmla="*/ 0 w 24632"/>
              <a:gd name="T1" fmla="*/ 46370 h 21600"/>
              <a:gd name="T2" fmla="*/ 3455987 w 24632"/>
              <a:gd name="T3" fmla="*/ 1870597 h 21600"/>
              <a:gd name="T4" fmla="*/ 562903 w 24632"/>
              <a:gd name="T5" fmla="*/ 2663825 h 21600"/>
              <a:gd name="T6" fmla="*/ 0 60000 65536"/>
              <a:gd name="T7" fmla="*/ 0 60000 65536"/>
              <a:gd name="T8" fmla="*/ 0 60000 65536"/>
              <a:gd name="T9" fmla="*/ 0 w 24632"/>
              <a:gd name="T10" fmla="*/ 0 h 21600"/>
              <a:gd name="T11" fmla="*/ 24632 w 2463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632" h="21600" fill="none" extrusionOk="0">
                <a:moveTo>
                  <a:pt x="-1" y="375"/>
                </a:moveTo>
                <a:cubicBezTo>
                  <a:pt x="1322" y="125"/>
                  <a:pt x="2665" y="-1"/>
                  <a:pt x="4012" y="0"/>
                </a:cubicBezTo>
                <a:cubicBezTo>
                  <a:pt x="13463" y="0"/>
                  <a:pt x="21817" y="6145"/>
                  <a:pt x="24632" y="15167"/>
                </a:cubicBezTo>
              </a:path>
              <a:path w="24632" h="21600" stroke="0" extrusionOk="0">
                <a:moveTo>
                  <a:pt x="-1" y="375"/>
                </a:moveTo>
                <a:cubicBezTo>
                  <a:pt x="1322" y="125"/>
                  <a:pt x="2665" y="-1"/>
                  <a:pt x="4012" y="0"/>
                </a:cubicBezTo>
                <a:cubicBezTo>
                  <a:pt x="13463" y="0"/>
                  <a:pt x="21817" y="6145"/>
                  <a:pt x="24632" y="15167"/>
                </a:cubicBezTo>
                <a:lnTo>
                  <a:pt x="4012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19" name="Text Box 43"/>
          <p:cNvSpPr txBox="1">
            <a:spLocks noChangeArrowheads="1"/>
          </p:cNvSpPr>
          <p:nvPr/>
        </p:nvSpPr>
        <p:spPr bwMode="auto">
          <a:xfrm>
            <a:off x="395288" y="1844675"/>
            <a:ext cx="83534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800">
                <a:solidFill>
                  <a:srgbClr val="000099"/>
                </a:solidFill>
              </a:rPr>
              <a:t>Для человека стоящего на Земле траектория точки обода колеса представляет собой </a:t>
            </a:r>
            <a:r>
              <a:rPr lang="ru-RU" sz="2800">
                <a:solidFill>
                  <a:srgbClr val="FF0000"/>
                </a:solidFill>
              </a:rPr>
              <a:t>циклоиду.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1.32948E-6 L 0.71667 1.32948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8" grpId="0"/>
      <p:bldP spid="24611" grpId="0" animBg="1"/>
      <p:bldP spid="24611" grpId="1" animBg="1"/>
      <p:bldP spid="24611" grpId="2" animBg="1"/>
      <p:bldP spid="24612" grpId="0" animBg="1"/>
      <p:bldP spid="24614" grpId="0" animBg="1"/>
      <p:bldP spid="24615" grpId="0" animBg="1"/>
      <p:bldP spid="246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3" name="Tree"/>
          <p:cNvSpPr>
            <a:spLocks noEditPoints="1" noChangeArrowheads="1"/>
          </p:cNvSpPr>
          <p:nvPr/>
        </p:nvSpPr>
        <p:spPr bwMode="auto">
          <a:xfrm>
            <a:off x="179388" y="1052513"/>
            <a:ext cx="1809750" cy="18097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4932363" y="3429000"/>
            <a:ext cx="1079500" cy="1008063"/>
          </a:xfrm>
          <a:prstGeom prst="flowChartSummingJunction">
            <a:avLst/>
          </a:prstGeom>
          <a:solidFill>
            <a:srgbClr val="66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2484438" y="3500438"/>
            <a:ext cx="1079500" cy="1008062"/>
          </a:xfrm>
          <a:prstGeom prst="flowChartSummingJunction">
            <a:avLst/>
          </a:prstGeom>
          <a:solidFill>
            <a:srgbClr val="66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Freeform 7"/>
          <p:cNvSpPr>
            <a:spLocks/>
          </p:cNvSpPr>
          <p:nvPr/>
        </p:nvSpPr>
        <p:spPr bwMode="auto">
          <a:xfrm>
            <a:off x="998538" y="1089025"/>
            <a:ext cx="6562725" cy="3033713"/>
          </a:xfrm>
          <a:custGeom>
            <a:avLst/>
            <a:gdLst>
              <a:gd name="T0" fmla="*/ 834 w 4134"/>
              <a:gd name="T1" fmla="*/ 1783 h 1911"/>
              <a:gd name="T2" fmla="*/ 194 w 4134"/>
              <a:gd name="T3" fmla="*/ 1728 h 1911"/>
              <a:gd name="T4" fmla="*/ 112 w 4134"/>
              <a:gd name="T5" fmla="*/ 1682 h 1911"/>
              <a:gd name="T6" fmla="*/ 38 w 4134"/>
              <a:gd name="T7" fmla="*/ 1499 h 1911"/>
              <a:gd name="T8" fmla="*/ 11 w 4134"/>
              <a:gd name="T9" fmla="*/ 1380 h 1911"/>
              <a:gd name="T10" fmla="*/ 203 w 4134"/>
              <a:gd name="T11" fmla="*/ 996 h 1911"/>
              <a:gd name="T12" fmla="*/ 1126 w 4134"/>
              <a:gd name="T13" fmla="*/ 978 h 1911"/>
              <a:gd name="T14" fmla="*/ 1282 w 4134"/>
              <a:gd name="T15" fmla="*/ 841 h 1911"/>
              <a:gd name="T16" fmla="*/ 1318 w 4134"/>
              <a:gd name="T17" fmla="*/ 768 h 1911"/>
              <a:gd name="T18" fmla="*/ 1373 w 4134"/>
              <a:gd name="T19" fmla="*/ 713 h 1911"/>
              <a:gd name="T20" fmla="*/ 1401 w 4134"/>
              <a:gd name="T21" fmla="*/ 685 h 1911"/>
              <a:gd name="T22" fmla="*/ 1483 w 4134"/>
              <a:gd name="T23" fmla="*/ 557 h 1911"/>
              <a:gd name="T24" fmla="*/ 1520 w 4134"/>
              <a:gd name="T25" fmla="*/ 439 h 1911"/>
              <a:gd name="T26" fmla="*/ 1556 w 4134"/>
              <a:gd name="T27" fmla="*/ 265 h 1911"/>
              <a:gd name="T28" fmla="*/ 1629 w 4134"/>
              <a:gd name="T29" fmla="*/ 146 h 1911"/>
              <a:gd name="T30" fmla="*/ 1748 w 4134"/>
              <a:gd name="T31" fmla="*/ 45 h 1911"/>
              <a:gd name="T32" fmla="*/ 2077 w 4134"/>
              <a:gd name="T33" fmla="*/ 0 h 1911"/>
              <a:gd name="T34" fmla="*/ 2214 w 4134"/>
              <a:gd name="T35" fmla="*/ 36 h 1911"/>
              <a:gd name="T36" fmla="*/ 2470 w 4134"/>
              <a:gd name="T37" fmla="*/ 82 h 1911"/>
              <a:gd name="T38" fmla="*/ 2534 w 4134"/>
              <a:gd name="T39" fmla="*/ 91 h 1911"/>
              <a:gd name="T40" fmla="*/ 2681 w 4134"/>
              <a:gd name="T41" fmla="*/ 164 h 1911"/>
              <a:gd name="T42" fmla="*/ 2772 w 4134"/>
              <a:gd name="T43" fmla="*/ 393 h 1911"/>
              <a:gd name="T44" fmla="*/ 2800 w 4134"/>
              <a:gd name="T45" fmla="*/ 493 h 1911"/>
              <a:gd name="T46" fmla="*/ 2809 w 4134"/>
              <a:gd name="T47" fmla="*/ 612 h 1911"/>
              <a:gd name="T48" fmla="*/ 2818 w 4134"/>
              <a:gd name="T49" fmla="*/ 640 h 1911"/>
              <a:gd name="T50" fmla="*/ 2827 w 4134"/>
              <a:gd name="T51" fmla="*/ 731 h 1911"/>
              <a:gd name="T52" fmla="*/ 2918 w 4134"/>
              <a:gd name="T53" fmla="*/ 841 h 1911"/>
              <a:gd name="T54" fmla="*/ 2964 w 4134"/>
              <a:gd name="T55" fmla="*/ 868 h 1911"/>
              <a:gd name="T56" fmla="*/ 3028 w 4134"/>
              <a:gd name="T57" fmla="*/ 914 h 1911"/>
              <a:gd name="T58" fmla="*/ 3869 w 4134"/>
              <a:gd name="T59" fmla="*/ 923 h 1911"/>
              <a:gd name="T60" fmla="*/ 4070 w 4134"/>
              <a:gd name="T61" fmla="*/ 1033 h 1911"/>
              <a:gd name="T62" fmla="*/ 4125 w 4134"/>
              <a:gd name="T63" fmla="*/ 1170 h 1911"/>
              <a:gd name="T64" fmla="*/ 4134 w 4134"/>
              <a:gd name="T65" fmla="*/ 1316 h 1911"/>
              <a:gd name="T66" fmla="*/ 4125 w 4134"/>
              <a:gd name="T67" fmla="*/ 1563 h 1911"/>
              <a:gd name="T68" fmla="*/ 3997 w 4134"/>
              <a:gd name="T69" fmla="*/ 1682 h 1911"/>
              <a:gd name="T70" fmla="*/ 3641 w 4134"/>
              <a:gd name="T71" fmla="*/ 1691 h 1911"/>
              <a:gd name="T72" fmla="*/ 3376 w 4134"/>
              <a:gd name="T73" fmla="*/ 1719 h 1911"/>
              <a:gd name="T74" fmla="*/ 3202 w 4134"/>
              <a:gd name="T75" fmla="*/ 1655 h 1911"/>
              <a:gd name="T76" fmla="*/ 3174 w 4134"/>
              <a:gd name="T77" fmla="*/ 1609 h 1911"/>
              <a:gd name="T78" fmla="*/ 3101 w 4134"/>
              <a:gd name="T79" fmla="*/ 1490 h 1911"/>
              <a:gd name="T80" fmla="*/ 3083 w 4134"/>
              <a:gd name="T81" fmla="*/ 1463 h 1911"/>
              <a:gd name="T82" fmla="*/ 2964 w 4134"/>
              <a:gd name="T83" fmla="*/ 1426 h 1911"/>
              <a:gd name="T84" fmla="*/ 2480 w 4134"/>
              <a:gd name="T85" fmla="*/ 1472 h 1911"/>
              <a:gd name="T86" fmla="*/ 2443 w 4134"/>
              <a:gd name="T87" fmla="*/ 1554 h 1911"/>
              <a:gd name="T88" fmla="*/ 2416 w 4134"/>
              <a:gd name="T89" fmla="*/ 1728 h 1911"/>
              <a:gd name="T90" fmla="*/ 2370 w 4134"/>
              <a:gd name="T91" fmla="*/ 1773 h 1911"/>
              <a:gd name="T92" fmla="*/ 1629 w 4134"/>
              <a:gd name="T93" fmla="*/ 1691 h 1911"/>
              <a:gd name="T94" fmla="*/ 1565 w 4134"/>
              <a:gd name="T95" fmla="*/ 1581 h 1911"/>
              <a:gd name="T96" fmla="*/ 1392 w 4134"/>
              <a:gd name="T97" fmla="*/ 1408 h 1911"/>
              <a:gd name="T98" fmla="*/ 1026 w 4134"/>
              <a:gd name="T99" fmla="*/ 1435 h 1911"/>
              <a:gd name="T100" fmla="*/ 953 w 4134"/>
              <a:gd name="T101" fmla="*/ 1490 h 1911"/>
              <a:gd name="T102" fmla="*/ 916 w 4134"/>
              <a:gd name="T103" fmla="*/ 1618 h 1911"/>
              <a:gd name="T104" fmla="*/ 898 w 4134"/>
              <a:gd name="T105" fmla="*/ 1728 h 1911"/>
              <a:gd name="T106" fmla="*/ 834 w 4134"/>
              <a:gd name="T107" fmla="*/ 1783 h 1911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4134"/>
              <a:gd name="T163" fmla="*/ 0 h 1911"/>
              <a:gd name="T164" fmla="*/ 4134 w 4134"/>
              <a:gd name="T165" fmla="*/ 1911 h 1911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4134" h="1911">
                <a:moveTo>
                  <a:pt x="834" y="1783"/>
                </a:moveTo>
                <a:cubicBezTo>
                  <a:pt x="588" y="1843"/>
                  <a:pt x="405" y="1798"/>
                  <a:pt x="194" y="1728"/>
                </a:cubicBezTo>
                <a:cubicBezTo>
                  <a:pt x="167" y="1709"/>
                  <a:pt x="139" y="1700"/>
                  <a:pt x="112" y="1682"/>
                </a:cubicBezTo>
                <a:cubicBezTo>
                  <a:pt x="89" y="1621"/>
                  <a:pt x="54" y="1563"/>
                  <a:pt x="38" y="1499"/>
                </a:cubicBezTo>
                <a:cubicBezTo>
                  <a:pt x="28" y="1459"/>
                  <a:pt x="21" y="1420"/>
                  <a:pt x="11" y="1380"/>
                </a:cubicBezTo>
                <a:cubicBezTo>
                  <a:pt x="17" y="1240"/>
                  <a:pt x="0" y="1002"/>
                  <a:pt x="203" y="996"/>
                </a:cubicBezTo>
                <a:cubicBezTo>
                  <a:pt x="511" y="988"/>
                  <a:pt x="818" y="984"/>
                  <a:pt x="1126" y="978"/>
                </a:cubicBezTo>
                <a:cubicBezTo>
                  <a:pt x="1189" y="933"/>
                  <a:pt x="1233" y="899"/>
                  <a:pt x="1282" y="841"/>
                </a:cubicBezTo>
                <a:cubicBezTo>
                  <a:pt x="1352" y="757"/>
                  <a:pt x="1233" y="885"/>
                  <a:pt x="1318" y="768"/>
                </a:cubicBezTo>
                <a:cubicBezTo>
                  <a:pt x="1333" y="747"/>
                  <a:pt x="1355" y="731"/>
                  <a:pt x="1373" y="713"/>
                </a:cubicBezTo>
                <a:cubicBezTo>
                  <a:pt x="1382" y="704"/>
                  <a:pt x="1401" y="685"/>
                  <a:pt x="1401" y="685"/>
                </a:cubicBezTo>
                <a:cubicBezTo>
                  <a:pt x="1417" y="636"/>
                  <a:pt x="1455" y="599"/>
                  <a:pt x="1483" y="557"/>
                </a:cubicBezTo>
                <a:cubicBezTo>
                  <a:pt x="1503" y="528"/>
                  <a:pt x="1508" y="472"/>
                  <a:pt x="1520" y="439"/>
                </a:cubicBezTo>
                <a:cubicBezTo>
                  <a:pt x="1527" y="387"/>
                  <a:pt x="1529" y="311"/>
                  <a:pt x="1556" y="265"/>
                </a:cubicBezTo>
                <a:cubicBezTo>
                  <a:pt x="1579" y="225"/>
                  <a:pt x="1611" y="189"/>
                  <a:pt x="1629" y="146"/>
                </a:cubicBezTo>
                <a:cubicBezTo>
                  <a:pt x="1651" y="94"/>
                  <a:pt x="1690" y="55"/>
                  <a:pt x="1748" y="45"/>
                </a:cubicBezTo>
                <a:cubicBezTo>
                  <a:pt x="1857" y="25"/>
                  <a:pt x="1968" y="22"/>
                  <a:pt x="2077" y="0"/>
                </a:cubicBezTo>
                <a:cubicBezTo>
                  <a:pt x="2183" y="11"/>
                  <a:pt x="2139" y="11"/>
                  <a:pt x="2214" y="36"/>
                </a:cubicBezTo>
                <a:cubicBezTo>
                  <a:pt x="2285" y="84"/>
                  <a:pt x="2391" y="77"/>
                  <a:pt x="2470" y="82"/>
                </a:cubicBezTo>
                <a:cubicBezTo>
                  <a:pt x="2491" y="85"/>
                  <a:pt x="2514" y="84"/>
                  <a:pt x="2534" y="91"/>
                </a:cubicBezTo>
                <a:cubicBezTo>
                  <a:pt x="2584" y="108"/>
                  <a:pt x="2628" y="147"/>
                  <a:pt x="2681" y="164"/>
                </a:cubicBezTo>
                <a:cubicBezTo>
                  <a:pt x="2727" y="236"/>
                  <a:pt x="2721" y="323"/>
                  <a:pt x="2772" y="393"/>
                </a:cubicBezTo>
                <a:cubicBezTo>
                  <a:pt x="2792" y="475"/>
                  <a:pt x="2781" y="442"/>
                  <a:pt x="2800" y="493"/>
                </a:cubicBezTo>
                <a:cubicBezTo>
                  <a:pt x="2803" y="533"/>
                  <a:pt x="2804" y="573"/>
                  <a:pt x="2809" y="612"/>
                </a:cubicBezTo>
                <a:cubicBezTo>
                  <a:pt x="2810" y="622"/>
                  <a:pt x="2817" y="630"/>
                  <a:pt x="2818" y="640"/>
                </a:cubicBezTo>
                <a:cubicBezTo>
                  <a:pt x="2823" y="670"/>
                  <a:pt x="2821" y="701"/>
                  <a:pt x="2827" y="731"/>
                </a:cubicBezTo>
                <a:cubicBezTo>
                  <a:pt x="2839" y="798"/>
                  <a:pt x="2862" y="803"/>
                  <a:pt x="2918" y="841"/>
                </a:cubicBezTo>
                <a:cubicBezTo>
                  <a:pt x="2963" y="872"/>
                  <a:pt x="2908" y="849"/>
                  <a:pt x="2964" y="868"/>
                </a:cubicBezTo>
                <a:cubicBezTo>
                  <a:pt x="2986" y="891"/>
                  <a:pt x="2997" y="904"/>
                  <a:pt x="3028" y="914"/>
                </a:cubicBezTo>
                <a:cubicBezTo>
                  <a:pt x="3310" y="907"/>
                  <a:pt x="3587" y="904"/>
                  <a:pt x="3869" y="923"/>
                </a:cubicBezTo>
                <a:cubicBezTo>
                  <a:pt x="3934" y="972"/>
                  <a:pt x="3992" y="1007"/>
                  <a:pt x="4070" y="1033"/>
                </a:cubicBezTo>
                <a:cubicBezTo>
                  <a:pt x="4111" y="1072"/>
                  <a:pt x="4108" y="1119"/>
                  <a:pt x="4125" y="1170"/>
                </a:cubicBezTo>
                <a:cubicBezTo>
                  <a:pt x="4128" y="1219"/>
                  <a:pt x="4134" y="1267"/>
                  <a:pt x="4134" y="1316"/>
                </a:cubicBezTo>
                <a:cubicBezTo>
                  <a:pt x="4134" y="1398"/>
                  <a:pt x="4130" y="1481"/>
                  <a:pt x="4125" y="1563"/>
                </a:cubicBezTo>
                <a:cubicBezTo>
                  <a:pt x="4122" y="1611"/>
                  <a:pt x="4045" y="1679"/>
                  <a:pt x="3997" y="1682"/>
                </a:cubicBezTo>
                <a:cubicBezTo>
                  <a:pt x="3879" y="1690"/>
                  <a:pt x="3760" y="1688"/>
                  <a:pt x="3641" y="1691"/>
                </a:cubicBezTo>
                <a:cubicBezTo>
                  <a:pt x="3547" y="1698"/>
                  <a:pt x="3469" y="1710"/>
                  <a:pt x="3376" y="1719"/>
                </a:cubicBezTo>
                <a:cubicBezTo>
                  <a:pt x="3184" y="1706"/>
                  <a:pt x="3260" y="1743"/>
                  <a:pt x="3202" y="1655"/>
                </a:cubicBezTo>
                <a:cubicBezTo>
                  <a:pt x="3176" y="1574"/>
                  <a:pt x="3213" y="1673"/>
                  <a:pt x="3174" y="1609"/>
                </a:cubicBezTo>
                <a:cubicBezTo>
                  <a:pt x="3142" y="1556"/>
                  <a:pt x="3137" y="1533"/>
                  <a:pt x="3101" y="1490"/>
                </a:cubicBezTo>
                <a:cubicBezTo>
                  <a:pt x="3094" y="1482"/>
                  <a:pt x="3091" y="1470"/>
                  <a:pt x="3083" y="1463"/>
                </a:cubicBezTo>
                <a:cubicBezTo>
                  <a:pt x="3055" y="1440"/>
                  <a:pt x="3000" y="1435"/>
                  <a:pt x="2964" y="1426"/>
                </a:cubicBezTo>
                <a:cubicBezTo>
                  <a:pt x="2767" y="1430"/>
                  <a:pt x="2601" y="1344"/>
                  <a:pt x="2480" y="1472"/>
                </a:cubicBezTo>
                <a:cubicBezTo>
                  <a:pt x="2469" y="1502"/>
                  <a:pt x="2461" y="1527"/>
                  <a:pt x="2443" y="1554"/>
                </a:cubicBezTo>
                <a:cubicBezTo>
                  <a:pt x="2439" y="1593"/>
                  <a:pt x="2443" y="1692"/>
                  <a:pt x="2416" y="1728"/>
                </a:cubicBezTo>
                <a:cubicBezTo>
                  <a:pt x="2403" y="1745"/>
                  <a:pt x="2370" y="1773"/>
                  <a:pt x="2370" y="1773"/>
                </a:cubicBezTo>
                <a:cubicBezTo>
                  <a:pt x="1522" y="1762"/>
                  <a:pt x="1861" y="1911"/>
                  <a:pt x="1629" y="1691"/>
                </a:cubicBezTo>
                <a:cubicBezTo>
                  <a:pt x="1617" y="1644"/>
                  <a:pt x="1593" y="1623"/>
                  <a:pt x="1565" y="1581"/>
                </a:cubicBezTo>
                <a:cubicBezTo>
                  <a:pt x="1517" y="1510"/>
                  <a:pt x="1477" y="1436"/>
                  <a:pt x="1392" y="1408"/>
                </a:cubicBezTo>
                <a:cubicBezTo>
                  <a:pt x="1357" y="1409"/>
                  <a:pt x="1103" y="1397"/>
                  <a:pt x="1026" y="1435"/>
                </a:cubicBezTo>
                <a:cubicBezTo>
                  <a:pt x="998" y="1449"/>
                  <a:pt x="979" y="1473"/>
                  <a:pt x="953" y="1490"/>
                </a:cubicBezTo>
                <a:cubicBezTo>
                  <a:pt x="938" y="1534"/>
                  <a:pt x="923" y="1572"/>
                  <a:pt x="916" y="1618"/>
                </a:cubicBezTo>
                <a:cubicBezTo>
                  <a:pt x="910" y="1655"/>
                  <a:pt x="917" y="1696"/>
                  <a:pt x="898" y="1728"/>
                </a:cubicBezTo>
                <a:cubicBezTo>
                  <a:pt x="884" y="1752"/>
                  <a:pt x="834" y="1760"/>
                  <a:pt x="834" y="1783"/>
                </a:cubicBezTo>
                <a:close/>
              </a:path>
            </a:pathLst>
          </a:cu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Freeform 8"/>
          <p:cNvSpPr>
            <a:spLocks/>
          </p:cNvSpPr>
          <p:nvPr/>
        </p:nvSpPr>
        <p:spPr bwMode="auto">
          <a:xfrm>
            <a:off x="3700463" y="1611313"/>
            <a:ext cx="1350962" cy="1038225"/>
          </a:xfrm>
          <a:custGeom>
            <a:avLst/>
            <a:gdLst>
              <a:gd name="T0" fmla="*/ 0 w 851"/>
              <a:gd name="T1" fmla="*/ 484 h 654"/>
              <a:gd name="T2" fmla="*/ 10 w 851"/>
              <a:gd name="T3" fmla="*/ 128 h 654"/>
              <a:gd name="T4" fmla="*/ 19 w 851"/>
              <a:gd name="T5" fmla="*/ 100 h 654"/>
              <a:gd name="T6" fmla="*/ 202 w 851"/>
              <a:gd name="T7" fmla="*/ 0 h 654"/>
              <a:gd name="T8" fmla="*/ 540 w 851"/>
              <a:gd name="T9" fmla="*/ 9 h 654"/>
              <a:gd name="T10" fmla="*/ 677 w 851"/>
              <a:gd name="T11" fmla="*/ 18 h 654"/>
              <a:gd name="T12" fmla="*/ 741 w 851"/>
              <a:gd name="T13" fmla="*/ 100 h 654"/>
              <a:gd name="T14" fmla="*/ 851 w 851"/>
              <a:gd name="T15" fmla="*/ 411 h 654"/>
              <a:gd name="T16" fmla="*/ 430 w 851"/>
              <a:gd name="T17" fmla="*/ 530 h 654"/>
              <a:gd name="T18" fmla="*/ 0 w 851"/>
              <a:gd name="T19" fmla="*/ 484 h 6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51"/>
              <a:gd name="T31" fmla="*/ 0 h 654"/>
              <a:gd name="T32" fmla="*/ 851 w 851"/>
              <a:gd name="T33" fmla="*/ 654 h 65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51" h="654">
                <a:moveTo>
                  <a:pt x="0" y="484"/>
                </a:moveTo>
                <a:cubicBezTo>
                  <a:pt x="3" y="365"/>
                  <a:pt x="4" y="247"/>
                  <a:pt x="10" y="128"/>
                </a:cubicBezTo>
                <a:cubicBezTo>
                  <a:pt x="10" y="118"/>
                  <a:pt x="12" y="107"/>
                  <a:pt x="19" y="100"/>
                </a:cubicBezTo>
                <a:cubicBezTo>
                  <a:pt x="62" y="57"/>
                  <a:pt x="144" y="10"/>
                  <a:pt x="202" y="0"/>
                </a:cubicBezTo>
                <a:cubicBezTo>
                  <a:pt x="315" y="3"/>
                  <a:pt x="427" y="5"/>
                  <a:pt x="540" y="9"/>
                </a:cubicBezTo>
                <a:cubicBezTo>
                  <a:pt x="586" y="11"/>
                  <a:pt x="632" y="8"/>
                  <a:pt x="677" y="18"/>
                </a:cubicBezTo>
                <a:cubicBezTo>
                  <a:pt x="711" y="26"/>
                  <a:pt x="722" y="71"/>
                  <a:pt x="741" y="100"/>
                </a:cubicBezTo>
                <a:cubicBezTo>
                  <a:pt x="805" y="196"/>
                  <a:pt x="835" y="297"/>
                  <a:pt x="851" y="411"/>
                </a:cubicBezTo>
                <a:cubicBezTo>
                  <a:pt x="831" y="654"/>
                  <a:pt x="771" y="538"/>
                  <a:pt x="430" y="530"/>
                </a:cubicBezTo>
                <a:cubicBezTo>
                  <a:pt x="297" y="486"/>
                  <a:pt x="119" y="493"/>
                  <a:pt x="0" y="484"/>
                </a:cubicBezTo>
                <a:close/>
              </a:path>
            </a:pathLst>
          </a:cu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Freeform 10"/>
          <p:cNvSpPr>
            <a:spLocks/>
          </p:cNvSpPr>
          <p:nvPr/>
        </p:nvSpPr>
        <p:spPr bwMode="auto">
          <a:xfrm>
            <a:off x="1001713" y="2917825"/>
            <a:ext cx="42862" cy="14288"/>
          </a:xfrm>
          <a:custGeom>
            <a:avLst/>
            <a:gdLst>
              <a:gd name="T0" fmla="*/ 27 w 27"/>
              <a:gd name="T1" fmla="*/ 9 h 9"/>
              <a:gd name="T2" fmla="*/ 0 w 27"/>
              <a:gd name="T3" fmla="*/ 0 h 9"/>
              <a:gd name="T4" fmla="*/ 27 w 27"/>
              <a:gd name="T5" fmla="*/ 9 h 9"/>
              <a:gd name="T6" fmla="*/ 0 60000 65536"/>
              <a:gd name="T7" fmla="*/ 0 60000 65536"/>
              <a:gd name="T8" fmla="*/ 0 60000 65536"/>
              <a:gd name="T9" fmla="*/ 0 w 27"/>
              <a:gd name="T10" fmla="*/ 0 h 9"/>
              <a:gd name="T11" fmla="*/ 27 w 27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" h="9">
                <a:moveTo>
                  <a:pt x="27" y="9"/>
                </a:moveTo>
                <a:cubicBezTo>
                  <a:pt x="18" y="6"/>
                  <a:pt x="0" y="0"/>
                  <a:pt x="0" y="0"/>
                </a:cubicBezTo>
                <a:cubicBezTo>
                  <a:pt x="0" y="0"/>
                  <a:pt x="18" y="6"/>
                  <a:pt x="27" y="9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8" name="Freeform 11"/>
          <p:cNvSpPr>
            <a:spLocks/>
          </p:cNvSpPr>
          <p:nvPr/>
        </p:nvSpPr>
        <p:spPr bwMode="auto">
          <a:xfrm>
            <a:off x="746125" y="2873375"/>
            <a:ext cx="269875" cy="552450"/>
          </a:xfrm>
          <a:custGeom>
            <a:avLst/>
            <a:gdLst>
              <a:gd name="T0" fmla="*/ 170 w 170"/>
              <a:gd name="T1" fmla="*/ 0 h 348"/>
              <a:gd name="T2" fmla="*/ 79 w 170"/>
              <a:gd name="T3" fmla="*/ 28 h 348"/>
              <a:gd name="T4" fmla="*/ 24 w 170"/>
              <a:gd name="T5" fmla="*/ 92 h 348"/>
              <a:gd name="T6" fmla="*/ 24 w 170"/>
              <a:gd name="T7" fmla="*/ 238 h 348"/>
              <a:gd name="T8" fmla="*/ 51 w 170"/>
              <a:gd name="T9" fmla="*/ 247 h 348"/>
              <a:gd name="T10" fmla="*/ 79 w 170"/>
              <a:gd name="T11" fmla="*/ 265 h 348"/>
              <a:gd name="T12" fmla="*/ 170 w 170"/>
              <a:gd name="T13" fmla="*/ 348 h 3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0"/>
              <a:gd name="T22" fmla="*/ 0 h 348"/>
              <a:gd name="T23" fmla="*/ 170 w 170"/>
              <a:gd name="T24" fmla="*/ 348 h 3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0" h="348">
                <a:moveTo>
                  <a:pt x="170" y="0"/>
                </a:moveTo>
                <a:cubicBezTo>
                  <a:pt x="103" y="23"/>
                  <a:pt x="134" y="14"/>
                  <a:pt x="79" y="28"/>
                </a:cubicBezTo>
                <a:cubicBezTo>
                  <a:pt x="58" y="48"/>
                  <a:pt x="44" y="71"/>
                  <a:pt x="24" y="92"/>
                </a:cubicBezTo>
                <a:cubicBezTo>
                  <a:pt x="6" y="146"/>
                  <a:pt x="0" y="153"/>
                  <a:pt x="24" y="238"/>
                </a:cubicBezTo>
                <a:cubicBezTo>
                  <a:pt x="27" y="247"/>
                  <a:pt x="42" y="243"/>
                  <a:pt x="51" y="247"/>
                </a:cubicBezTo>
                <a:cubicBezTo>
                  <a:pt x="61" y="252"/>
                  <a:pt x="70" y="258"/>
                  <a:pt x="79" y="265"/>
                </a:cubicBezTo>
                <a:cubicBezTo>
                  <a:pt x="111" y="291"/>
                  <a:pt x="141" y="319"/>
                  <a:pt x="170" y="348"/>
                </a:cubicBezTo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Line 13"/>
          <p:cNvSpPr>
            <a:spLocks noChangeShapeType="1"/>
          </p:cNvSpPr>
          <p:nvPr/>
        </p:nvSpPr>
        <p:spPr bwMode="auto">
          <a:xfrm flipV="1">
            <a:off x="755650" y="4437063"/>
            <a:ext cx="7848600" cy="71437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39750" y="5084763"/>
            <a:ext cx="79930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800">
                <a:solidFill>
                  <a:srgbClr val="000099"/>
                </a:solidFill>
              </a:rPr>
              <a:t>Для человека, сидящего в автомобиле, точка обода колеса будет описывать окружность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2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2948E-6 L 0.80659 -0.00601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3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27654" grpId="0" animBg="1"/>
      <p:bldP spid="276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78" name="Rectangle 22"/>
          <p:cNvSpPr>
            <a:spLocks noChangeArrowheads="1"/>
          </p:cNvSpPr>
          <p:nvPr/>
        </p:nvSpPr>
        <p:spPr bwMode="auto">
          <a:xfrm>
            <a:off x="395288" y="4005263"/>
            <a:ext cx="2159000" cy="3603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Выберите правильный ответ.</a:t>
            </a: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611188" y="1268413"/>
            <a:ext cx="80645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800"/>
              <a:t>На столике в вагоне движущегося поезда лежит книга. Относительно каких тел книга находится в покое?</a:t>
            </a:r>
          </a:p>
        </p:txBody>
      </p:sp>
      <p:sp>
        <p:nvSpPr>
          <p:cNvPr id="96262" name="Line 6"/>
          <p:cNvSpPr>
            <a:spLocks noChangeShapeType="1"/>
          </p:cNvSpPr>
          <p:nvPr/>
        </p:nvSpPr>
        <p:spPr bwMode="auto">
          <a:xfrm>
            <a:off x="4716463" y="5373688"/>
            <a:ext cx="3455987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6263" name="Oval 7"/>
          <p:cNvSpPr>
            <a:spLocks noChangeArrowheads="1"/>
          </p:cNvSpPr>
          <p:nvPr/>
        </p:nvSpPr>
        <p:spPr bwMode="auto">
          <a:xfrm>
            <a:off x="4716463" y="4941888"/>
            <a:ext cx="431800" cy="431800"/>
          </a:xfrm>
          <a:prstGeom prst="ellipse">
            <a:avLst/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6264" name="Oval 8"/>
          <p:cNvSpPr>
            <a:spLocks noChangeArrowheads="1"/>
          </p:cNvSpPr>
          <p:nvPr/>
        </p:nvSpPr>
        <p:spPr bwMode="auto">
          <a:xfrm>
            <a:off x="5219700" y="4941888"/>
            <a:ext cx="431800" cy="431800"/>
          </a:xfrm>
          <a:prstGeom prst="ellipse">
            <a:avLst/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6265" name="Oval 9"/>
          <p:cNvSpPr>
            <a:spLocks noChangeArrowheads="1"/>
          </p:cNvSpPr>
          <p:nvPr/>
        </p:nvSpPr>
        <p:spPr bwMode="auto">
          <a:xfrm>
            <a:off x="5940425" y="4941888"/>
            <a:ext cx="431800" cy="431800"/>
          </a:xfrm>
          <a:prstGeom prst="ellipse">
            <a:avLst/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6266" name="Oval 10"/>
          <p:cNvSpPr>
            <a:spLocks noChangeArrowheads="1"/>
          </p:cNvSpPr>
          <p:nvPr/>
        </p:nvSpPr>
        <p:spPr bwMode="auto">
          <a:xfrm>
            <a:off x="6443663" y="4941888"/>
            <a:ext cx="431800" cy="431800"/>
          </a:xfrm>
          <a:prstGeom prst="ellipse">
            <a:avLst/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6267" name="Oval 11"/>
          <p:cNvSpPr>
            <a:spLocks noChangeArrowheads="1"/>
          </p:cNvSpPr>
          <p:nvPr/>
        </p:nvSpPr>
        <p:spPr bwMode="auto">
          <a:xfrm>
            <a:off x="7164388" y="4941888"/>
            <a:ext cx="431800" cy="431800"/>
          </a:xfrm>
          <a:prstGeom prst="ellipse">
            <a:avLst/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6268" name="Oval 12"/>
          <p:cNvSpPr>
            <a:spLocks noChangeArrowheads="1"/>
          </p:cNvSpPr>
          <p:nvPr/>
        </p:nvSpPr>
        <p:spPr bwMode="auto">
          <a:xfrm>
            <a:off x="7667625" y="4941888"/>
            <a:ext cx="431800" cy="431800"/>
          </a:xfrm>
          <a:prstGeom prst="ellipse">
            <a:avLst/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4356100" y="2852738"/>
            <a:ext cx="4032250" cy="208915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6270" name="Rectangle 14"/>
          <p:cNvSpPr>
            <a:spLocks noChangeArrowheads="1"/>
          </p:cNvSpPr>
          <p:nvPr/>
        </p:nvSpPr>
        <p:spPr bwMode="auto">
          <a:xfrm>
            <a:off x="5508625" y="4221163"/>
            <a:ext cx="1727200" cy="144462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6274" name="Rectangle 18"/>
          <p:cNvSpPr>
            <a:spLocks noChangeArrowheads="1"/>
          </p:cNvSpPr>
          <p:nvPr/>
        </p:nvSpPr>
        <p:spPr bwMode="auto">
          <a:xfrm>
            <a:off x="5651500" y="4365625"/>
            <a:ext cx="73025" cy="576263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6275" name="Rectangle 19"/>
          <p:cNvSpPr>
            <a:spLocks noChangeArrowheads="1"/>
          </p:cNvSpPr>
          <p:nvPr/>
        </p:nvSpPr>
        <p:spPr bwMode="auto">
          <a:xfrm>
            <a:off x="6948488" y="4365625"/>
            <a:ext cx="71437" cy="576263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6276" name="Rectangle 20"/>
          <p:cNvSpPr>
            <a:spLocks noChangeArrowheads="1"/>
          </p:cNvSpPr>
          <p:nvPr/>
        </p:nvSpPr>
        <p:spPr bwMode="auto">
          <a:xfrm>
            <a:off x="5795963" y="4005263"/>
            <a:ext cx="1081087" cy="1444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6277" name="Text Box 21"/>
          <p:cNvSpPr txBox="1">
            <a:spLocks noChangeArrowheads="1"/>
          </p:cNvSpPr>
          <p:nvPr/>
        </p:nvSpPr>
        <p:spPr bwMode="auto">
          <a:xfrm>
            <a:off x="468313" y="3284538"/>
            <a:ext cx="3382962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ru-RU" sz="2800"/>
              <a:t>Рельсов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ru-RU" sz="2800"/>
              <a:t>Столика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ru-RU" sz="2800"/>
              <a:t>Колеса вагона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96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96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6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6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6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78" grpId="0" animBg="1"/>
      <p:bldP spid="96260" grpId="0"/>
      <p:bldP spid="96261" grpId="0"/>
      <p:bldP spid="96262" grpId="0" animBg="1"/>
      <p:bldP spid="96263" grpId="0" animBg="1"/>
      <p:bldP spid="96264" grpId="0" animBg="1"/>
      <p:bldP spid="96265" grpId="0" animBg="1"/>
      <p:bldP spid="96266" grpId="0" animBg="1"/>
      <p:bldP spid="96267" grpId="0" animBg="1"/>
      <p:bldP spid="96268" grpId="0" animBg="1"/>
      <p:bldP spid="96269" grpId="0" animBg="1"/>
      <p:bldP spid="96270" grpId="0" animBg="1"/>
      <p:bldP spid="96274" grpId="0" animBg="1"/>
      <p:bldP spid="96275" grpId="0" animBg="1"/>
      <p:bldP spid="96276" grpId="0" animBg="1"/>
      <p:bldP spid="962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04" name="Rectangle 28"/>
          <p:cNvSpPr>
            <a:spLocks noChangeArrowheads="1"/>
          </p:cNvSpPr>
          <p:nvPr/>
        </p:nvSpPr>
        <p:spPr bwMode="auto">
          <a:xfrm>
            <a:off x="900113" y="3860800"/>
            <a:ext cx="4176712" cy="6477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18487" cy="1858963"/>
          </a:xfrm>
        </p:spPr>
        <p:txBody>
          <a:bodyPr/>
          <a:lstStyle/>
          <a:p>
            <a:pPr eaLnBrk="1" hangingPunct="1"/>
            <a:r>
              <a:rPr lang="ru-RU" sz="4000" smtClean="0"/>
              <a:t>Как называют линию, которую описывает тело при своем движении?</a:t>
            </a:r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71550" y="2706688"/>
            <a:ext cx="4330700" cy="2090737"/>
          </a:xfrm>
        </p:spPr>
        <p:txBody>
          <a:bodyPr/>
          <a:lstStyle/>
          <a:p>
            <a:pPr eaLnBrk="1" hangingPunct="1"/>
            <a:r>
              <a:rPr lang="ru-RU" smtClean="0"/>
              <a:t>1 Пройденный путь</a:t>
            </a:r>
          </a:p>
          <a:p>
            <a:pPr eaLnBrk="1" hangingPunct="1"/>
            <a:r>
              <a:rPr lang="ru-RU" smtClean="0"/>
              <a:t>2 Прямая линия</a:t>
            </a:r>
          </a:p>
          <a:p>
            <a:pPr eaLnBrk="1" hangingPunct="1"/>
            <a:r>
              <a:rPr lang="ru-RU" smtClean="0"/>
              <a:t>3 Траектория</a:t>
            </a:r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 flipV="1">
            <a:off x="827088" y="4941888"/>
            <a:ext cx="2016125" cy="13668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101385" name="AutoShape 9"/>
          <p:cNvCxnSpPr>
            <a:cxnSpLocks noChangeShapeType="1"/>
          </p:cNvCxnSpPr>
          <p:nvPr/>
        </p:nvCxnSpPr>
        <p:spPr bwMode="auto">
          <a:xfrm rot="10800000" flipV="1">
            <a:off x="5003800" y="3716338"/>
            <a:ext cx="2819400" cy="1944687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7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7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1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1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2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1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1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04" grpId="0" animBg="1"/>
      <p:bldP spid="101380" grpId="0"/>
      <p:bldP spid="101381" grpId="0" build="p"/>
      <p:bldP spid="101382" grpId="0" animBg="1"/>
    </p:bld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</TotalTime>
  <Words>167</Words>
  <Application>Microsoft Office PowerPoint</Application>
  <PresentationFormat>On-screen Show (4:3)</PresentationFormat>
  <Paragraphs>46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Tahoma</vt:lpstr>
      <vt:lpstr>Wingdings</vt:lpstr>
      <vt:lpstr>Океан</vt:lpstr>
      <vt:lpstr>Оформление по умолчанию</vt:lpstr>
      <vt:lpstr>PowerPoint Presentation</vt:lpstr>
      <vt:lpstr>Механическое движение</vt:lpstr>
      <vt:lpstr>Траектория движения</vt:lpstr>
      <vt:lpstr>Путь- длина траектории</vt:lpstr>
      <vt:lpstr>Траектория</vt:lpstr>
      <vt:lpstr>PowerPoint Presentation</vt:lpstr>
      <vt:lpstr>PowerPoint Presentation</vt:lpstr>
      <vt:lpstr>Выберите правильный ответ.</vt:lpstr>
      <vt:lpstr>Как называют линию, которую описывает тело при своем движении?</vt:lpstr>
      <vt:lpstr>Какие тела движутся по криволинейной траектории?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pptforschool.ru</cp:lastModifiedBy>
  <cp:revision>12</cp:revision>
  <dcterms:created xsi:type="dcterms:W3CDTF">2008-10-21T18:28:17Z</dcterms:created>
  <dcterms:modified xsi:type="dcterms:W3CDTF">2018-03-26T14:25:48Z</dcterms:modified>
</cp:coreProperties>
</file>