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8"/>
  </p:notesMasterIdLst>
  <p:sldIdLst>
    <p:sldId id="256" r:id="rId2"/>
    <p:sldId id="289" r:id="rId3"/>
    <p:sldId id="314" r:id="rId4"/>
    <p:sldId id="318" r:id="rId5"/>
    <p:sldId id="324" r:id="rId6"/>
    <p:sldId id="295" r:id="rId7"/>
    <p:sldId id="312" r:id="rId8"/>
    <p:sldId id="313" r:id="rId9"/>
    <p:sldId id="309" r:id="rId10"/>
    <p:sldId id="325" r:id="rId11"/>
    <p:sldId id="306" r:id="rId12"/>
    <p:sldId id="304" r:id="rId13"/>
    <p:sldId id="305" r:id="rId14"/>
    <p:sldId id="345" r:id="rId15"/>
    <p:sldId id="316" r:id="rId16"/>
    <p:sldId id="296" r:id="rId17"/>
    <p:sldId id="323" r:id="rId18"/>
    <p:sldId id="315" r:id="rId19"/>
    <p:sldId id="307" r:id="rId20"/>
    <p:sldId id="338" r:id="rId21"/>
    <p:sldId id="339" r:id="rId22"/>
    <p:sldId id="327" r:id="rId23"/>
    <p:sldId id="331" r:id="rId24"/>
    <p:sldId id="346" r:id="rId25"/>
    <p:sldId id="347" r:id="rId26"/>
    <p:sldId id="290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8EB67"/>
    <a:srgbClr val="F7340D"/>
    <a:srgbClr val="22A63B"/>
    <a:srgbClr val="39D757"/>
    <a:srgbClr val="F8FA9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873" autoAdjust="0"/>
    <p:restoredTop sz="94660" autoAdjust="0"/>
  </p:normalViewPr>
  <p:slideViewPr>
    <p:cSldViewPr>
      <p:cViewPr varScale="1">
        <p:scale>
          <a:sx n="57" d="100"/>
          <a:sy n="57" d="100"/>
        </p:scale>
        <p:origin x="7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8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B58F05-D866-430E-BA79-7277470F0C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DD92F-583E-4295-A0B7-4A66F2AB9D8C}" type="slidenum">
              <a:rPr lang="ru-RU"/>
              <a:pPr/>
              <a:t>2</a:t>
            </a:fld>
            <a:endParaRPr 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6FD3D64-1585-43FB-8405-4D09A97D1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33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4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7075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57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80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48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98CCB-973F-4494-9352-84ED8D7FB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037D-7CE2-49A5-895F-DCFDC1E74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38B7BE2-1B25-42D9-AC21-39A909546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58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6288" y="1347788"/>
            <a:ext cx="3802062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347788"/>
            <a:ext cx="3803650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76288" y="3881438"/>
            <a:ext cx="3802062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0750" y="3881438"/>
            <a:ext cx="3803650" cy="2381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2FB3F6A-8D2B-46E1-ADC5-7B6C376D6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BFB0286-FA13-4C0F-8015-2E5AF6D28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C86-A2D4-4A11-924E-3660ED44B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7CE8-1749-4F0E-8EDE-809F39615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7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530F-1174-42AB-BBA3-998D7C43F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92EB-EF09-408C-9881-0F62A0D5C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1192-34CD-4CF2-889B-5E1ECDE07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5F4D-9676-4694-9AA2-217F8A853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113F-3690-4FAB-A7F8-3288D6736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584D-4282-4BF9-974F-C45332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9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.rodon.org/p/5/07110211062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ionet.nsc.ru/microscopy/images/Leo910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atom-scale.itep.ru/images/pem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nhschemistry.pbworks.com/f/1215305752/copperatom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2" Type="http://schemas.openxmlformats.org/officeDocument/2006/relationships/hyperlink" Target="http://focus.aps.org/files/focus/v25/st6/fig1_b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nho.files.wordpress.com/2010/09/tunel3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http://www.nanometer.ru/2008/08/29/12199866353807_53745/PROP_IMG_images_1/HOPG_Median_19x19_50_HighAndLow.jpg" TargetMode="External"/><Relationship Id="rId4" Type="http://schemas.openxmlformats.org/officeDocument/2006/relationships/hyperlink" Target="http://pics.rbc.ru/img/cnews/2006/08/22/450x450atom2.jpg" TargetMode="External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specural.com/files/slovar/yadro_atom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al.nbed.nb.ca/sciencesettechnologies/pierrebrideau/rutherford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honebrand.com/iphone-wallpapers/category/abstract/1012_L-drop-of-water.jpg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hyperlink" Target="http://antwrp.gsfc.nasa.gov/apod/image/0703/horizonmoon_nasa.jpg" TargetMode="External"/><Relationship Id="rId2" Type="http://schemas.openxmlformats.org/officeDocument/2006/relationships/hyperlink" Target="http://stat8.blog.ru/lr/0a105ba8c75dd7ddf365a5db42e7ee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home.ru/UsersGallery/052008/254218.jp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://geohro.ru/uploads/posts/2009-11/thumbs/1257762906_zk.jpg" TargetMode="External"/><Relationship Id="rId4" Type="http://schemas.openxmlformats.org/officeDocument/2006/relationships/hyperlink" Target="http://picture-world.narod.ru/cos/98.jpg" TargetMode="External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alexandr4784.narod.ru/imagesf/Gassendi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newslab.ru/images/blog/sn/4.10/1344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09/02/15/4813.jpg" TargetMode="External"/><Relationship Id="rId13" Type="http://schemas.openxmlformats.org/officeDocument/2006/relationships/hyperlink" Target="http://www.help-rus-student.ru/pictures/04/293_1.jpg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hatislife.style.it/CACHE/users/u/ushnet/Image/artfashion5/TaleteMileto.jpg" TargetMode="External"/><Relationship Id="rId11" Type="http://schemas.openxmlformats.org/officeDocument/2006/relationships/hyperlink" Target="http://www.livius.org/a/1/greeks/herculaneum_heraclitus.JPG" TargetMode="External"/><Relationship Id="rId5" Type="http://schemas.openxmlformats.org/officeDocument/2006/relationships/image" Target="../media/image6.gif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nica.ru/images/catalog/zoom/A2602.jpg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elsitour.com/info/auia/16_0.jpg" TargetMode="External"/><Relationship Id="rId2" Type="http://schemas.openxmlformats.org/officeDocument/2006/relationships/hyperlink" Target="http://www.petroplast.ru/pictures/catalog/4340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kp47.users.photofile.ru/photo/stkp47/115059139/xlarge/117050006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www.nextonmarket.com/u/1697/p/640x480/cefd89e5ba39ac85d43fd6f7de21ed0e.jpg" TargetMode="External"/><Relationship Id="rId4" Type="http://schemas.openxmlformats.org/officeDocument/2006/relationships/hyperlink" Target="http://www.ukr-prom.com/img/alboms/9372009-11-2659460663.jpg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www.kyznica.ru/img/upload/articles/article_83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llfoto.info/index.php?option=com_datsogallery&amp;Itemid=2&amp;func=download&amp;file=1701625018-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079.radikal.ru/0907/c3/e42b6705aa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1.jpeg"/><Relationship Id="rId4" Type="http://schemas.openxmlformats.org/officeDocument/2006/relationships/hyperlink" Target="http://allfoto.info/index.php?option=com_datsogallery&amp;Itemid=2&amp;func=download&amp;file=1701625018-2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Атомы и молекулы</a:t>
            </a:r>
            <a:endParaRPr lang="ru-RU" sz="54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3312367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765175"/>
            <a:ext cx="8713787" cy="4914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rgbClr val="FF0066"/>
                </a:solidFill>
              </a:rPr>
              <a:t>Атом </a:t>
            </a:r>
            <a:r>
              <a:rPr lang="ru-RU" b="1" dirty="0"/>
              <a:t>– 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/>
              <a:t>(от греческого </a:t>
            </a:r>
            <a:r>
              <a:rPr lang="en-US" sz="2400" b="1" dirty="0"/>
              <a:t>atomos </a:t>
            </a:r>
            <a:r>
              <a:rPr lang="ru-RU" sz="2400" b="1" dirty="0"/>
              <a:t>–  «неделимый»)</a:t>
            </a:r>
            <a:endParaRPr lang="ru-RU" b="1" dirty="0"/>
          </a:p>
          <a:p>
            <a:pPr algn="ctr">
              <a:buFont typeface="Wingdings" pitchFamily="2" charset="2"/>
              <a:buNone/>
            </a:pPr>
            <a:r>
              <a:rPr lang="ru-RU" b="1" dirty="0"/>
              <a:t>мельчайшая химически неделимая</a:t>
            </a:r>
          </a:p>
          <a:p>
            <a:pPr algn="ctr">
              <a:buFont typeface="Wingdings" pitchFamily="2" charset="2"/>
              <a:buNone/>
            </a:pPr>
            <a:r>
              <a:rPr lang="ru-RU" b="1" dirty="0"/>
              <a:t>частица вещества</a:t>
            </a:r>
            <a:r>
              <a:rPr lang="ru-RU" dirty="0"/>
              <a:t>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790-C9F1-4859-B4B3-0DD50E7E9891}" type="slidenum">
              <a:rPr lang="en-US"/>
              <a:pPr/>
              <a:t>10</a:t>
            </a:fld>
            <a:endParaRPr lang="en-US"/>
          </a:p>
        </p:txBody>
      </p:sp>
      <p:pic>
        <p:nvPicPr>
          <p:cNvPr id="180229" name="Picture 5" descr="Картинка 11 из 30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2733675" cy="3810000"/>
          </a:xfrm>
          <a:prstGeom prst="rect">
            <a:avLst/>
          </a:prstGeom>
          <a:noFill/>
        </p:spPr>
      </p:pic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3492500" y="5445125"/>
            <a:ext cx="5341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/>
              <a:t>Древнегреческий ученый</a:t>
            </a:r>
          </a:p>
          <a:p>
            <a:pPr algn="ctr"/>
            <a:r>
              <a:rPr lang="ru-RU" sz="3200" b="1">
                <a:solidFill>
                  <a:srgbClr val="FF0066"/>
                </a:solidFill>
              </a:rPr>
              <a:t>Демокрит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276600" y="3500438"/>
            <a:ext cx="5473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</a:rPr>
              <a:t>«Ничего не существует, кроме атомов и пустоты…»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</a:rPr>
              <a:t>Электронный микроскоп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589588"/>
            <a:ext cx="8642350" cy="100806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</a:rPr>
              <a:t>Современные электронные микроскопы 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</a:rPr>
              <a:t>дают  увеличение  в</a:t>
            </a:r>
            <a:r>
              <a:rPr lang="ru-RU" sz="2400" b="1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FF0066"/>
                </a:solidFill>
              </a:rPr>
              <a:t>70 тысяч</a:t>
            </a:r>
            <a:r>
              <a:rPr lang="ru-RU" sz="2400" b="1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FFC000"/>
                </a:solidFill>
              </a:rPr>
              <a:t>раз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BA7F-90ED-406B-B220-C762DE17DC57}" type="slidenum">
              <a:rPr lang="en-US"/>
              <a:pPr/>
              <a:t>11</a:t>
            </a:fld>
            <a:endParaRPr lang="en-US"/>
          </a:p>
        </p:txBody>
      </p:sp>
      <p:pic>
        <p:nvPicPr>
          <p:cNvPr id="154629" name="Picture 5" descr="Картинка 2 из 91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4391025" cy="3641725"/>
          </a:xfrm>
          <a:prstGeom prst="rect">
            <a:avLst/>
          </a:prstGeom>
          <a:noFill/>
        </p:spPr>
      </p:pic>
      <p:pic>
        <p:nvPicPr>
          <p:cNvPr id="154633" name="Picture 9" descr="Картинка 50 из 91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341438"/>
            <a:ext cx="3219450" cy="403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</a:rPr>
              <a:t>Атомы химических элементов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573463"/>
            <a:ext cx="2374900" cy="673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Атомы золота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8940-1800-4A41-A51A-16FE73B2C7A7}" type="slidenum">
              <a:rPr lang="en-US">
                <a:solidFill>
                  <a:srgbClr val="FFFF00"/>
                </a:solidFill>
              </a:rPr>
              <a:pPr/>
              <a:t>12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152581" name="Picture 5" descr="Картинка 13 из 30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663825" cy="2079625"/>
          </a:xfrm>
          <a:prstGeom prst="rect">
            <a:avLst/>
          </a:prstGeom>
          <a:noFill/>
        </p:spPr>
      </p:pic>
      <p:pic>
        <p:nvPicPr>
          <p:cNvPr id="152583" name="Picture 7" descr="Картинка 116 из 12359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981075"/>
            <a:ext cx="2447925" cy="2160588"/>
          </a:xfrm>
          <a:prstGeom prst="rect">
            <a:avLst/>
          </a:prstGeom>
          <a:noFill/>
        </p:spPr>
      </p:pic>
      <p:pic>
        <p:nvPicPr>
          <p:cNvPr id="152585" name="Picture 9" descr="Картинка 2 из 113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484313"/>
            <a:ext cx="2663825" cy="2109787"/>
          </a:xfrm>
          <a:prstGeom prst="rect">
            <a:avLst/>
          </a:prstGeom>
          <a:noFill/>
        </p:spPr>
      </p:pic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3348038" y="32131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Атомы кобальта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6732588" y="3619500"/>
            <a:ext cx="200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Атомы никеля</a:t>
            </a:r>
          </a:p>
        </p:txBody>
      </p:sp>
      <p:pic>
        <p:nvPicPr>
          <p:cNvPr id="152589" name="Picture 13" descr="Картинка 12 из 30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005263"/>
            <a:ext cx="2808288" cy="2251075"/>
          </a:xfrm>
          <a:prstGeom prst="rect">
            <a:avLst/>
          </a:prstGeom>
          <a:noFill/>
        </p:spPr>
      </p:pic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750" y="6308725"/>
            <a:ext cx="223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Атомы платины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635375" y="5949950"/>
            <a:ext cx="228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Атомы углерода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6732588" y="6283325"/>
            <a:ext cx="219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Атомы кремния</a:t>
            </a:r>
          </a:p>
        </p:txBody>
      </p:sp>
      <p:pic>
        <p:nvPicPr>
          <p:cNvPr id="152594" name="Picture 18" descr="Картинка 17 из 801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8038" y="3860800"/>
            <a:ext cx="2663825" cy="1997075"/>
          </a:xfrm>
          <a:prstGeom prst="rect">
            <a:avLst/>
          </a:prstGeom>
          <a:noFill/>
        </p:spPr>
      </p:pic>
      <p:pic>
        <p:nvPicPr>
          <p:cNvPr id="15259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2225" y="4076700"/>
            <a:ext cx="2592388" cy="213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9550"/>
            <a:ext cx="5534025" cy="563563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</a:rPr>
              <a:t>Строение</a:t>
            </a:r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атома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5541963" y="5084763"/>
            <a:ext cx="3602037" cy="9366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Английский ученый</a:t>
            </a:r>
            <a:r>
              <a:rPr lang="ru-RU" sz="160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0066"/>
                </a:solidFill>
              </a:rPr>
              <a:t>Эрнест Резерфорд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(1871- 1937)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DEE5-0801-4C64-A1B1-F0572740D7B3}" type="slidenum">
              <a:rPr lang="en-US"/>
              <a:pPr/>
              <a:t>13</a:t>
            </a:fld>
            <a:endParaRPr lang="en-US"/>
          </a:p>
        </p:txBody>
      </p:sp>
      <p:pic>
        <p:nvPicPr>
          <p:cNvPr id="153607" name="Picture 7" descr="Картинка 24 из 1235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908300"/>
            <a:ext cx="4248150" cy="3181350"/>
          </a:xfrm>
          <a:prstGeom prst="rect">
            <a:avLst/>
          </a:prstGeom>
          <a:noFill/>
        </p:spPr>
      </p:pic>
      <p:pic>
        <p:nvPicPr>
          <p:cNvPr id="153609" name="Picture 9" descr="Картинка 1 из 604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981075"/>
            <a:ext cx="3100387" cy="4025900"/>
          </a:xfrm>
          <a:prstGeom prst="rect">
            <a:avLst/>
          </a:prstGeom>
          <a:noFill/>
        </p:spPr>
      </p:pic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50825" y="1628775"/>
            <a:ext cx="51133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1. Атомное ядро (в 100 тысяч раз меньше атома)</a:t>
            </a:r>
          </a:p>
          <a:p>
            <a:r>
              <a:rPr lang="ru-RU" b="1"/>
              <a:t> 2. Вокруг ядра движутся легкие частицы – электроны</a:t>
            </a:r>
          </a:p>
          <a:p>
            <a:endParaRPr lang="ru-RU" b="1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95288" y="6165850"/>
            <a:ext cx="568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Ядро состоит из частиц: протонов и нейтронов.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47" y="332656"/>
            <a:ext cx="7429499" cy="14785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Современные открытия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688" y="1811226"/>
            <a:ext cx="742949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наше время физика не стоит на месте и с момент создания канонической планетарной модели атома Бора/Резерфорда было сделано много интересных открытий относительно устройства атома. Так, например, мы уже знаем что протоны, из которых состоит атомное ядро, сами в свою очередь состоят из еще более мелких элементарных частиц – </a:t>
            </a:r>
            <a:r>
              <a:rPr lang="ru-RU" b="1" dirty="0">
                <a:solidFill>
                  <a:srgbClr val="FFC000"/>
                </a:solidFill>
              </a:rPr>
              <a:t>кварков</a:t>
            </a:r>
            <a:r>
              <a:rPr lang="ru-RU" dirty="0"/>
              <a:t>. Но кварки, также далеко не самые мелкие частицы, меньше их открытые загадочные </a:t>
            </a:r>
            <a:r>
              <a:rPr lang="ru-RU" b="1" dirty="0" smtClean="0">
                <a:solidFill>
                  <a:srgbClr val="FFC000"/>
                </a:solidFill>
              </a:rPr>
              <a:t>нейтрино.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286-FA13-4C0F-8015-2E5AF6D28B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Самые распространенные атомы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820150" cy="7921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FF0066"/>
                </a:solidFill>
              </a:rPr>
              <a:t>Во Вселенной</a:t>
            </a:r>
            <a:r>
              <a:rPr lang="ru-RU" sz="2400" b="1"/>
              <a:t>: </a:t>
            </a:r>
          </a:p>
          <a:p>
            <a:pPr>
              <a:buFont typeface="Wingdings" pitchFamily="2" charset="2"/>
              <a:buNone/>
            </a:pPr>
            <a:r>
              <a:rPr lang="ru-RU" sz="2400" b="1"/>
              <a:t>атомы водорода, атомы гелия (99%)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142C-FD06-4924-A9C5-5B29F1A0A851}" type="slidenum">
              <a:rPr lang="en-US"/>
              <a:pPr/>
              <a:t>15</a:t>
            </a:fld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23850" y="2924175"/>
            <a:ext cx="62245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solidFill>
                  <a:srgbClr val="FF0066"/>
                </a:solidFill>
                <a:latin typeface="Verdana" pitchFamily="34" charset="0"/>
              </a:rPr>
              <a:t>В земной коре</a:t>
            </a:r>
            <a:r>
              <a:rPr lang="ru-RU" sz="2400" b="1">
                <a:latin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latin typeface="Verdana" pitchFamily="34" charset="0"/>
              </a:rPr>
              <a:t>атомы кислорода, атомы кремния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95288" y="5157788"/>
            <a:ext cx="46593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solidFill>
                  <a:srgbClr val="FF0066"/>
                </a:solidFill>
                <a:latin typeface="Verdana" pitchFamily="34" charset="0"/>
              </a:rPr>
              <a:t>В атмосфере Земли</a:t>
            </a:r>
            <a:r>
              <a:rPr lang="ru-RU" sz="2400" b="1">
                <a:latin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>
                <a:latin typeface="Verdana" pitchFamily="34" charset="0"/>
              </a:rPr>
              <a:t>атомы азота и кислорода</a:t>
            </a:r>
          </a:p>
        </p:txBody>
      </p:sp>
      <p:pic>
        <p:nvPicPr>
          <p:cNvPr id="167944" name="Picture 8" descr="Картинка 69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700213"/>
            <a:ext cx="1584325" cy="1189037"/>
          </a:xfrm>
          <a:prstGeom prst="rect">
            <a:avLst/>
          </a:prstGeom>
          <a:noFill/>
        </p:spPr>
      </p:pic>
      <p:pic>
        <p:nvPicPr>
          <p:cNvPr id="167946" name="Picture 10" descr="Картинка 2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908050"/>
            <a:ext cx="1582737" cy="1185863"/>
          </a:xfrm>
          <a:prstGeom prst="rect">
            <a:avLst/>
          </a:prstGeom>
          <a:noFill/>
        </p:spPr>
      </p:pic>
      <p:pic>
        <p:nvPicPr>
          <p:cNvPr id="167948" name="Picture 12" descr="Картинка 126 из 136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1052513"/>
            <a:ext cx="1511300" cy="1182687"/>
          </a:xfrm>
          <a:prstGeom prst="rect">
            <a:avLst/>
          </a:prstGeom>
          <a:noFill/>
        </p:spPr>
      </p:pic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395288" y="4005263"/>
            <a:ext cx="537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  <a:latin typeface="Verdana" pitchFamily="34" charset="0"/>
              </a:rPr>
              <a:t>В воде</a:t>
            </a:r>
            <a:r>
              <a:rPr lang="ru-RU" sz="2400" b="1">
                <a:latin typeface="Verdana" pitchFamily="34" charset="0"/>
              </a:rPr>
              <a:t>:</a:t>
            </a:r>
          </a:p>
          <a:p>
            <a:r>
              <a:rPr lang="ru-RU" sz="2400" b="1">
                <a:latin typeface="Verdana" pitchFamily="34" charset="0"/>
              </a:rPr>
              <a:t>атомы водорода и кислорода</a:t>
            </a:r>
          </a:p>
        </p:txBody>
      </p:sp>
      <p:pic>
        <p:nvPicPr>
          <p:cNvPr id="167951" name="Picture 15" descr="Картинка 17 из 13600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488" y="4437063"/>
            <a:ext cx="1800225" cy="1257300"/>
          </a:xfrm>
          <a:prstGeom prst="rect">
            <a:avLst/>
          </a:prstGeom>
          <a:noFill/>
        </p:spPr>
      </p:pic>
      <p:pic>
        <p:nvPicPr>
          <p:cNvPr id="167953" name="Picture 17" descr="Картинка 45 из 1253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3068638"/>
            <a:ext cx="1655762" cy="1238250"/>
          </a:xfrm>
          <a:prstGeom prst="rect">
            <a:avLst/>
          </a:prstGeom>
          <a:noFill/>
        </p:spPr>
      </p:pic>
      <p:pic>
        <p:nvPicPr>
          <p:cNvPr id="167955" name="Picture 19" descr="Картинка 10 из 3387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263" y="5373688"/>
            <a:ext cx="1728787" cy="129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1EAF-DE2B-4FF0-9A9A-9068E7A1C3DF}" type="slidenum">
              <a:rPr lang="en-US"/>
              <a:pPr/>
              <a:t>16</a:t>
            </a:fld>
            <a:endParaRPr lang="en-US"/>
          </a:p>
        </p:txBody>
      </p:sp>
      <p:pic>
        <p:nvPicPr>
          <p:cNvPr id="144389" name="Picture 5" descr="Картинка 3 из 1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638" y="188913"/>
            <a:ext cx="1885950" cy="2592387"/>
          </a:xfrm>
          <a:prstGeom prst="rect">
            <a:avLst/>
          </a:prstGeom>
          <a:noFill/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32138" y="115888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Молекулы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1476375" y="1125538"/>
            <a:ext cx="5060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В 1647 году </a:t>
            </a:r>
            <a:r>
              <a:rPr lang="ru-RU" sz="2800" b="1">
                <a:solidFill>
                  <a:srgbClr val="FF0066"/>
                </a:solidFill>
              </a:rPr>
              <a:t>Пьер Гассенди</a:t>
            </a:r>
            <a:r>
              <a:rPr lang="ru-RU" sz="2800" b="1"/>
              <a:t> </a:t>
            </a:r>
          </a:p>
          <a:p>
            <a:pPr algn="ctr"/>
            <a:r>
              <a:rPr lang="ru-RU" sz="2800" b="1"/>
              <a:t>(французский</a:t>
            </a:r>
            <a:r>
              <a:rPr lang="ru-RU" sz="2400" b="1"/>
              <a:t> физик) </a:t>
            </a:r>
          </a:p>
          <a:p>
            <a:pPr algn="ctr"/>
            <a:r>
              <a:rPr lang="ru-RU" sz="2400" b="1"/>
              <a:t>ввел слово «</a:t>
            </a:r>
            <a:r>
              <a:rPr lang="ru-RU" sz="2400" b="1">
                <a:solidFill>
                  <a:srgbClr val="FF0066"/>
                </a:solidFill>
              </a:rPr>
              <a:t>молекула</a:t>
            </a:r>
            <a:r>
              <a:rPr lang="ru-RU" sz="2400" b="1"/>
              <a:t>».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68313" y="3357563"/>
            <a:ext cx="79676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</a:rPr>
              <a:t>Молекула</a:t>
            </a:r>
            <a:r>
              <a:rPr lang="ru-RU" sz="2800" b="1" dirty="0"/>
              <a:t> – мельчайшая частица вещества,</a:t>
            </a:r>
          </a:p>
          <a:p>
            <a:pPr algn="ctr"/>
            <a:r>
              <a:rPr lang="ru-RU" sz="2800" b="1" dirty="0"/>
              <a:t> сохраняющая его химические свойства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400" b="1" dirty="0"/>
              <a:t>Молекулы </a:t>
            </a:r>
            <a:r>
              <a:rPr lang="ru-RU" sz="2400" b="1" dirty="0">
                <a:solidFill>
                  <a:schemeClr val="folHlink"/>
                </a:solidFill>
              </a:rPr>
              <a:t>одного и того же</a:t>
            </a:r>
            <a:r>
              <a:rPr lang="ru-RU" sz="2400" b="1" dirty="0"/>
              <a:t> вещества </a:t>
            </a:r>
            <a:r>
              <a:rPr lang="ru-RU" sz="2400" b="1" dirty="0">
                <a:solidFill>
                  <a:schemeClr val="folHlink"/>
                </a:solidFill>
              </a:rPr>
              <a:t>одинаковы</a:t>
            </a:r>
            <a:r>
              <a:rPr lang="ru-RU" sz="2400" b="1" dirty="0"/>
              <a:t>,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разных</a:t>
            </a:r>
            <a:r>
              <a:rPr lang="ru-RU" sz="2400" b="1" dirty="0"/>
              <a:t> веществ – </a:t>
            </a:r>
            <a:r>
              <a:rPr lang="ru-RU" sz="2400" b="1" dirty="0">
                <a:solidFill>
                  <a:srgbClr val="FFFF00"/>
                </a:solidFill>
              </a:rPr>
              <a:t>разные</a:t>
            </a:r>
            <a:r>
              <a:rPr lang="ru-RU" sz="2400" b="1" dirty="0"/>
              <a:t> (по размерам, составу)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800" b="1" dirty="0">
                <a:solidFill>
                  <a:srgbClr val="FF0066"/>
                </a:solidFill>
              </a:rPr>
              <a:t>Молекула</a:t>
            </a:r>
            <a:r>
              <a:rPr lang="ru-RU" sz="2800" b="1" dirty="0"/>
              <a:t> состоит из </a:t>
            </a:r>
            <a:r>
              <a:rPr lang="ru-RU" sz="2800" b="1" dirty="0">
                <a:solidFill>
                  <a:schemeClr val="folHlink"/>
                </a:solidFill>
              </a:rPr>
              <a:t>атомов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79388" y="2852738"/>
            <a:ext cx="868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Слово «молекула» переводится как «маленькая масса»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65B4-C07D-4292-B3DC-CD51225ABA80}" type="slidenum">
              <a:rPr lang="en-US"/>
              <a:pPr/>
              <a:t>17</a:t>
            </a:fld>
            <a:endParaRPr lang="en-US"/>
          </a:p>
        </p:txBody>
      </p:sp>
      <p:pic>
        <p:nvPicPr>
          <p:cNvPr id="176134" name="Picture 6" descr="Картинка 4 из 65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15888"/>
            <a:ext cx="9036050" cy="668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Молекулы состоят из атомов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7F93-FCBA-4BAD-B6F2-F7B0E89C598F}" type="slidenum">
              <a:rPr lang="en-US"/>
              <a:pPr/>
              <a:t>18</a:t>
            </a:fld>
            <a:endParaRPr lang="en-US"/>
          </a:p>
        </p:txBody>
      </p:sp>
      <p:sp>
        <p:nvSpPr>
          <p:cNvPr id="164868" name="Oval 4"/>
          <p:cNvSpPr>
            <a:spLocks noChangeArrowheads="1"/>
          </p:cNvSpPr>
          <p:nvPr/>
        </p:nvSpPr>
        <p:spPr bwMode="auto">
          <a:xfrm>
            <a:off x="1692275" y="1989138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0" name="Oval 6"/>
          <p:cNvSpPr>
            <a:spLocks noChangeArrowheads="1"/>
          </p:cNvSpPr>
          <p:nvPr/>
        </p:nvSpPr>
        <p:spPr bwMode="auto">
          <a:xfrm>
            <a:off x="1692275" y="981075"/>
            <a:ext cx="914400" cy="914400"/>
          </a:xfrm>
          <a:prstGeom prst="ellipse">
            <a:avLst/>
          </a:prstGeom>
          <a:solidFill>
            <a:srgbClr val="D92A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1692275" y="2997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2843213" y="1125538"/>
            <a:ext cx="302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Атом водорода - Н</a:t>
            </a: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2771775" y="2276475"/>
            <a:ext cx="317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Атом кислорода - О</a:t>
            </a: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2771775" y="3284538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Атом углерода - </a:t>
            </a:r>
            <a:r>
              <a:rPr lang="en-US" sz="2400" b="1" dirty="0">
                <a:solidFill>
                  <a:srgbClr val="FFC000"/>
                </a:solidFill>
              </a:rPr>
              <a:t>C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64915" name="Rectangle 51"/>
          <p:cNvSpPr>
            <a:spLocks noChangeArrowheads="1"/>
          </p:cNvSpPr>
          <p:nvPr/>
        </p:nvSpPr>
        <p:spPr bwMode="auto">
          <a:xfrm>
            <a:off x="684213" y="4365625"/>
            <a:ext cx="799147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26" name="Line 62"/>
          <p:cNvSpPr>
            <a:spLocks noChangeShapeType="1"/>
          </p:cNvSpPr>
          <p:nvPr/>
        </p:nvSpPr>
        <p:spPr bwMode="auto">
          <a:xfrm>
            <a:off x="59404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928" name="Rectangle 64"/>
          <p:cNvSpPr>
            <a:spLocks noChangeArrowheads="1"/>
          </p:cNvSpPr>
          <p:nvPr/>
        </p:nvSpPr>
        <p:spPr bwMode="auto">
          <a:xfrm>
            <a:off x="900113" y="4437063"/>
            <a:ext cx="358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/>
              <a:t>1. Молекула водорода</a:t>
            </a:r>
          </a:p>
        </p:txBody>
      </p:sp>
      <p:sp>
        <p:nvSpPr>
          <p:cNvPr id="164929" name="Rectangle 65"/>
          <p:cNvSpPr>
            <a:spLocks noChangeArrowheads="1"/>
          </p:cNvSpPr>
          <p:nvPr/>
        </p:nvSpPr>
        <p:spPr bwMode="auto">
          <a:xfrm>
            <a:off x="6732588" y="4437063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Н</a:t>
            </a:r>
            <a:r>
              <a:rPr lang="ru-RU" sz="2400" b="1" baseline="-25000"/>
              <a:t>2</a:t>
            </a:r>
            <a:endParaRPr lang="ru-RU" sz="2400" b="1"/>
          </a:p>
        </p:txBody>
      </p:sp>
      <p:sp>
        <p:nvSpPr>
          <p:cNvPr id="164930" name="Rectangle 66"/>
          <p:cNvSpPr>
            <a:spLocks noChangeArrowheads="1"/>
          </p:cNvSpPr>
          <p:nvPr/>
        </p:nvSpPr>
        <p:spPr bwMode="auto">
          <a:xfrm>
            <a:off x="684213" y="4941888"/>
            <a:ext cx="799147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31" name="Rectangle 67"/>
          <p:cNvSpPr>
            <a:spLocks noChangeArrowheads="1"/>
          </p:cNvSpPr>
          <p:nvPr/>
        </p:nvSpPr>
        <p:spPr bwMode="auto">
          <a:xfrm>
            <a:off x="684213" y="6092825"/>
            <a:ext cx="799147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32" name="Rectangle 68"/>
          <p:cNvSpPr>
            <a:spLocks noChangeArrowheads="1"/>
          </p:cNvSpPr>
          <p:nvPr/>
        </p:nvSpPr>
        <p:spPr bwMode="auto">
          <a:xfrm>
            <a:off x="684213" y="5516563"/>
            <a:ext cx="799147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33" name="Rectangle 69"/>
          <p:cNvSpPr>
            <a:spLocks noChangeArrowheads="1"/>
          </p:cNvSpPr>
          <p:nvPr/>
        </p:nvSpPr>
        <p:spPr bwMode="auto">
          <a:xfrm>
            <a:off x="900113" y="5011738"/>
            <a:ext cx="371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2. Молекула кислорода</a:t>
            </a:r>
          </a:p>
        </p:txBody>
      </p:sp>
      <p:sp>
        <p:nvSpPr>
          <p:cNvPr id="164934" name="Rectangle 70"/>
          <p:cNvSpPr>
            <a:spLocks noChangeArrowheads="1"/>
          </p:cNvSpPr>
          <p:nvPr/>
        </p:nvSpPr>
        <p:spPr bwMode="auto">
          <a:xfrm>
            <a:off x="900113" y="5516563"/>
            <a:ext cx="292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/>
              <a:t>3. Молекула воды</a:t>
            </a:r>
          </a:p>
        </p:txBody>
      </p:sp>
      <p:sp>
        <p:nvSpPr>
          <p:cNvPr id="164935" name="Rectangle 71"/>
          <p:cNvSpPr>
            <a:spLocks noChangeArrowheads="1"/>
          </p:cNvSpPr>
          <p:nvPr/>
        </p:nvSpPr>
        <p:spPr bwMode="auto">
          <a:xfrm>
            <a:off x="6659563" y="50133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О</a:t>
            </a:r>
            <a:r>
              <a:rPr lang="ru-RU" sz="2400" b="1" baseline="-25000"/>
              <a:t>2</a:t>
            </a:r>
          </a:p>
        </p:txBody>
      </p:sp>
      <p:sp>
        <p:nvSpPr>
          <p:cNvPr id="164936" name="Rectangle 72"/>
          <p:cNvSpPr>
            <a:spLocks noChangeArrowheads="1"/>
          </p:cNvSpPr>
          <p:nvPr/>
        </p:nvSpPr>
        <p:spPr bwMode="auto">
          <a:xfrm>
            <a:off x="6588125" y="5589588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Н</a:t>
            </a:r>
            <a:r>
              <a:rPr lang="ru-RU" sz="2400" b="1" baseline="-25000"/>
              <a:t>2</a:t>
            </a:r>
            <a:r>
              <a:rPr lang="ru-RU" sz="2400" b="1"/>
              <a:t>О</a:t>
            </a:r>
          </a:p>
        </p:txBody>
      </p:sp>
      <p:sp>
        <p:nvSpPr>
          <p:cNvPr id="164938" name="Rectangle 74"/>
          <p:cNvSpPr>
            <a:spLocks noChangeArrowheads="1"/>
          </p:cNvSpPr>
          <p:nvPr/>
        </p:nvSpPr>
        <p:spPr bwMode="auto">
          <a:xfrm>
            <a:off x="900113" y="6092825"/>
            <a:ext cx="465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4. Молекула углекислого газа</a:t>
            </a:r>
          </a:p>
        </p:txBody>
      </p:sp>
      <p:sp>
        <p:nvSpPr>
          <p:cNvPr id="164939" name="Rectangle 75"/>
          <p:cNvSpPr>
            <a:spLocks noChangeArrowheads="1"/>
          </p:cNvSpPr>
          <p:nvPr/>
        </p:nvSpPr>
        <p:spPr bwMode="auto">
          <a:xfrm>
            <a:off x="6588125" y="6164263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/>
              <a:t>СО</a:t>
            </a:r>
            <a:r>
              <a:rPr lang="ru-RU" sz="2400" b="1" baseline="-25000"/>
              <a:t>2</a:t>
            </a:r>
          </a:p>
        </p:txBody>
      </p:sp>
      <p:sp>
        <p:nvSpPr>
          <p:cNvPr id="164941" name="Line 77"/>
          <p:cNvSpPr>
            <a:spLocks noChangeShapeType="1"/>
          </p:cNvSpPr>
          <p:nvPr/>
        </p:nvSpPr>
        <p:spPr bwMode="auto">
          <a:xfrm>
            <a:off x="7667625" y="4365625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942" name="Oval 78"/>
          <p:cNvSpPr>
            <a:spLocks noChangeArrowheads="1"/>
          </p:cNvSpPr>
          <p:nvPr/>
        </p:nvSpPr>
        <p:spPr bwMode="auto">
          <a:xfrm>
            <a:off x="7885113" y="4581525"/>
            <a:ext cx="287337" cy="287338"/>
          </a:xfrm>
          <a:prstGeom prst="ellipse">
            <a:avLst/>
          </a:prstGeom>
          <a:solidFill>
            <a:srgbClr val="D92A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3" name="Oval 79"/>
          <p:cNvSpPr>
            <a:spLocks noChangeArrowheads="1"/>
          </p:cNvSpPr>
          <p:nvPr/>
        </p:nvSpPr>
        <p:spPr bwMode="auto">
          <a:xfrm>
            <a:off x="8172450" y="4581525"/>
            <a:ext cx="287338" cy="287338"/>
          </a:xfrm>
          <a:prstGeom prst="ellipse">
            <a:avLst/>
          </a:prstGeom>
          <a:solidFill>
            <a:srgbClr val="D92A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4" name="Oval 80"/>
          <p:cNvSpPr>
            <a:spLocks noChangeArrowheads="1"/>
          </p:cNvSpPr>
          <p:nvPr/>
        </p:nvSpPr>
        <p:spPr bwMode="auto">
          <a:xfrm>
            <a:off x="7885113" y="5084763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5" name="Oval 81"/>
          <p:cNvSpPr>
            <a:spLocks noChangeArrowheads="1"/>
          </p:cNvSpPr>
          <p:nvPr/>
        </p:nvSpPr>
        <p:spPr bwMode="auto">
          <a:xfrm>
            <a:off x="8172450" y="5084763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6" name="Oval 82"/>
          <p:cNvSpPr>
            <a:spLocks noChangeArrowheads="1"/>
          </p:cNvSpPr>
          <p:nvPr/>
        </p:nvSpPr>
        <p:spPr bwMode="auto">
          <a:xfrm>
            <a:off x="7740650" y="5661025"/>
            <a:ext cx="287338" cy="287338"/>
          </a:xfrm>
          <a:prstGeom prst="ellipse">
            <a:avLst/>
          </a:prstGeom>
          <a:solidFill>
            <a:srgbClr val="D92A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7" name="Oval 83"/>
          <p:cNvSpPr>
            <a:spLocks noChangeArrowheads="1"/>
          </p:cNvSpPr>
          <p:nvPr/>
        </p:nvSpPr>
        <p:spPr bwMode="auto">
          <a:xfrm>
            <a:off x="8172450" y="5661025"/>
            <a:ext cx="287338" cy="287338"/>
          </a:xfrm>
          <a:prstGeom prst="ellipse">
            <a:avLst/>
          </a:prstGeom>
          <a:solidFill>
            <a:srgbClr val="D92A0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8" name="Oval 84"/>
          <p:cNvSpPr>
            <a:spLocks noChangeArrowheads="1"/>
          </p:cNvSpPr>
          <p:nvPr/>
        </p:nvSpPr>
        <p:spPr bwMode="auto">
          <a:xfrm>
            <a:off x="7956550" y="5805488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49" name="Oval 85"/>
          <p:cNvSpPr>
            <a:spLocks noChangeArrowheads="1"/>
          </p:cNvSpPr>
          <p:nvPr/>
        </p:nvSpPr>
        <p:spPr bwMode="auto">
          <a:xfrm>
            <a:off x="8027988" y="6381750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50" name="Oval 86"/>
          <p:cNvSpPr>
            <a:spLocks noChangeArrowheads="1"/>
          </p:cNvSpPr>
          <p:nvPr/>
        </p:nvSpPr>
        <p:spPr bwMode="auto">
          <a:xfrm>
            <a:off x="7812088" y="616585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51" name="Oval 87"/>
          <p:cNvSpPr>
            <a:spLocks noChangeArrowheads="1"/>
          </p:cNvSpPr>
          <p:nvPr/>
        </p:nvSpPr>
        <p:spPr bwMode="auto">
          <a:xfrm>
            <a:off x="8243888" y="616585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28" grpId="0"/>
      <p:bldP spid="164942" grpId="0" animBg="1"/>
      <p:bldP spid="164943" grpId="0" animBg="1"/>
      <p:bldP spid="164944" grpId="0" animBg="1"/>
      <p:bldP spid="164945" grpId="0" animBg="1"/>
      <p:bldP spid="164946" grpId="0" animBg="1"/>
      <p:bldP spid="164947" grpId="0" animBg="1"/>
      <p:bldP spid="164948" grpId="0" animBg="1"/>
      <p:bldP spid="164949" grpId="0" animBg="1"/>
      <p:bldP spid="164950" grpId="0" animBg="1"/>
      <p:bldP spid="1649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-171450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Вещества состоят из молекул,</a:t>
            </a:r>
            <a:br>
              <a:rPr lang="ru-RU" sz="2800">
                <a:solidFill>
                  <a:srgbClr val="FFFF00"/>
                </a:solidFill>
              </a:rPr>
            </a:br>
            <a:r>
              <a:rPr lang="ru-RU" sz="2800">
                <a:solidFill>
                  <a:srgbClr val="FFFF00"/>
                </a:solidFill>
              </a:rPr>
              <a:t> а молекулы из атомов</a:t>
            </a:r>
          </a:p>
        </p:txBody>
      </p:sp>
      <p:pic>
        <p:nvPicPr>
          <p:cNvPr id="155651" name="Picture 3" descr="аспири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3960813" cy="3640137"/>
          </a:xfrm>
          <a:noFill/>
          <a:ln/>
        </p:spPr>
      </p:pic>
      <p:pic>
        <p:nvPicPr>
          <p:cNvPr id="155652" name="Picture 4" descr="коф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40031" y="1347788"/>
            <a:ext cx="2785087" cy="2381250"/>
          </a:xfrm>
          <a:noFill/>
          <a:ln/>
        </p:spPr>
      </p:pic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B2C7-F72F-4F24-A60E-223F06A957EA}" type="slidenum">
              <a:rPr lang="en-US"/>
              <a:pPr/>
              <a:t>19</a:t>
            </a:fld>
            <a:endParaRPr lang="en-US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076825" y="3845720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Молекула кофе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3686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Молекула</a:t>
            </a:r>
            <a:r>
              <a:rPr lang="ru-RU" sz="2400" b="1"/>
              <a:t> </a:t>
            </a:r>
            <a:r>
              <a:rPr lang="ru-RU" sz="2800" b="1"/>
              <a:t>аспирина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09550"/>
            <a:ext cx="7545387" cy="842963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  <a:cs typeface="Times New Roman" pitchFamily="18" charset="0"/>
              </a:rPr>
              <a:t>Что является первоосновой материи</a:t>
            </a:r>
            <a:br>
              <a:rPr lang="ru-RU">
                <a:solidFill>
                  <a:srgbClr val="FFFF00"/>
                </a:solidFill>
                <a:cs typeface="Times New Roman" pitchFamily="18" charset="0"/>
              </a:rPr>
            </a:br>
            <a:endParaRPr lang="ru-RU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13B6-0A11-43FC-B6C6-AE9B04C5FB22}" type="slidenum">
              <a:rPr lang="en-US"/>
              <a:pPr/>
              <a:t>2</a:t>
            </a:fld>
            <a:endParaRPr lang="en-U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943100" y="5157788"/>
            <a:ext cx="7200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r>
              <a:rPr lang="ru-RU" b="1"/>
              <a:t>Аристотель (</a:t>
            </a:r>
            <a:r>
              <a:rPr lang="en-US" b="1"/>
              <a:t>IV</a:t>
            </a:r>
            <a:r>
              <a:rPr lang="ru-RU" b="1"/>
              <a:t> в. до н.э.) </a:t>
            </a:r>
            <a:r>
              <a:rPr lang="en-US" b="1"/>
              <a:t> - </a:t>
            </a:r>
            <a:r>
              <a:rPr lang="ru-RU" b="1"/>
              <a:t>земля,</a:t>
            </a:r>
            <a:r>
              <a:rPr lang="en-US" b="1"/>
              <a:t> </a:t>
            </a:r>
            <a:r>
              <a:rPr lang="ru-RU" b="1"/>
              <a:t>огонь, вода, воздух</a:t>
            </a:r>
          </a:p>
        </p:txBody>
      </p:sp>
      <p:pic>
        <p:nvPicPr>
          <p:cNvPr id="3081" name="Picture 9" descr="C:\Documents and Settings\111\Рабочий стол\flash 2\Gif рисунки\Анимация\FIRE1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141663"/>
            <a:ext cx="12144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111\Рабочий стол\flash 2\Gif рисунки\Анимация\37R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765175"/>
            <a:ext cx="19573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5" name="Picture 8" descr="C:\Documents and Settings\111\Рабочий стол\flash 2\Gif рисунки\Анимация\000044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7" name="Picture 11" descr="Картинка 8 из 1389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908050"/>
            <a:ext cx="1366838" cy="1196975"/>
          </a:xfrm>
          <a:prstGeom prst="rect">
            <a:avLst/>
          </a:prstGeom>
          <a:noFill/>
        </p:spPr>
      </p:pic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2987675" y="1484313"/>
            <a:ext cx="501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Фалес Милетский (</a:t>
            </a:r>
            <a:r>
              <a:rPr lang="en-US" b="1"/>
              <a:t>VII-VI </a:t>
            </a:r>
            <a:r>
              <a:rPr lang="ru-RU" b="1"/>
              <a:t>вв. до н.э.) – вода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763713" y="2565400"/>
            <a:ext cx="398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Анаксимен (</a:t>
            </a:r>
            <a:r>
              <a:rPr lang="en-US" b="1"/>
              <a:t>VI</a:t>
            </a:r>
            <a:r>
              <a:rPr lang="ru-RU" b="1"/>
              <a:t> в. до н.э.) – воздух</a:t>
            </a:r>
          </a:p>
        </p:txBody>
      </p:sp>
      <p:pic>
        <p:nvPicPr>
          <p:cNvPr id="137233" name="Picture 17" descr="481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2205038"/>
            <a:ext cx="1511300" cy="1131887"/>
          </a:xfrm>
          <a:prstGeom prst="rect">
            <a:avLst/>
          </a:prstGeom>
          <a:noFill/>
        </p:spPr>
      </p:pic>
      <p:pic>
        <p:nvPicPr>
          <p:cNvPr id="13723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2205038"/>
            <a:ext cx="1295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37" name="Picture 21" descr="Картинка 11 из 173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350" y="3573463"/>
            <a:ext cx="1060450" cy="1289050"/>
          </a:xfrm>
          <a:prstGeom prst="rect">
            <a:avLst/>
          </a:prstGeom>
          <a:noFill/>
        </p:spPr>
      </p:pic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2555875" y="4005263"/>
            <a:ext cx="478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Гераклит Эфесский (</a:t>
            </a:r>
            <a:r>
              <a:rPr lang="en-US" b="1"/>
              <a:t>V</a:t>
            </a:r>
            <a:r>
              <a:rPr lang="ru-RU" b="1"/>
              <a:t> в. до н.э.)  - огонь</a:t>
            </a:r>
          </a:p>
        </p:txBody>
      </p:sp>
      <p:pic>
        <p:nvPicPr>
          <p:cNvPr id="137240" name="Picture 24" descr="Картинка 6 из 1290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3850" y="4941888"/>
            <a:ext cx="1222375" cy="165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8640763" cy="563563"/>
          </a:xfrm>
        </p:spPr>
        <p:txBody>
          <a:bodyPr>
            <a:normAutofit fontScale="90000"/>
          </a:bodyPr>
          <a:lstStyle/>
          <a:p>
            <a:r>
              <a:rPr lang="ru-RU" sz="5400">
                <a:solidFill>
                  <a:schemeClr val="tx1"/>
                </a:solidFill>
              </a:rPr>
              <a:t>Тело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2268538" y="2205038"/>
            <a:ext cx="4211637" cy="100806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5400" b="1">
                <a:solidFill>
                  <a:srgbClr val="FF0066"/>
                </a:solidFill>
              </a:rPr>
              <a:t>Вещество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3CD3-51F0-403D-9ADA-2650E6F25142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4284663" y="1628775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4284663" y="2997200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2195513" y="3573463"/>
            <a:ext cx="4116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chemeClr val="folHlink"/>
                </a:solidFill>
              </a:rPr>
              <a:t>Молекула </a:t>
            </a:r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4211638" y="4724400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3276600" y="5445125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accent2"/>
                </a:solidFill>
              </a:rPr>
              <a:t>Атом</a:t>
            </a:r>
            <a:r>
              <a:rPr lang="ru-RU" sz="5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  <p:bldP spid="194565" grpId="0" animBg="1"/>
      <p:bldP spid="1945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7150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rgbClr val="FFFF00"/>
                </a:solidFill>
              </a:rPr>
              <a:t>Можно ли молекулу разделить на более мелкие части?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84313"/>
            <a:ext cx="7758112" cy="4914900"/>
          </a:xfrm>
        </p:spPr>
        <p:txBody>
          <a:bodyPr/>
          <a:lstStyle/>
          <a:p>
            <a:r>
              <a:rPr lang="ru-RU" sz="3600" b="1">
                <a:solidFill>
                  <a:srgbClr val="F7340D"/>
                </a:solidFill>
              </a:rPr>
              <a:t>Да</a:t>
            </a:r>
          </a:p>
          <a:p>
            <a:r>
              <a:rPr lang="ru-RU" sz="3600" b="1">
                <a:solidFill>
                  <a:schemeClr val="accent2"/>
                </a:solidFill>
              </a:rPr>
              <a:t>Нет</a:t>
            </a:r>
          </a:p>
          <a:p>
            <a:r>
              <a:rPr lang="ru-RU" sz="3600" b="1"/>
              <a:t>Некоторые можно,                       а некоторые нельзя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E31E-3692-4435-8F68-1BA641144D12}" type="slidenum">
              <a:rPr lang="en-US"/>
              <a:pPr/>
              <a:t>21</a:t>
            </a:fld>
            <a:endParaRPr lang="en-US"/>
          </a:p>
        </p:txBody>
      </p:sp>
      <p:pic>
        <p:nvPicPr>
          <p:cNvPr id="195588" name="Picture 4" descr="j04238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44900"/>
            <a:ext cx="2447925" cy="29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Что состоит из атомов? </a:t>
            </a:r>
            <a:br>
              <a:rPr lang="ru-RU" sz="2800">
                <a:solidFill>
                  <a:srgbClr val="FFFF00"/>
                </a:solidFill>
              </a:rPr>
            </a:br>
            <a:endParaRPr lang="ru-RU" sz="2800">
              <a:solidFill>
                <a:srgbClr val="FFFF00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385888" y="1628775"/>
            <a:ext cx="7758112" cy="4914900"/>
          </a:xfrm>
        </p:spPr>
        <p:txBody>
          <a:bodyPr/>
          <a:lstStyle/>
          <a:p>
            <a:r>
              <a:rPr lang="ru-RU" sz="3600" b="1">
                <a:solidFill>
                  <a:srgbClr val="D92A07"/>
                </a:solidFill>
              </a:rPr>
              <a:t>Вода </a:t>
            </a:r>
            <a:r>
              <a:rPr lang="ru-RU" sz="3600" b="1"/>
              <a:t>	</a:t>
            </a:r>
          </a:p>
          <a:p>
            <a:r>
              <a:rPr lang="ru-RU" sz="3600" b="1">
                <a:solidFill>
                  <a:schemeClr val="accent2"/>
                </a:solidFill>
              </a:rPr>
              <a:t>Воздух</a:t>
            </a:r>
          </a:p>
          <a:p>
            <a:r>
              <a:rPr lang="ru-RU" sz="3600" b="1">
                <a:solidFill>
                  <a:schemeClr val="folHlink"/>
                </a:solidFill>
              </a:rPr>
              <a:t>Железо</a:t>
            </a:r>
          </a:p>
          <a:p>
            <a:r>
              <a:rPr lang="ru-RU" sz="3600" b="1"/>
              <a:t>Рассвет </a:t>
            </a:r>
            <a:br>
              <a:rPr lang="ru-RU" sz="3600" b="1"/>
            </a:br>
            <a:endParaRPr lang="ru-RU" sz="3600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E632-1A95-41F1-BEB0-637BA0A15118}" type="slidenum">
              <a:rPr lang="en-US"/>
              <a:pPr/>
              <a:t>22</a:t>
            </a:fld>
            <a:endParaRPr lang="en-US"/>
          </a:p>
        </p:txBody>
      </p:sp>
      <p:pic>
        <p:nvPicPr>
          <p:cNvPr id="182276" name="Picture 4" descr="j04238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429000"/>
            <a:ext cx="2447925" cy="295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Можно ли увидеть молекулу?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43100"/>
            <a:ext cx="7758112" cy="4914900"/>
          </a:xfrm>
        </p:spPr>
        <p:txBody>
          <a:bodyPr/>
          <a:lstStyle/>
          <a:p>
            <a:r>
              <a:rPr lang="ru-RU" b="1">
                <a:solidFill>
                  <a:srgbClr val="D92A07"/>
                </a:solidFill>
              </a:rPr>
              <a:t>Да, под обычным микроскопом</a:t>
            </a:r>
          </a:p>
          <a:p>
            <a:r>
              <a:rPr lang="ru-RU" b="1">
                <a:solidFill>
                  <a:schemeClr val="accent2"/>
                </a:solidFill>
              </a:rPr>
              <a:t>Да, они различимы глазом</a:t>
            </a:r>
          </a:p>
          <a:p>
            <a:r>
              <a:rPr lang="ru-RU" b="1"/>
              <a:t>Можно получить ее снимок с помощью электронного микроскопа</a:t>
            </a:r>
          </a:p>
          <a:p>
            <a:r>
              <a:rPr lang="ru-RU" b="1">
                <a:solidFill>
                  <a:schemeClr val="folHlink"/>
                </a:solidFill>
              </a:rPr>
              <a:t>Нет, поскольку они очень                   малы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0464-D871-4811-B1AF-AAAA44714671}" type="slidenum">
              <a:rPr lang="en-US"/>
              <a:pPr/>
              <a:t>23</a:t>
            </a:fld>
            <a:endParaRPr lang="en-US"/>
          </a:p>
        </p:txBody>
      </p:sp>
      <p:pic>
        <p:nvPicPr>
          <p:cNvPr id="186372" name="Picture 4" descr="j04238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365625"/>
            <a:ext cx="2089150" cy="223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Интересно знать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Французские физики Фредерик и Ирен Жолио-Кюри получили первый искусственный изотоп фосфор-30 (природный фосфор на 100 % состоит из фосфора-31). </a:t>
            </a:r>
          </a:p>
          <a:p>
            <a:r>
              <a:rPr lang="ru-RU" dirty="0"/>
              <a:t>Это стало своеобразным стартом: начиная с этого времени и далее, в физических лабораториях разных стран были получены тысячи изотопов, не существующих в природе.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286-FA13-4C0F-8015-2E5AF6D28B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Интересно знать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Научный мир потрясен известием о возможности деления ядер урана под действием потока нейтронов с выделением огромного количества энергии. </a:t>
            </a:r>
          </a:p>
          <a:p>
            <a:r>
              <a:rPr lang="ru-RU" dirty="0"/>
              <a:t>Честь этого открытия принадлежит немецким ученым Лизе Мейтнер и Отто Гану. Выяснилось, что кроме энергии делящееся ядро испускало еще 2–3 нейтрона, способных, в свою очередь, вызывать деления других ядер, и так далее — так родилось представление о цепной ядерной реакции.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286-FA13-4C0F-8015-2E5AF6D28B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5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1D1C-D55E-49BC-AA70-B8F6CFC4C254}" type="slidenum">
              <a:rPr lang="en-US"/>
              <a:pPr/>
              <a:t>26</a:t>
            </a:fld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3132138" y="2060575"/>
            <a:ext cx="6011862" cy="38163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>
                <a:latin typeface="Monotype Corsiva" pitchFamily="66" charset="0"/>
                <a:cs typeface="Times New Roman" pitchFamily="18" charset="0"/>
              </a:rPr>
              <a:t>Если бы в результате какой-то мировой катастрофы все накопленные научные знания оказались бы уничтожены, …то наибольшую информацию принесло бы утверждение о том, из чего состоит  вещество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200" b="1">
                <a:latin typeface="Monotype Corsiva" pitchFamily="66" charset="0"/>
                <a:cs typeface="Times New Roman" pitchFamily="18" charset="0"/>
              </a:rPr>
              <a:t>Р. Фейнман</a:t>
            </a:r>
            <a:r>
              <a:rPr lang="ru-RU" sz="3600" b="1">
                <a:latin typeface="Monotype Corsiva" pitchFamily="66" charset="0"/>
                <a:cs typeface="Times New Roman" pitchFamily="18" charset="0"/>
              </a:rPr>
              <a:t>  </a:t>
            </a:r>
          </a:p>
        </p:txBody>
      </p:sp>
      <p:pic>
        <p:nvPicPr>
          <p:cNvPr id="138250" name="Picture 4" descr="C:\Documents and Settings\111\Рабочий стол\flash 2\Gif рисунки\Анимация\ATOMBGCL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97425"/>
            <a:ext cx="13700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feynman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3049588" cy="407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FFFF00"/>
                </a:solidFill>
              </a:rPr>
              <a:t>Увидеть многое в малом</a:t>
            </a:r>
            <a:r>
              <a:rPr lang="ru-RU"/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12875"/>
            <a:ext cx="9036050" cy="4914900"/>
          </a:xfrm>
        </p:spPr>
        <p:txBody>
          <a:bodyPr/>
          <a:lstStyle/>
          <a:p>
            <a:r>
              <a:rPr lang="ru-RU" b="1"/>
              <a:t>Цель урока:</a:t>
            </a:r>
            <a:r>
              <a:rPr lang="ru-RU"/>
              <a:t> сформировать знания                 о строении вещества</a:t>
            </a:r>
          </a:p>
          <a:p>
            <a:r>
              <a:rPr lang="ru-RU" b="1"/>
              <a:t>Задачи урока:</a:t>
            </a:r>
          </a:p>
          <a:p>
            <a:pPr>
              <a:buFont typeface="Wingdings" pitchFamily="2" charset="2"/>
              <a:buNone/>
            </a:pPr>
            <a:r>
              <a:rPr lang="ru-RU"/>
              <a:t>1. знать, из чего состоит вещество</a:t>
            </a:r>
          </a:p>
          <a:p>
            <a:pPr>
              <a:buFont typeface="Wingdings" pitchFamily="2" charset="2"/>
              <a:buNone/>
            </a:pPr>
            <a:r>
              <a:rPr lang="ru-RU"/>
              <a:t>2. знать, как определили размер молекул</a:t>
            </a:r>
          </a:p>
          <a:p>
            <a:pPr>
              <a:buFont typeface="Wingdings" pitchFamily="2" charset="2"/>
              <a:buNone/>
            </a:pPr>
            <a:r>
              <a:rPr lang="ru-RU"/>
              <a:t>3. знать, какие атомы наиболее распространены во Вселенной </a:t>
            </a:r>
          </a:p>
          <a:p>
            <a:pPr>
              <a:buFont typeface="Wingdings" pitchFamily="2" charset="2"/>
              <a:buNone/>
            </a:pPr>
            <a:r>
              <a:rPr lang="ru-RU"/>
              <a:t>4. уметь применять знания о строении вещества для решения качественных задач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0A82-2900-49B0-81AA-BD87C81793A4}" type="slidenum">
              <a:rPr lang="en-US"/>
              <a:pPr/>
              <a:t>3</a:t>
            </a:fld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323850" y="5876925"/>
            <a:ext cx="88201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31740" anchor="ctr">
            <a:spAutoFit/>
          </a:bodyPr>
          <a:lstStyle/>
          <a:p>
            <a:r>
              <a:rPr lang="ru-RU" sz="2400" b="1" i="1">
                <a:solidFill>
                  <a:schemeClr val="folHlink"/>
                </a:solidFill>
              </a:rPr>
              <a:t>"Один опыт я ценю выше тысячи  мнений, </a:t>
            </a:r>
          </a:p>
          <a:p>
            <a:r>
              <a:rPr lang="ru-RU" sz="2400" b="1" i="1">
                <a:solidFill>
                  <a:schemeClr val="folHlink"/>
                </a:solidFill>
              </a:rPr>
              <a:t>рождённых воображением”                   (М.В. Ломоносов)</a:t>
            </a:r>
            <a:endParaRPr lang="ru-RU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9550"/>
            <a:ext cx="7658100" cy="563563"/>
          </a:xfrm>
        </p:spPr>
        <p:txBody>
          <a:bodyPr>
            <a:normAutofit fontScale="90000"/>
          </a:bodyPr>
          <a:lstStyle/>
          <a:p>
            <a:pPr algn="l"/>
            <a:r>
              <a:rPr lang="ru-RU">
                <a:solidFill>
                  <a:srgbClr val="FFFF00"/>
                </a:solidFill>
              </a:rPr>
              <a:t>Значение знаний о строении  </a:t>
            </a:r>
            <a:br>
              <a:rPr lang="ru-RU">
                <a:solidFill>
                  <a:srgbClr val="FFFF00"/>
                </a:solidFill>
              </a:rPr>
            </a:br>
            <a:r>
              <a:rPr lang="ru-RU">
                <a:solidFill>
                  <a:srgbClr val="FFFF00"/>
                </a:solidFill>
              </a:rPr>
              <a:t>                                     вещества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496300" cy="4914900"/>
          </a:xfrm>
        </p:spPr>
        <p:txBody>
          <a:bodyPr/>
          <a:lstStyle/>
          <a:p>
            <a:r>
              <a:rPr lang="ru-RU" sz="3200" b="1"/>
              <a:t>Позволяют объяснить физические явления</a:t>
            </a:r>
          </a:p>
          <a:p>
            <a:r>
              <a:rPr lang="ru-RU" sz="3200" b="1"/>
              <a:t>Помогают управлять явлениями</a:t>
            </a:r>
          </a:p>
          <a:p>
            <a:r>
              <a:rPr lang="ru-RU" sz="3200" b="1"/>
              <a:t>Помогают объяснить свойства тел</a:t>
            </a:r>
          </a:p>
          <a:p>
            <a:r>
              <a:rPr lang="ru-RU" sz="3200" b="1"/>
              <a:t>Помогают создавать новые вещества с нужными свойствами</a:t>
            </a:r>
          </a:p>
          <a:p>
            <a:endParaRPr lang="ru-RU" sz="3200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5750-6E88-41E8-8682-2C48B62AAEF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563563"/>
          </a:xfrm>
        </p:spPr>
        <p:txBody>
          <a:bodyPr/>
          <a:lstStyle/>
          <a:p>
            <a:r>
              <a:rPr lang="ru-RU" sz="2800">
                <a:solidFill>
                  <a:srgbClr val="FFFF00"/>
                </a:solidFill>
              </a:rPr>
              <a:t>Вещества, созданные</a:t>
            </a:r>
            <a:r>
              <a:rPr lang="ru-RU" sz="2800"/>
              <a:t> </a:t>
            </a:r>
            <a:r>
              <a:rPr lang="ru-RU" sz="2800">
                <a:solidFill>
                  <a:srgbClr val="FFFF00"/>
                </a:solidFill>
              </a:rPr>
              <a:t>человеком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13B2-AF61-41F2-A752-E636637E18AC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7" name="Picture 5" descr="Картинка 32 из 1204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49725"/>
            <a:ext cx="2879725" cy="2081213"/>
          </a:xfrm>
          <a:prstGeom prst="rect">
            <a:avLst/>
          </a:prstGeom>
          <a:noFill/>
        </p:spPr>
      </p:pic>
      <p:pic>
        <p:nvPicPr>
          <p:cNvPr id="177159" name="Picture 7" descr="Картинка 38 из 12043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700213"/>
            <a:ext cx="1800225" cy="1500187"/>
          </a:xfrm>
          <a:prstGeom prst="rect">
            <a:avLst/>
          </a:prstGeom>
          <a:noFill/>
        </p:spPr>
      </p:pic>
      <p:pic>
        <p:nvPicPr>
          <p:cNvPr id="177161" name="Picture 9" descr="Картинка 34 из 2805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3068638"/>
            <a:ext cx="2232025" cy="1673225"/>
          </a:xfrm>
          <a:prstGeom prst="rect">
            <a:avLst/>
          </a:prstGeom>
          <a:noFill/>
        </p:spPr>
      </p:pic>
      <p:pic>
        <p:nvPicPr>
          <p:cNvPr id="177163" name="Picture 11" descr="Картинка 11 из 12483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860800"/>
            <a:ext cx="2735263" cy="2486025"/>
          </a:xfrm>
          <a:prstGeom prst="rect">
            <a:avLst/>
          </a:prstGeom>
          <a:noFill/>
        </p:spPr>
      </p:pic>
      <p:pic>
        <p:nvPicPr>
          <p:cNvPr id="177165" name="Picture 13" descr="Картинка 9 из 352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950" y="1700213"/>
            <a:ext cx="2232025" cy="1666875"/>
          </a:xfrm>
          <a:prstGeom prst="rect">
            <a:avLst/>
          </a:prstGeom>
          <a:noFill/>
        </p:spPr>
      </p:pic>
      <p:pic>
        <p:nvPicPr>
          <p:cNvPr id="177167" name="Picture 15" descr="Картинка 7 из 136000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84438" y="1052513"/>
            <a:ext cx="4610100" cy="1828800"/>
          </a:xfrm>
          <a:prstGeom prst="rect">
            <a:avLst/>
          </a:prstGeom>
          <a:noFill/>
        </p:spPr>
      </p:pic>
      <p:pic>
        <p:nvPicPr>
          <p:cNvPr id="177169" name="Picture 17" descr="Картинка 36 из 62493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35375" y="4868863"/>
            <a:ext cx="2160588" cy="183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7882-1732-4A6B-BB51-509D193F1854}" type="slidenum">
              <a:rPr lang="en-US"/>
              <a:pPr/>
              <a:t>6</a:t>
            </a:fld>
            <a:endParaRPr lang="en-US"/>
          </a:p>
        </p:txBody>
      </p:sp>
      <p:sp>
        <p:nvSpPr>
          <p:cNvPr id="143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-387350"/>
            <a:ext cx="8229600" cy="1582738"/>
          </a:xfrm>
        </p:spPr>
        <p:txBody>
          <a:bodyPr/>
          <a:lstStyle/>
          <a:p>
            <a:r>
              <a:rPr lang="ru-RU" sz="2400">
                <a:solidFill>
                  <a:srgbClr val="FFFF00"/>
                </a:solidFill>
              </a:rPr>
              <a:t>Вещество состоит из огромного </a:t>
            </a:r>
            <a:br>
              <a:rPr lang="ru-RU" sz="2400">
                <a:solidFill>
                  <a:srgbClr val="FFFF00"/>
                </a:solidFill>
              </a:rPr>
            </a:br>
            <a:r>
              <a:rPr lang="ru-RU" sz="2400">
                <a:solidFill>
                  <a:srgbClr val="FFFF00"/>
                </a:solidFill>
              </a:rPr>
              <a:t>числа мельчайших  частиц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697413"/>
            <a:ext cx="8569325" cy="21605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Кусочек сахара бросили в Черное море,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площадь которого 400 000 м</a:t>
            </a:r>
            <a:r>
              <a:rPr lang="ru-RU" sz="2000" b="1" baseline="30000" dirty="0"/>
              <a:t>2</a:t>
            </a:r>
            <a:r>
              <a:rPr lang="ru-RU" sz="2000" b="1" dirty="0"/>
              <a:t>, глубина 1 км.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2000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/>
              <a:t>Теперь, если зачерпнуть воду в любом месте и на любой глубине, то в ведре будем иметь до 100 частиц сахара</a:t>
            </a:r>
          </a:p>
        </p:txBody>
      </p:sp>
      <p:pic>
        <p:nvPicPr>
          <p:cNvPr id="143365" name="Picture 5" descr="9d6c8380ac243c85dee06518fb456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384550" cy="2538412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50825" y="4724400"/>
            <a:ext cx="50323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250825" y="4508500"/>
            <a:ext cx="647700" cy="215900"/>
          </a:xfrm>
          <a:prstGeom prst="parallelogram">
            <a:avLst>
              <a:gd name="adj" fmla="val 7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 rot="5588000" flipH="1">
            <a:off x="471488" y="4792662"/>
            <a:ext cx="712788" cy="144463"/>
          </a:xfrm>
          <a:prstGeom prst="parallelogram">
            <a:avLst>
              <a:gd name="adj" fmla="val 123351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371" name="Picture 11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484313"/>
            <a:ext cx="493395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-171450"/>
            <a:ext cx="5689600" cy="1131888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Количество частиц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76700"/>
            <a:ext cx="2952750" cy="817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1 см </a:t>
            </a:r>
            <a:r>
              <a:rPr lang="ru-RU" sz="2000" b="1" baseline="30000"/>
              <a:t>3 </a:t>
            </a:r>
            <a:r>
              <a:rPr lang="ru-RU" sz="2000" b="1"/>
              <a:t>воздуха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68C0-13D3-4ED9-8129-9C185EA76F28}" type="slidenum">
              <a:rPr lang="en-US"/>
              <a:pPr/>
              <a:t>7</a:t>
            </a:fld>
            <a:endParaRPr lang="en-US"/>
          </a:p>
        </p:txBody>
      </p:sp>
      <p:pic>
        <p:nvPicPr>
          <p:cNvPr id="160774" name="Picture 6" descr="Картинка 16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36613"/>
            <a:ext cx="2771775" cy="2771775"/>
          </a:xfrm>
          <a:prstGeom prst="rect">
            <a:avLst/>
          </a:prstGeom>
          <a:noFill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708275"/>
            <a:ext cx="1062037" cy="1066800"/>
          </a:xfrm>
          <a:prstGeom prst="rect">
            <a:avLst/>
          </a:prstGeom>
          <a:noFill/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2781300"/>
            <a:ext cx="893762" cy="922338"/>
          </a:xfrm>
          <a:prstGeom prst="rect">
            <a:avLst/>
          </a:prstGeom>
          <a:noFill/>
        </p:spPr>
      </p:pic>
      <p:pic>
        <p:nvPicPr>
          <p:cNvPr id="160778" name="Picture 10" descr="Hexahedr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046649">
            <a:off x="1332706" y="1483519"/>
            <a:ext cx="2563813" cy="2854325"/>
          </a:xfrm>
          <a:prstGeom prst="rect">
            <a:avLst/>
          </a:prstGeom>
          <a:noFill/>
        </p:spPr>
      </p:pic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0" y="4941888"/>
            <a:ext cx="4867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В 1 см </a:t>
            </a:r>
            <a:r>
              <a:rPr lang="ru-RU" b="1" baseline="30000"/>
              <a:t>3</a:t>
            </a:r>
            <a:r>
              <a:rPr lang="ru-RU" b="1"/>
              <a:t> содержится </a:t>
            </a:r>
          </a:p>
          <a:p>
            <a:pPr algn="ctr"/>
            <a:r>
              <a:rPr lang="ru-RU" b="1">
                <a:solidFill>
                  <a:srgbClr val="DF1803"/>
                </a:solidFill>
              </a:rPr>
              <a:t>27 000 000 000 000 000 000</a:t>
            </a:r>
            <a:r>
              <a:rPr lang="ru-RU" b="1"/>
              <a:t> молекул</a:t>
            </a:r>
          </a:p>
          <a:p>
            <a:pPr algn="ctr"/>
            <a:endParaRPr lang="ru-RU" b="1"/>
          </a:p>
          <a:p>
            <a:pPr algn="ctr"/>
            <a:r>
              <a:rPr lang="ru-RU" b="1"/>
              <a:t>100 000 000 молекул в секунду – </a:t>
            </a:r>
            <a:r>
              <a:rPr lang="ru-RU" b="1">
                <a:solidFill>
                  <a:srgbClr val="DF1803"/>
                </a:solidFill>
              </a:rPr>
              <a:t>9000</a:t>
            </a:r>
            <a:r>
              <a:rPr lang="ru-RU" b="1"/>
              <a:t> лет</a:t>
            </a: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2555875" y="1484313"/>
            <a:ext cx="647700" cy="504825"/>
          </a:xfrm>
          <a:prstGeom prst="line">
            <a:avLst/>
          </a:prstGeom>
          <a:noFill/>
          <a:ln w="38100">
            <a:solidFill>
              <a:srgbClr val="DF180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7019925" y="4941888"/>
            <a:ext cx="576263" cy="503237"/>
          </a:xfrm>
          <a:prstGeom prst="ellipse">
            <a:avLst/>
          </a:prstGeom>
          <a:solidFill>
            <a:srgbClr val="6AB3D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5795963" y="5516563"/>
            <a:ext cx="307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Шар с воздухом</a:t>
            </a:r>
            <a:r>
              <a:rPr lang="ru-RU" b="1">
                <a:solidFill>
                  <a:srgbClr val="DF1803"/>
                </a:solidFill>
              </a:rPr>
              <a:t> 0,007 мм</a:t>
            </a:r>
            <a:endParaRPr lang="ru-RU" b="1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>
            <a:off x="5580063" y="3860800"/>
            <a:ext cx="13684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7596188" y="3789363"/>
            <a:ext cx="12969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6156325" y="4005263"/>
            <a:ext cx="219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DF1803"/>
                </a:solidFill>
              </a:rPr>
              <a:t>Население Земли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 animBg="1"/>
      <p:bldP spid="160781" grpId="0" animBg="1"/>
      <p:bldP spid="160783" grpId="0" animBg="1"/>
      <p:bldP spid="1607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5888"/>
            <a:ext cx="5834062" cy="563562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</a:rPr>
              <a:t>Размеры</a:t>
            </a:r>
            <a:r>
              <a:rPr lang="ru-RU" sz="2800">
                <a:solidFill>
                  <a:srgbClr val="FFFF00"/>
                </a:solidFill>
              </a:rPr>
              <a:t> </a:t>
            </a:r>
            <a:r>
              <a:rPr lang="ru-RU">
                <a:solidFill>
                  <a:srgbClr val="FFFF00"/>
                </a:solidFill>
              </a:rPr>
              <a:t>частиц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6480175" y="3213100"/>
            <a:ext cx="2663825" cy="74612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Английский физик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0066"/>
                </a:solidFill>
              </a:rPr>
              <a:t>Джон Релей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/>
              <a:t>(1842 – 1919)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FBF3-A4BB-4D57-A43D-8A46B4CA127C}" type="slidenum">
              <a:rPr lang="en-US"/>
              <a:pPr/>
              <a:t>8</a:t>
            </a:fld>
            <a:endParaRPr lang="en-US"/>
          </a:p>
        </p:txBody>
      </p:sp>
      <p:pic>
        <p:nvPicPr>
          <p:cNvPr id="161811" name="Picture 1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6267450" cy="4694237"/>
          </a:xfrm>
          <a:prstGeom prst="rect">
            <a:avLst/>
          </a:prstGeom>
          <a:noFill/>
        </p:spPr>
      </p:pic>
      <p:pic>
        <p:nvPicPr>
          <p:cNvPr id="161797" name="Picture 5" descr="Ralay_MolSize_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88913"/>
            <a:ext cx="1944687" cy="2879725"/>
          </a:xfrm>
          <a:prstGeom prst="rect">
            <a:avLst/>
          </a:prstGeom>
          <a:noFill/>
        </p:spPr>
      </p:pic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684213" y="4508500"/>
            <a:ext cx="2951162" cy="720725"/>
          </a:xfrm>
          <a:prstGeom prst="rect">
            <a:avLst/>
          </a:prstGeom>
          <a:solidFill>
            <a:srgbClr val="85C1D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V = 1 </a:t>
            </a:r>
            <a:r>
              <a:rPr lang="ru-RU" sz="3600" b="1">
                <a:solidFill>
                  <a:srgbClr val="000000"/>
                </a:solidFill>
              </a:rPr>
              <a:t>мм</a:t>
            </a:r>
            <a:r>
              <a:rPr lang="ru-RU" sz="3600" b="1" baseline="30000">
                <a:solidFill>
                  <a:srgbClr val="000000"/>
                </a:solidFill>
              </a:rPr>
              <a:t>3</a:t>
            </a: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4572000" y="2565400"/>
            <a:ext cx="647700" cy="257175"/>
          </a:xfrm>
          <a:prstGeom prst="rect">
            <a:avLst/>
          </a:prstGeom>
          <a:solidFill>
            <a:srgbClr val="77C7A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ru-RU" b="1">
                <a:solidFill>
                  <a:srgbClr val="000000"/>
                </a:solidFill>
              </a:rPr>
              <a:t>1 м</a:t>
            </a:r>
            <a:r>
              <a:rPr lang="ru-RU" b="1" baseline="30000">
                <a:solidFill>
                  <a:srgbClr val="000000"/>
                </a:solidFill>
              </a:rPr>
              <a:t>2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4067175" y="5445125"/>
            <a:ext cx="2160588" cy="366713"/>
          </a:xfrm>
          <a:prstGeom prst="rect">
            <a:avLst/>
          </a:prstGeom>
          <a:solidFill>
            <a:srgbClr val="85C1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 </a:t>
            </a:r>
            <a:r>
              <a:rPr lang="ru-RU" b="1">
                <a:solidFill>
                  <a:srgbClr val="000000"/>
                </a:solidFill>
              </a:rPr>
              <a:t>мм</a:t>
            </a:r>
            <a:r>
              <a:rPr lang="ru-RU" b="1" baseline="30000">
                <a:solidFill>
                  <a:srgbClr val="000000"/>
                </a:solidFill>
              </a:rPr>
              <a:t>3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4067175" y="5805488"/>
            <a:ext cx="2160588" cy="366712"/>
          </a:xfrm>
          <a:prstGeom prst="rect">
            <a:avLst/>
          </a:prstGeom>
          <a:solidFill>
            <a:srgbClr val="85C1D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1 </a:t>
            </a:r>
            <a:r>
              <a:rPr lang="ru-RU" b="1">
                <a:solidFill>
                  <a:srgbClr val="000000"/>
                </a:solidFill>
              </a:rPr>
              <a:t>000 000 мм</a:t>
            </a:r>
            <a:r>
              <a:rPr lang="ru-RU" b="1" baseline="30000">
                <a:solidFill>
                  <a:srgbClr val="000000"/>
                </a:solidFill>
              </a:rPr>
              <a:t>2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4140200" y="5805488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5724525" y="573405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5724525" y="58769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6877050" y="54451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1 </a:t>
            </a:r>
            <a:endParaRPr lang="ru-RU" b="1">
              <a:solidFill>
                <a:srgbClr val="FF0066"/>
              </a:solidFill>
            </a:endParaRP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>
            <a:off x="6516688" y="5805488"/>
            <a:ext cx="10795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6516688" y="58769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1 </a:t>
            </a:r>
            <a:r>
              <a:rPr lang="ru-RU" b="1">
                <a:solidFill>
                  <a:srgbClr val="FF0066"/>
                </a:solidFill>
              </a:rPr>
              <a:t>000 000</a:t>
            </a: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7596188" y="55895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animBg="1"/>
      <p:bldP spid="161808" grpId="0" animBg="1"/>
      <p:bldP spid="16180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4454525" cy="563563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FF00"/>
                </a:solidFill>
              </a:rPr>
              <a:t>Размеры частиц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1AB2-453D-4C0C-A841-FA35AA97AFAB}" type="slidenum">
              <a:rPr lang="en-US"/>
              <a:pPr/>
              <a:t>9</a:t>
            </a:fld>
            <a:endParaRPr lang="en-US"/>
          </a:p>
        </p:txBody>
      </p:sp>
      <p:pic>
        <p:nvPicPr>
          <p:cNvPr id="157701" name="Picture 5" descr="Картинка 10 из 1012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300663"/>
            <a:ext cx="1279525" cy="1362075"/>
          </a:xfrm>
          <a:prstGeom prst="rect">
            <a:avLst/>
          </a:prstGeom>
          <a:noFill/>
        </p:spPr>
      </p:pic>
      <p:pic>
        <p:nvPicPr>
          <p:cNvPr id="157703" name="Picture 7" descr="Картинка 16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300" y="80963"/>
            <a:ext cx="2771775" cy="2771775"/>
          </a:xfrm>
          <a:prstGeom prst="rect">
            <a:avLst/>
          </a:prstGeom>
          <a:noFill/>
        </p:spPr>
      </p:pic>
      <p:pic>
        <p:nvPicPr>
          <p:cNvPr id="157706" name="Picture 10" descr="Картинка 16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708275"/>
            <a:ext cx="2305050" cy="2305050"/>
          </a:xfrm>
          <a:prstGeom prst="rect">
            <a:avLst/>
          </a:prstGeom>
          <a:noFill/>
        </p:spPr>
      </p:pic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6659563" y="5734050"/>
            <a:ext cx="144462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7709" name="Oval 13"/>
          <p:cNvSpPr>
            <a:spLocks noChangeArrowheads="1"/>
          </p:cNvSpPr>
          <p:nvPr/>
        </p:nvSpPr>
        <p:spPr bwMode="auto">
          <a:xfrm>
            <a:off x="2268538" y="1196975"/>
            <a:ext cx="144462" cy="1428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7710" name="Picture 14" descr="Рисунок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836613"/>
            <a:ext cx="1144588" cy="1214437"/>
          </a:xfrm>
          <a:prstGeom prst="rect">
            <a:avLst/>
          </a:prstGeom>
          <a:noFill/>
        </p:spPr>
      </p:pic>
      <p:pic>
        <p:nvPicPr>
          <p:cNvPr id="157712" name="Picture 16" descr="Рисунок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789363"/>
            <a:ext cx="1143000" cy="1212850"/>
          </a:xfrm>
          <a:prstGeom prst="rect">
            <a:avLst/>
          </a:prstGeom>
          <a:noFill/>
        </p:spPr>
      </p:pic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1187450" y="5157788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5795963" y="5157788"/>
            <a:ext cx="18716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>
            <a:off x="3779838" y="4941888"/>
            <a:ext cx="16557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V="1">
            <a:off x="3779838" y="5445125"/>
            <a:ext cx="16557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6804025" y="2852738"/>
            <a:ext cx="1563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Земной шар</a:t>
            </a:r>
          </a:p>
        </p:txBody>
      </p:sp>
      <p:sp>
        <p:nvSpPr>
          <p:cNvPr id="157718" name="Rectangle 22"/>
          <p:cNvSpPr>
            <a:spLocks noChangeArrowheads="1"/>
          </p:cNvSpPr>
          <p:nvPr/>
        </p:nvSpPr>
        <p:spPr bwMode="auto">
          <a:xfrm>
            <a:off x="1692275" y="1484313"/>
            <a:ext cx="118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Частица </a:t>
            </a:r>
          </a:p>
        </p:txBody>
      </p:sp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3924300" y="20605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Яблоко</a:t>
            </a:r>
            <a:r>
              <a:rPr lang="ru-RU"/>
              <a:t> </a:t>
            </a:r>
          </a:p>
        </p:txBody>
      </p:sp>
      <p:sp>
        <p:nvSpPr>
          <p:cNvPr id="157720" name="Rectangle 24"/>
          <p:cNvSpPr>
            <a:spLocks noChangeArrowheads="1"/>
          </p:cNvSpPr>
          <p:nvPr/>
        </p:nvSpPr>
        <p:spPr bwMode="auto">
          <a:xfrm>
            <a:off x="1476375" y="1844675"/>
            <a:ext cx="179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(0,0000003 мм)</a:t>
            </a:r>
          </a:p>
        </p:txBody>
      </p:sp>
      <p:sp>
        <p:nvSpPr>
          <p:cNvPr id="157721" name="Rectangle 25"/>
          <p:cNvSpPr>
            <a:spLocks noChangeArrowheads="1"/>
          </p:cNvSpPr>
          <p:nvPr/>
        </p:nvSpPr>
        <p:spPr bwMode="auto">
          <a:xfrm>
            <a:off x="3995738" y="2349500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(61 мм)</a:t>
            </a: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6877050" y="32131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(12742 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5d5e6560ba36884527413a53517d17866972f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1246</TotalTime>
  <Words>705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Monotype Corsiva</vt:lpstr>
      <vt:lpstr>Times New Roman</vt:lpstr>
      <vt:lpstr>Trebuchet MS</vt:lpstr>
      <vt:lpstr>Tw Cen MT</vt:lpstr>
      <vt:lpstr>Verdana</vt:lpstr>
      <vt:lpstr>Wingdings</vt:lpstr>
      <vt:lpstr>Circuit</vt:lpstr>
      <vt:lpstr>Атомы и молекулы</vt:lpstr>
      <vt:lpstr>Что является первоосновой материи </vt:lpstr>
      <vt:lpstr>Увидеть многое в малом </vt:lpstr>
      <vt:lpstr>Значение знаний о строении                                        вещества </vt:lpstr>
      <vt:lpstr>Вещества, созданные человеком</vt:lpstr>
      <vt:lpstr>Вещество состоит из огромного  числа мельчайших  частиц</vt:lpstr>
      <vt:lpstr>Количество частиц</vt:lpstr>
      <vt:lpstr>Размеры частиц</vt:lpstr>
      <vt:lpstr>Размеры частиц</vt:lpstr>
      <vt:lpstr>PowerPoint Presentation</vt:lpstr>
      <vt:lpstr>Электронный микроскоп</vt:lpstr>
      <vt:lpstr>Атомы химических элементов</vt:lpstr>
      <vt:lpstr>Строение атома</vt:lpstr>
      <vt:lpstr>Современные открытия</vt:lpstr>
      <vt:lpstr>Самые распространенные атомы</vt:lpstr>
      <vt:lpstr>PowerPoint Presentation</vt:lpstr>
      <vt:lpstr>PowerPoint Presentation</vt:lpstr>
      <vt:lpstr>Молекулы состоят из атомов</vt:lpstr>
      <vt:lpstr>Вещества состоят из молекул,  а молекулы из атомов</vt:lpstr>
      <vt:lpstr>Тело </vt:lpstr>
      <vt:lpstr>Можно ли молекулу разделить на более мелкие части?</vt:lpstr>
      <vt:lpstr>Что состоит из атомов?  </vt:lpstr>
      <vt:lpstr>Можно ли увидеть молекулу?</vt:lpstr>
      <vt:lpstr>Интересно знать</vt:lpstr>
      <vt:lpstr>Интересно знать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Тела и вещества</dc:title>
  <dc:creator>Татьяна</dc:creator>
  <cp:lastModifiedBy>pptforschool.ru</cp:lastModifiedBy>
  <cp:revision>39</cp:revision>
  <dcterms:created xsi:type="dcterms:W3CDTF">2009-10-10T14:25:57Z</dcterms:created>
  <dcterms:modified xsi:type="dcterms:W3CDTF">2018-05-01T07:52:05Z</dcterms:modified>
</cp:coreProperties>
</file>