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DFF8E-3D23-4D01-9D81-CF69F9FB308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CFCF5-9950-4458-BE0F-31C2304F7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1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CFCF5-9950-4458-BE0F-31C2304F76C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7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CFCF5-9950-4458-BE0F-31C2304F76C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9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4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3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93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6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60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3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1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0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2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1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0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2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27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62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403648" y="980728"/>
            <a:ext cx="5849144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6000" dirty="0">
                <a:solidFill>
                  <a:srgbClr val="FF3300"/>
                </a:solidFill>
                <a:latin typeface="Franklin Gothic Demi" pitchFamily="34" charset="0"/>
              </a:rPr>
              <a:t>First Conditional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491880" y="1988840"/>
            <a:ext cx="5113338" cy="129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ru-RU" dirty="0" smtClean="0">
                <a:latin typeface="Franklin Gothic Demi" pitchFamily="34" charset="0"/>
              </a:rPr>
              <a:t>Придаточные предложения условия и времени</a:t>
            </a:r>
            <a:endParaRPr lang="en-US" dirty="0">
              <a:latin typeface="Franklin Gothic Dem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3632182" cy="379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6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704" y="288032"/>
            <a:ext cx="6121400" cy="8382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bg2"/>
                </a:solidFill>
              </a:rPr>
              <a:t>First conditional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406254" y="1269107"/>
            <a:ext cx="3600450" cy="493713"/>
          </a:xfrm>
        </p:spPr>
        <p:txBody>
          <a:bodyPr>
            <a:normAutofit fontScale="92500"/>
          </a:bodyPr>
          <a:lstStyle/>
          <a:p>
            <a:r>
              <a:rPr lang="ru-RU" sz="2800" b="1"/>
              <a:t>Реальное условие</a:t>
            </a:r>
            <a:endParaRPr lang="en-US" sz="2800" b="1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614091" y="1772345"/>
            <a:ext cx="54721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>
                <a:latin typeface="Franklin Gothic Demi" pitchFamily="34" charset="0"/>
              </a:rPr>
              <a:t>События относятся к будущему</a:t>
            </a:r>
            <a:endParaRPr lang="en-US" sz="2400" b="1">
              <a:latin typeface="Franklin Gothic Demi" pitchFamily="34" charset="0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614091" y="4075807"/>
            <a:ext cx="15843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 b="1">
                <a:latin typeface="Franklin Gothic Demi" pitchFamily="34" charset="0"/>
              </a:rPr>
              <a:t>Главное</a:t>
            </a:r>
            <a:endParaRPr lang="en-US" sz="2400" b="1">
              <a:latin typeface="Franklin Gothic Demi" pitchFamily="34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3774679" y="4075807"/>
            <a:ext cx="37433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 b="1" dirty="0">
                <a:solidFill>
                  <a:schemeClr val="bg1"/>
                </a:solidFill>
                <a:latin typeface="Franklin Gothic Demi" pitchFamily="34" charset="0"/>
              </a:rPr>
              <a:t>Придаточное условное</a:t>
            </a:r>
            <a:endParaRPr lang="en-US" sz="24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893366" y="2493070"/>
            <a:ext cx="691356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Franklin Gothic Demi" pitchFamily="34" charset="0"/>
              </a:rPr>
              <a:t>He will go to the country</a:t>
            </a:r>
            <a:r>
              <a:rPr lang="ru-RU" sz="2400" b="1" dirty="0">
                <a:latin typeface="Franklin Gothic Demi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Franklin Gothic Demi" pitchFamily="34" charset="0"/>
              </a:rPr>
              <a:t>if the weather is fine 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893366" y="3007420"/>
            <a:ext cx="64087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>
                <a:latin typeface="Franklin Gothic Demi" pitchFamily="34" charset="0"/>
              </a:rPr>
              <a:t>Он поедет за город,</a:t>
            </a:r>
            <a:r>
              <a:rPr lang="en-US" sz="2800" b="1" dirty="0">
                <a:latin typeface="Franklin Gothic Demi" pitchFamily="34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Franklin Gothic Demi" pitchFamily="34" charset="0"/>
              </a:rPr>
              <a:t>если погода будет хорошей</a:t>
            </a:r>
            <a:endParaRPr lang="en-US" sz="28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1253729" y="4518720"/>
            <a:ext cx="2447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Franklin Gothic Demi" pitchFamily="34" charset="0"/>
              </a:rPr>
              <a:t>Future simple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422379" y="4518720"/>
            <a:ext cx="29527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chemeClr val="bg1"/>
                </a:solidFill>
                <a:latin typeface="Franklin Gothic Demi" pitchFamily="34" charset="0"/>
              </a:rPr>
              <a:t>If + Present simple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1469629" y="2924870"/>
            <a:ext cx="5048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566841" y="2924870"/>
            <a:ext cx="28733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 flipH="1">
            <a:off x="534591" y="3645595"/>
            <a:ext cx="5832475" cy="577850"/>
          </a:xfrm>
          <a:prstGeom prst="curvedDownArrow">
            <a:avLst>
              <a:gd name="adj1" fmla="val 73364"/>
              <a:gd name="adj2" fmla="val 275232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654404" y="2924870"/>
            <a:ext cx="28733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pic>
        <p:nvPicPr>
          <p:cNvPr id="16" name="Picture 4" descr="BD059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601" y="5012432"/>
            <a:ext cx="1829892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2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21" grpId="0"/>
      <p:bldP spid="4122" grpId="0"/>
      <p:bldP spid="4123" grpId="0"/>
      <p:bldP spid="4124" grpId="0"/>
      <p:bldP spid="4125" grpId="0"/>
      <p:bldP spid="4126" grpId="0"/>
      <p:bldP spid="4127" grpId="0"/>
      <p:bldP spid="4128" grpId="0" animBg="1"/>
      <p:bldP spid="4129" grpId="0" animBg="1"/>
      <p:bldP spid="4131" grpId="0" animBg="1"/>
      <p:bldP spid="4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5688013" cy="838200"/>
          </a:xfrm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First conditional</a:t>
            </a:r>
          </a:p>
        </p:txBody>
      </p:sp>
      <p:sp>
        <p:nvSpPr>
          <p:cNvPr id="47124" name="Rectangle 20"/>
          <p:cNvSpPr>
            <a:spLocks noGrp="1" noChangeArrowheads="1"/>
          </p:cNvSpPr>
          <p:nvPr>
            <p:ph idx="1"/>
          </p:nvPr>
        </p:nvSpPr>
        <p:spPr>
          <a:xfrm>
            <a:off x="3346450" y="3079750"/>
            <a:ext cx="3097213" cy="49371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b="1"/>
              <a:t>отрицательное</a:t>
            </a:r>
            <a:endParaRPr lang="en-US" b="1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799431" y="1627384"/>
            <a:ext cx="63373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latin typeface="Franklin Gothic Demi" pitchFamily="34" charset="0"/>
              </a:rPr>
              <a:t>If I have a lot of money I will buy a car.</a:t>
            </a:r>
            <a:r>
              <a:rPr lang="ru-RU" sz="2800" b="1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Franklin Gothic Demi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692275" y="2287588"/>
            <a:ext cx="66246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  <a:latin typeface="Franklin Gothic Demi" pitchFamily="34" charset="0"/>
              </a:rPr>
              <a:t>Если у меня будет много денег</a:t>
            </a:r>
            <a:r>
              <a:rPr lang="ru-RU" sz="2000" b="1" dirty="0">
                <a:solidFill>
                  <a:srgbClr val="FF3300"/>
                </a:solidFill>
                <a:latin typeface="Franklin Gothic Demi" pitchFamily="34" charset="0"/>
              </a:rPr>
              <a:t>, </a:t>
            </a:r>
            <a:r>
              <a:rPr lang="ru-RU" sz="2000" b="1" dirty="0">
                <a:latin typeface="Franklin Gothic Demi" pitchFamily="34" charset="0"/>
              </a:rPr>
              <a:t>я куплю машину.</a:t>
            </a:r>
            <a:r>
              <a:rPr lang="en-US" sz="2000" b="1" dirty="0">
                <a:latin typeface="Franklin Gothic Demi" pitchFamily="34" charset="0"/>
              </a:rPr>
              <a:t> </a:t>
            </a: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1900735" y="2205038"/>
            <a:ext cx="28733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111750" y="2205038"/>
            <a:ext cx="50323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763713" y="3717925"/>
            <a:ext cx="6769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Franklin Gothic Demi" pitchFamily="34" charset="0"/>
              </a:rPr>
              <a:t>If you don’t study hard you will fail the exam.</a:t>
            </a:r>
            <a:r>
              <a:rPr lang="ru-RU" sz="2400" b="1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Franklin Gothic Demi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403350" y="4334669"/>
            <a:ext cx="7416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  <a:latin typeface="Franklin Gothic Demi" pitchFamily="34" charset="0"/>
              </a:rPr>
              <a:t>Если ты не будешь усердно учиться </a:t>
            </a:r>
            <a:r>
              <a:rPr lang="ru-RU" sz="2000" b="1" dirty="0">
                <a:latin typeface="Franklin Gothic Demi" pitchFamily="34" charset="0"/>
              </a:rPr>
              <a:t>ты провалишь экзамен</a:t>
            </a:r>
            <a:r>
              <a:rPr lang="en-US" sz="2800" b="1" dirty="0">
                <a:latin typeface="Franklin Gothic Demi" pitchFamily="34" charset="0"/>
              </a:rPr>
              <a:t> 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2771775" y="4149725"/>
            <a:ext cx="15843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5867400" y="4149725"/>
            <a:ext cx="50323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1763713" y="4149725"/>
            <a:ext cx="3603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4" name="Picture 6" descr="J00791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33255"/>
            <a:ext cx="1293528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7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4" grpId="0" build="p" animBg="1"/>
      <p:bldP spid="47114" grpId="0"/>
      <p:bldP spid="47115" grpId="0"/>
      <p:bldP spid="47116" grpId="0" animBg="1"/>
      <p:bldP spid="47117" grpId="0" animBg="1"/>
      <p:bldP spid="47118" grpId="0"/>
      <p:bldP spid="47119" grpId="0"/>
      <p:bldP spid="47120" grpId="0" animBg="1"/>
      <p:bldP spid="47121" grpId="0" animBg="1"/>
      <p:bldP spid="47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95287" y="1820508"/>
            <a:ext cx="63373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latin typeface="Franklin Gothic Demi" pitchFamily="34" charset="0"/>
              </a:rPr>
              <a:t>What will you do if you don’t find a job?</a:t>
            </a:r>
            <a:r>
              <a:rPr lang="ru-RU" sz="3200" b="1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Franklin Gothic Demi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38956" y="2833854"/>
            <a:ext cx="66246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>
                <a:latin typeface="Franklin Gothic Demi" pitchFamily="34" charset="0"/>
              </a:rPr>
              <a:t>Что ты будешь делать,</a:t>
            </a:r>
            <a:r>
              <a:rPr lang="ru-RU" sz="2800" b="1" dirty="0">
                <a:solidFill>
                  <a:srgbClr val="FF3300"/>
                </a:solidFill>
                <a:latin typeface="Franklin Gothic Demi" pitchFamily="34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Franklin Gothic Demi" pitchFamily="34" charset="0"/>
              </a:rPr>
              <a:t>если не найдёшь работу?</a:t>
            </a:r>
            <a:r>
              <a:rPr lang="en-US" sz="2800" b="1" dirty="0">
                <a:solidFill>
                  <a:schemeClr val="bg1"/>
                </a:solidFill>
                <a:latin typeface="Franklin Gothic Demi" pitchFamily="34" charset="0"/>
              </a:rPr>
              <a:t> 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>
          <a:xfrm>
            <a:off x="1582738" y="138907"/>
            <a:ext cx="6121400" cy="838200"/>
          </a:xfrm>
          <a:noFill/>
          <a:ln/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First conditional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idx="1"/>
          </p:nvPr>
        </p:nvSpPr>
        <p:spPr>
          <a:xfrm>
            <a:off x="3419475" y="1125538"/>
            <a:ext cx="3097213" cy="49371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b="1"/>
              <a:t>вопросительное</a:t>
            </a:r>
            <a:endParaRPr lang="en-US" b="1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482850" y="4144350"/>
            <a:ext cx="63373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latin typeface="Franklin Gothic Demi" pitchFamily="34" charset="0"/>
              </a:rPr>
              <a:t>If there isn’t a hotel where will you stay?</a:t>
            </a:r>
            <a:r>
              <a:rPr lang="ru-RU" sz="3200" b="1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Franklin Gothic Demi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8204" y="5234607"/>
            <a:ext cx="62642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>
                <a:solidFill>
                  <a:schemeClr val="bg1"/>
                </a:solidFill>
                <a:latin typeface="Franklin Gothic Demi" pitchFamily="34" charset="0"/>
              </a:rPr>
              <a:t>Если там не будет отеля</a:t>
            </a:r>
            <a:r>
              <a:rPr lang="ru-RU" sz="2800" b="1" dirty="0">
                <a:latin typeface="Franklin Gothic Demi" pitchFamily="34" charset="0"/>
              </a:rPr>
              <a:t>, где вы остановитесь?</a:t>
            </a:r>
            <a:r>
              <a:rPr lang="en-US" sz="2800" b="1" dirty="0">
                <a:latin typeface="Franklin Gothic Demi" pitchFamily="34" charset="0"/>
              </a:rPr>
              <a:t> 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1619250" y="2392528"/>
            <a:ext cx="5048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499992" y="2392528"/>
            <a:ext cx="12969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3130550" y="2357248"/>
            <a:ext cx="2889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4023458" y="4638063"/>
            <a:ext cx="5746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7416006" y="4638063"/>
            <a:ext cx="57626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2629279" y="4638063"/>
            <a:ext cx="2889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pic>
        <p:nvPicPr>
          <p:cNvPr id="14" name="Picture 13" descr="bd0014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69" y="4365104"/>
            <a:ext cx="2162969" cy="216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8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38" grpId="0" build="p" animBg="1"/>
      <p:bldP spid="48140" grpId="0"/>
      <p:bldP spid="48141" grpId="0"/>
      <p:bldP spid="48142" grpId="0" animBg="1"/>
      <p:bldP spid="48143" grpId="0" animBg="1"/>
      <p:bldP spid="48146" grpId="0" animBg="1"/>
      <p:bldP spid="48147" grpId="0" animBg="1"/>
      <p:bldP spid="48148" grpId="0" animBg="1"/>
      <p:bldP spid="48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763" y="188640"/>
            <a:ext cx="7147646" cy="1213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n w="10160">
                  <a:solidFill>
                    <a:schemeClr val="bg2"/>
                  </a:solidFill>
                  <a:prstDash val="solid"/>
                </a:ln>
                <a:solidFill>
                  <a:schemeClr val="bg2"/>
                </a:solidFill>
              </a:rPr>
              <a:t>Fill in the gaps with First conditional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469623" y="1411727"/>
            <a:ext cx="799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the policeman </a:t>
            </a:r>
            <a:r>
              <a:rPr lang="ru-RU" dirty="0">
                <a:solidFill>
                  <a:schemeClr val="bg1"/>
                </a:solidFill>
                <a:latin typeface="Franklin Gothic Demi" pitchFamily="34" charset="0"/>
              </a:rPr>
              <a:t>______ 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 (run) </a:t>
            </a:r>
            <a:r>
              <a:rPr lang="en-US" dirty="0" smtClean="0">
                <a:solidFill>
                  <a:schemeClr val="bg1"/>
                </a:solidFill>
                <a:latin typeface="Franklin Gothic Demi" pitchFamily="34" charset="0"/>
              </a:rPr>
              <a:t>faster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dirty="0">
                <a:latin typeface="Franklin Gothic Demi" pitchFamily="34" charset="0"/>
              </a:rPr>
              <a:t>he _________ </a:t>
            </a:r>
          </a:p>
          <a:p>
            <a:pPr marL="457200" indent="-457200">
              <a:spcBef>
                <a:spcPct val="20000"/>
              </a:spcBef>
            </a:pPr>
            <a:r>
              <a:rPr lang="en-US" dirty="0">
                <a:latin typeface="Franklin Gothic Demi" pitchFamily="34" charset="0"/>
              </a:rPr>
              <a:t>(catch) the thief. 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1476375" y="2430463"/>
            <a:ext cx="71993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I __________  (not take) my umbrella,</a:t>
            </a:r>
            <a:r>
              <a:rPr lang="en-US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r>
              <a:rPr lang="en-US" dirty="0">
                <a:latin typeface="Franklin Gothic Demi" pitchFamily="34" charset="0"/>
              </a:rPr>
              <a:t>I ________ (get) wet.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537186" y="5167313"/>
            <a:ext cx="64801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1113"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she _____ (let) the dog, </a:t>
            </a:r>
            <a:r>
              <a:rPr lang="en-US" dirty="0">
                <a:latin typeface="Franklin Gothic Demi" pitchFamily="34" charset="0"/>
              </a:rPr>
              <a:t>it _________  (bite) him.</a:t>
            </a: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1547813" y="3789363"/>
            <a:ext cx="72009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latin typeface="Franklin Gothic Demi" pitchFamily="34" charset="0"/>
              </a:rPr>
              <a:t>We _______ (go) skiing in the mountains 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it _______ (show).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92275" y="4149725"/>
            <a:ext cx="10795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snows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042988" y="1496219"/>
            <a:ext cx="433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bg1"/>
                </a:solidFill>
                <a:latin typeface="Franklin Gothic Demi" pitchFamily="34" charset="0"/>
              </a:rPr>
              <a:t>1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1042988" y="2420938"/>
            <a:ext cx="4333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  <a:latin typeface="Franklin Gothic Demi" pitchFamily="34" charset="0"/>
              </a:rPr>
              <a:t>2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1042988" y="3798888"/>
            <a:ext cx="4333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  <a:latin typeface="Franklin Gothic Demi" pitchFamily="34" charset="0"/>
              </a:rPr>
              <a:t>3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42988" y="5167313"/>
            <a:ext cx="4333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  <a:latin typeface="Franklin Gothic Dem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454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19" grpId="0"/>
      <p:bldP spid="20" grpId="0"/>
      <p:bldP spid="21" grpId="0"/>
      <p:bldP spid="30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1476375" y="1324385"/>
            <a:ext cx="71993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1113"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he </a:t>
            </a:r>
            <a:r>
              <a:rPr lang="en-US" dirty="0" smtClean="0">
                <a:solidFill>
                  <a:schemeClr val="bg1"/>
                </a:solidFill>
                <a:latin typeface="Franklin Gothic Demi" pitchFamily="34" charset="0"/>
              </a:rPr>
              <a:t>_______  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(keep) talking,</a:t>
            </a:r>
            <a:r>
              <a:rPr lang="en-US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r>
              <a:rPr lang="en-US" dirty="0">
                <a:latin typeface="Franklin Gothic Demi" pitchFamily="34" charset="0"/>
              </a:rPr>
              <a:t>he _______________ (never learn) anything. 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476375" y="2565400"/>
            <a:ext cx="74882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11113"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I </a:t>
            </a:r>
            <a:r>
              <a:rPr lang="en-US" dirty="0" smtClean="0">
                <a:solidFill>
                  <a:schemeClr val="bg1"/>
                </a:solidFill>
                <a:latin typeface="Franklin Gothic Demi" pitchFamily="34" charset="0"/>
              </a:rPr>
              <a:t>__</a:t>
            </a:r>
            <a:r>
              <a:rPr lang="ru-RU" dirty="0" smtClean="0">
                <a:solidFill>
                  <a:schemeClr val="bg1"/>
                </a:solidFill>
                <a:latin typeface="Franklin Gothic Demi" pitchFamily="34" charset="0"/>
              </a:rPr>
              <a:t>____</a:t>
            </a:r>
            <a:r>
              <a:rPr lang="en-US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(eat) so many sweets</a:t>
            </a:r>
            <a:r>
              <a:rPr lang="en-US" dirty="0">
                <a:solidFill>
                  <a:srgbClr val="FF0000"/>
                </a:solidFill>
                <a:latin typeface="Franklin Gothic Demi" pitchFamily="34" charset="0"/>
              </a:rPr>
              <a:t>, </a:t>
            </a:r>
            <a:r>
              <a:rPr lang="en-US" dirty="0">
                <a:latin typeface="Franklin Gothic Demi" pitchFamily="34" charset="0"/>
              </a:rPr>
              <a:t>_________ </a:t>
            </a:r>
            <a:r>
              <a:rPr lang="en-US" dirty="0" smtClean="0">
                <a:latin typeface="Franklin Gothic Demi" pitchFamily="34" charset="0"/>
              </a:rPr>
              <a:t>(I get) stomach-ache</a:t>
            </a:r>
            <a:r>
              <a:rPr lang="en-US" dirty="0">
                <a:latin typeface="Franklin Gothic Demi" pitchFamily="34" charset="0"/>
              </a:rPr>
              <a:t>?</a:t>
            </a: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1547813" y="4005263"/>
            <a:ext cx="74882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Franklin Gothic Demi" pitchFamily="34" charset="0"/>
              </a:rPr>
              <a:t>______</a:t>
            </a:r>
            <a:r>
              <a:rPr lang="ru-RU" dirty="0" smtClean="0">
                <a:latin typeface="Franklin Gothic Demi" pitchFamily="34" charset="0"/>
              </a:rPr>
              <a:t>_______</a:t>
            </a:r>
            <a:r>
              <a:rPr lang="en-US" dirty="0" smtClean="0">
                <a:latin typeface="Franklin Gothic Demi" pitchFamily="34" charset="0"/>
              </a:rPr>
              <a:t>__ </a:t>
            </a:r>
            <a:r>
              <a:rPr lang="en-US" dirty="0">
                <a:latin typeface="Franklin Gothic Demi" pitchFamily="34" charset="0"/>
              </a:rPr>
              <a:t>(where/he buy) a car </a:t>
            </a:r>
            <a:r>
              <a:rPr lang="en-US" dirty="0">
                <a:solidFill>
                  <a:schemeClr val="bg1"/>
                </a:solidFill>
                <a:latin typeface="Franklin Gothic Demi" pitchFamily="34" charset="0"/>
              </a:rPr>
              <a:t>if he ________ (pass) his driving test?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7524"/>
            <a:ext cx="7559675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chemeClr val="bg2"/>
                </a:solidFill>
              </a:rPr>
              <a:t>Fill in the gaps with First conditional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2268538" y="1196975"/>
            <a:ext cx="13668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CC0000"/>
              </a:solidFill>
              <a:latin typeface="Franklin Gothic Demi" pitchFamily="34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5795963" y="1196975"/>
            <a:ext cx="2447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Franklin Gothic Demi" pitchFamily="34" charset="0"/>
              </a:rPr>
              <a:t>  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547813" y="4005263"/>
            <a:ext cx="25923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Franklin Gothic Demi" pitchFamily="34" charset="0"/>
              </a:rPr>
              <a:t>Where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042988" y="1324385"/>
            <a:ext cx="4333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bg1"/>
                </a:solidFill>
                <a:latin typeface="Franklin Gothic Demi" pitchFamily="34" charset="0"/>
              </a:rPr>
              <a:t>5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1042988" y="2565400"/>
            <a:ext cx="4333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  <a:latin typeface="Franklin Gothic Demi" pitchFamily="34" charset="0"/>
              </a:rPr>
              <a:t>6</a:t>
            </a: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1042988" y="4005263"/>
            <a:ext cx="4333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bg1"/>
                </a:solidFill>
                <a:latin typeface="Franklin Gothic Demi" pitchFamily="34" charset="0"/>
              </a:rPr>
              <a:t>7</a:t>
            </a:r>
          </a:p>
        </p:txBody>
      </p:sp>
      <p:pic>
        <p:nvPicPr>
          <p:cNvPr id="18" name="Picture 12" descr="PE016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563" y="5229200"/>
            <a:ext cx="1676400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31547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Match the parts of the sentence</a:t>
            </a:r>
            <a:r>
              <a:rPr lang="ru-RU" b="1" dirty="0">
                <a:solidFill>
                  <a:schemeClr val="bg2"/>
                </a:solidFill>
              </a:rPr>
              <a:t>:</a:t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5536" y="1555733"/>
            <a:ext cx="4040188" cy="5289451"/>
          </a:xfrm>
        </p:spPr>
        <p:txBody>
          <a:bodyPr>
            <a:normAutofit/>
          </a:bodyPr>
          <a:lstStyle/>
          <a:p>
            <a:r>
              <a:rPr lang="en-US" dirty="0" smtClean="0"/>
              <a:t> 1. If I have a problem                                    </a:t>
            </a:r>
            <a:endParaRPr lang="ru-RU" dirty="0" smtClean="0"/>
          </a:p>
          <a:p>
            <a:r>
              <a:rPr lang="en-US" dirty="0" smtClean="0"/>
              <a:t>2. If you have a camera on your mobile     </a:t>
            </a:r>
            <a:endParaRPr lang="ru-RU" dirty="0" smtClean="0"/>
          </a:p>
          <a:p>
            <a:r>
              <a:rPr lang="en-US" dirty="0" smtClean="0"/>
              <a:t>3. A plant will die                                                 </a:t>
            </a:r>
            <a:endParaRPr lang="ru-RU" dirty="0" smtClean="0"/>
          </a:p>
          <a:p>
            <a:r>
              <a:rPr lang="en-US" dirty="0" smtClean="0"/>
              <a:t>4. If you heat water                                        </a:t>
            </a:r>
            <a:endParaRPr lang="ru-RU" dirty="0" smtClean="0"/>
          </a:p>
          <a:p>
            <a:r>
              <a:rPr lang="en-US" dirty="0" smtClean="0"/>
              <a:t>5. You will take up a new hobby                  </a:t>
            </a:r>
            <a:endParaRPr lang="ru-RU" dirty="0" smtClean="0"/>
          </a:p>
          <a:p>
            <a:r>
              <a:rPr lang="en-US" dirty="0" smtClean="0"/>
              <a:t>6.  If you feel ill                                                </a:t>
            </a:r>
            <a:endParaRPr lang="ru-RU" dirty="0" smtClean="0"/>
          </a:p>
          <a:p>
            <a:r>
              <a:rPr lang="en-US" dirty="0" smtClean="0"/>
              <a:t>7. Jane and Sarah always feel good             </a:t>
            </a:r>
            <a:endParaRPr lang="ru-RU" dirty="0" smtClean="0"/>
          </a:p>
          <a:p>
            <a:r>
              <a:rPr lang="en-US" dirty="0" smtClean="0"/>
              <a:t>8. You won`t  feel so tired or stressed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700808"/>
            <a:ext cx="4041775" cy="5688632"/>
          </a:xfrm>
        </p:spPr>
        <p:txBody>
          <a:bodyPr>
            <a:normAutofit/>
          </a:bodyPr>
          <a:lstStyle/>
          <a:p>
            <a:r>
              <a:rPr lang="en-US" dirty="0" smtClean="0"/>
              <a:t>a. if you don`t give it water            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r>
              <a:rPr lang="en-US" dirty="0" smtClean="0"/>
              <a:t>b. you will send  and receive photos</a:t>
            </a:r>
            <a:endParaRPr lang="ru-RU" dirty="0" smtClean="0"/>
          </a:p>
          <a:p>
            <a:r>
              <a:rPr lang="en-US" dirty="0" smtClean="0"/>
              <a:t>c. if you do some  exercise every day   </a:t>
            </a:r>
            <a:endParaRPr lang="ru-RU" dirty="0" smtClean="0"/>
          </a:p>
          <a:p>
            <a:r>
              <a:rPr lang="en-US" dirty="0" smtClean="0"/>
              <a:t>d. I`ll talk to my friends about it</a:t>
            </a:r>
            <a:endParaRPr lang="ru-RU" dirty="0" smtClean="0"/>
          </a:p>
          <a:p>
            <a:r>
              <a:rPr lang="en-US" dirty="0" smtClean="0"/>
              <a:t>e. if they win a basketball match</a:t>
            </a:r>
            <a:endParaRPr lang="ru-RU" dirty="0" smtClean="0"/>
          </a:p>
          <a:p>
            <a:r>
              <a:rPr lang="en-US" dirty="0" smtClean="0"/>
              <a:t>f. you will go to the doctor`s</a:t>
            </a:r>
            <a:endParaRPr lang="ru-RU" dirty="0" smtClean="0"/>
          </a:p>
          <a:p>
            <a:r>
              <a:rPr lang="en-US" dirty="0" smtClean="0"/>
              <a:t>g. if you are bored</a:t>
            </a:r>
            <a:endParaRPr lang="ru-RU" dirty="0" smtClean="0"/>
          </a:p>
          <a:p>
            <a:r>
              <a:rPr lang="en-US" dirty="0" smtClean="0"/>
              <a:t>h. it will boil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8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bg2"/>
                </a:solidFill>
              </a:rPr>
              <a:t>Which is right?</a:t>
            </a:r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436" y="1853248"/>
            <a:ext cx="6711654" cy="419548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If  </a:t>
            </a:r>
            <a:r>
              <a:rPr lang="en-US" i="1" dirty="0" smtClean="0">
                <a:solidFill>
                  <a:srgbClr val="FF0000"/>
                </a:solidFill>
              </a:rPr>
              <a:t>I`m/I`ll be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late this evening, my mother will go home alone.</a:t>
            </a:r>
            <a:endParaRPr lang="ru-RU" dirty="0" smtClean="0"/>
          </a:p>
          <a:p>
            <a:pPr lvl="0"/>
            <a:r>
              <a:rPr lang="en-US" dirty="0" smtClean="0"/>
              <a:t>Will you write to me if I </a:t>
            </a:r>
            <a:r>
              <a:rPr lang="en-US" i="1" dirty="0" smtClean="0">
                <a:solidFill>
                  <a:srgbClr val="FF0000"/>
                </a:solidFill>
              </a:rPr>
              <a:t>give/will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give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you my address?</a:t>
            </a:r>
            <a:endParaRPr lang="ru-RU" dirty="0" smtClean="0"/>
          </a:p>
          <a:p>
            <a:pPr lvl="0"/>
            <a:r>
              <a:rPr lang="en-US" dirty="0" smtClean="0"/>
              <a:t>If there </a:t>
            </a:r>
            <a:r>
              <a:rPr lang="en-US" i="1" dirty="0" smtClean="0">
                <a:solidFill>
                  <a:srgbClr val="FF0000"/>
                </a:solidFill>
              </a:rPr>
              <a:t>is/will be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fire, the alarm will ring.</a:t>
            </a:r>
            <a:endParaRPr lang="ru-RU" dirty="0" smtClean="0"/>
          </a:p>
          <a:p>
            <a:pPr lvl="0"/>
            <a:r>
              <a:rPr lang="en-US" dirty="0" smtClean="0"/>
              <a:t>If I don`t see you tomorrow morning</a:t>
            </a:r>
            <a:r>
              <a:rPr lang="en-US" dirty="0" smtClean="0">
                <a:solidFill>
                  <a:srgbClr val="FF0000"/>
                </a:solidFill>
              </a:rPr>
              <a:t>, I</a:t>
            </a:r>
            <a:r>
              <a:rPr lang="en-US" i="1" dirty="0" smtClean="0">
                <a:solidFill>
                  <a:srgbClr val="FF0000"/>
                </a:solidFill>
              </a:rPr>
              <a:t>`ll phone/phone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you.</a:t>
            </a:r>
            <a:endParaRPr lang="ru-RU" dirty="0" smtClean="0"/>
          </a:p>
          <a:p>
            <a:pPr lvl="0"/>
            <a:r>
              <a:rPr lang="en-US" i="1" dirty="0" smtClean="0">
                <a:solidFill>
                  <a:srgbClr val="FF0000"/>
                </a:solidFill>
              </a:rPr>
              <a:t>I`m/I`ll be </a:t>
            </a:r>
            <a:r>
              <a:rPr lang="en-US" dirty="0" smtClean="0"/>
              <a:t>surprised if  Martin and Julia </a:t>
            </a:r>
            <a:r>
              <a:rPr lang="en-US" i="1" dirty="0" smtClean="0">
                <a:solidFill>
                  <a:srgbClr val="FF0000"/>
                </a:solidFill>
              </a:rPr>
              <a:t>get/will get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married</a:t>
            </a:r>
            <a:endParaRPr lang="ru-RU" dirty="0" smtClean="0"/>
          </a:p>
          <a:p>
            <a:pPr lvl="0"/>
            <a:r>
              <a:rPr lang="en-US" dirty="0" smtClean="0"/>
              <a:t>Do you </a:t>
            </a:r>
            <a:r>
              <a:rPr lang="en-US" i="1" dirty="0" smtClean="0">
                <a:solidFill>
                  <a:srgbClr val="FF0000"/>
                </a:solidFill>
              </a:rPr>
              <a:t>go/will</a:t>
            </a:r>
            <a:r>
              <a:rPr lang="en-US" dirty="0" smtClean="0"/>
              <a:t> you go to the party if they invite you?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r>
              <a:rPr lang="en-US" b="1" dirty="0" smtClean="0">
                <a:solidFill>
                  <a:schemeClr val="bg2"/>
                </a:solidFill>
              </a:rPr>
              <a:t> Use your own ideas to complete these sentences: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I`ll go to the concert if…</a:t>
            </a:r>
            <a:endParaRPr lang="ru-RU" dirty="0" smtClean="0"/>
          </a:p>
          <a:p>
            <a:pPr lvl="0"/>
            <a:r>
              <a:rPr lang="en-US" dirty="0" smtClean="0"/>
              <a:t>If you don`t hurry…</a:t>
            </a:r>
            <a:endParaRPr lang="ru-RU" dirty="0" smtClean="0"/>
          </a:p>
          <a:p>
            <a:pPr lvl="0"/>
            <a:r>
              <a:rPr lang="en-US" dirty="0" smtClean="0"/>
              <a:t>3. I won`t go swimming if…</a:t>
            </a:r>
            <a:endParaRPr lang="ru-RU" dirty="0" smtClean="0"/>
          </a:p>
          <a:p>
            <a:pPr lvl="0"/>
            <a:r>
              <a:rPr lang="en-US" dirty="0" smtClean="0"/>
              <a:t>If you go to bed early tonight…</a:t>
            </a:r>
            <a:endParaRPr lang="ru-RU" dirty="0" smtClean="0"/>
          </a:p>
          <a:p>
            <a:pPr lvl="0"/>
            <a:r>
              <a:rPr lang="en-US" dirty="0" smtClean="0"/>
              <a:t>I`ll turn the television off if…</a:t>
            </a:r>
            <a:endParaRPr lang="ru-RU" dirty="0" smtClean="0"/>
          </a:p>
          <a:p>
            <a:pPr lvl="0"/>
            <a:r>
              <a:rPr lang="en-US" dirty="0" smtClean="0"/>
              <a:t>She won`t  pass her exam if…</a:t>
            </a:r>
            <a:endParaRPr lang="ru-RU" dirty="0" smtClean="0"/>
          </a:p>
          <a:p>
            <a:pPr lvl="0"/>
            <a:r>
              <a:rPr lang="en-US" dirty="0" smtClean="0"/>
              <a:t>If I have time tomorrow …</a:t>
            </a:r>
            <a:endParaRPr lang="ru-RU" dirty="0" smtClean="0"/>
          </a:p>
          <a:p>
            <a:r>
              <a:rPr lang="en-US" dirty="0" smtClean="0"/>
              <a:t>We`ll go to the beach tomorrow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Другая 5">
      <a:dk1>
        <a:sysClr val="windowText" lastClr="000000"/>
      </a:dk1>
      <a:lt1>
        <a:srgbClr val="000000"/>
      </a:lt1>
      <a:dk2>
        <a:srgbClr val="FFFFFF"/>
      </a:dk2>
      <a:lt2>
        <a:srgbClr val="EEECE1"/>
      </a:lt2>
      <a:accent1>
        <a:srgbClr val="0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479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Franklin Gothic Demi</vt:lpstr>
      <vt:lpstr>Wingdings 3</vt:lpstr>
      <vt:lpstr>Ion</vt:lpstr>
      <vt:lpstr>PowerPoint Presentation</vt:lpstr>
      <vt:lpstr>First conditional</vt:lpstr>
      <vt:lpstr>First conditional</vt:lpstr>
      <vt:lpstr>First conditional</vt:lpstr>
      <vt:lpstr>Fill in the gaps with First conditional</vt:lpstr>
      <vt:lpstr>Fill in the gaps with First conditional</vt:lpstr>
      <vt:lpstr>Match the parts of the sentence: </vt:lpstr>
      <vt:lpstr>Which is right? </vt:lpstr>
      <vt:lpstr>  Use your own ideas to complete these sentences: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pptforschool.ru</cp:lastModifiedBy>
  <cp:revision>21</cp:revision>
  <dcterms:created xsi:type="dcterms:W3CDTF">2013-06-06T21:20:19Z</dcterms:created>
  <dcterms:modified xsi:type="dcterms:W3CDTF">2018-02-20T11:15:30Z</dcterms:modified>
</cp:coreProperties>
</file>