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36" r:id="rId2"/>
    <p:sldId id="313" r:id="rId3"/>
    <p:sldId id="315" r:id="rId4"/>
    <p:sldId id="302" r:id="rId5"/>
    <p:sldId id="316" r:id="rId6"/>
    <p:sldId id="320" r:id="rId7"/>
    <p:sldId id="323" r:id="rId8"/>
    <p:sldId id="324" r:id="rId9"/>
    <p:sldId id="325" r:id="rId10"/>
    <p:sldId id="329" r:id="rId11"/>
    <p:sldId id="334" r:id="rId12"/>
    <p:sldId id="332" r:id="rId13"/>
    <p:sldId id="330" r:id="rId14"/>
    <p:sldId id="326" r:id="rId15"/>
    <p:sldId id="327" r:id="rId16"/>
    <p:sldId id="328" r:id="rId17"/>
    <p:sldId id="33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66"/>
    <a:srgbClr val="0075CC"/>
    <a:srgbClr val="CC66FF"/>
    <a:srgbClr val="00CC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0D08425-09B5-44F8-8C42-E8B27B0F1A5D}" type="datetimeFigureOut">
              <a:rPr lang="ru-RU"/>
              <a:pPr>
                <a:defRPr/>
              </a:pPr>
              <a:t>10.09.2018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14643F5-3D1C-4833-9D69-98F4B7CADED1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60726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673CF7BE-C07E-4B70-8B14-9ED255EADB0C}" type="datetimeFigureOut">
              <a:rPr lang="ru-RU" smtClean="0"/>
              <a:pPr>
                <a:defRPr/>
              </a:pPr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F541EDC-1497-4EEB-A784-6905F0A71F90}" type="slidenum">
              <a:rPr lang="ru-RU" altLang="uk-UA" smtClean="0"/>
              <a:pPr/>
              <a:t>‹#›</a:t>
            </a:fld>
            <a:endParaRPr lang="ru-RU" alt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09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CF7BE-C07E-4B70-8B14-9ED255EADB0C}" type="datetimeFigureOut">
              <a:rPr lang="ru-RU" smtClean="0"/>
              <a:pPr>
                <a:defRPr/>
              </a:pPr>
              <a:t>10.09.2018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1EDC-1497-4EEB-A784-6905F0A71F90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5851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CF7BE-C07E-4B70-8B14-9ED255EADB0C}" type="datetimeFigureOut">
              <a:rPr lang="ru-RU" smtClean="0"/>
              <a:pPr>
                <a:defRPr/>
              </a:pPr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1EDC-1497-4EEB-A784-6905F0A71F90}" type="slidenum">
              <a:rPr lang="ru-RU" altLang="uk-UA" smtClean="0"/>
              <a:pPr/>
              <a:t>‹#›</a:t>
            </a:fld>
            <a:endParaRPr lang="ru-RU" alt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81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CF7BE-C07E-4B70-8B14-9ED255EADB0C}" type="datetimeFigureOut">
              <a:rPr lang="ru-RU" smtClean="0"/>
              <a:pPr>
                <a:defRPr/>
              </a:pPr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1EDC-1497-4EEB-A784-6905F0A71F90}" type="slidenum">
              <a:rPr lang="ru-RU" altLang="uk-UA" smtClean="0"/>
              <a:pPr/>
              <a:t>‹#›</a:t>
            </a:fld>
            <a:endParaRPr lang="ru-RU" altLang="uk-UA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87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CF7BE-C07E-4B70-8B14-9ED255EADB0C}" type="datetimeFigureOut">
              <a:rPr lang="ru-RU" smtClean="0"/>
              <a:pPr>
                <a:defRPr/>
              </a:pPr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1EDC-1497-4EEB-A784-6905F0A71F90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06193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CF7BE-C07E-4B70-8B14-9ED255EADB0C}" type="datetimeFigureOut">
              <a:rPr lang="ru-RU" smtClean="0"/>
              <a:pPr>
                <a:defRPr/>
              </a:pPr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1EDC-1497-4EEB-A784-6905F0A71F90}" type="slidenum">
              <a:rPr lang="ru-RU" altLang="uk-UA" smtClean="0"/>
              <a:pPr/>
              <a:t>‹#›</a:t>
            </a:fld>
            <a:endParaRPr lang="ru-RU" altLang="uk-UA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246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CF7BE-C07E-4B70-8B14-9ED255EADB0C}" type="datetimeFigureOut">
              <a:rPr lang="ru-RU" smtClean="0"/>
              <a:pPr>
                <a:defRPr/>
              </a:pPr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1EDC-1497-4EEB-A784-6905F0A71F90}" type="slidenum">
              <a:rPr lang="ru-RU" altLang="uk-UA" smtClean="0"/>
              <a:pPr/>
              <a:t>‹#›</a:t>
            </a:fld>
            <a:endParaRPr lang="ru-RU" alt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766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CF7BE-C07E-4B70-8B14-9ED255EADB0C}" type="datetimeFigureOut">
              <a:rPr lang="ru-RU" smtClean="0"/>
              <a:pPr>
                <a:defRPr/>
              </a:pPr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1EDC-1497-4EEB-A784-6905F0A71F90}" type="slidenum">
              <a:rPr lang="ru-RU" altLang="uk-UA" smtClean="0"/>
              <a:pPr/>
              <a:t>‹#›</a:t>
            </a:fld>
            <a:endParaRPr lang="ru-RU" alt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596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CF7BE-C07E-4B70-8B14-9ED255EADB0C}" type="datetimeFigureOut">
              <a:rPr lang="ru-RU" smtClean="0"/>
              <a:pPr>
                <a:defRPr/>
              </a:pPr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1EDC-1497-4EEB-A784-6905F0A71F90}" type="slidenum">
              <a:rPr lang="ru-RU" altLang="uk-UA" smtClean="0"/>
              <a:pPr/>
              <a:t>‹#›</a:t>
            </a:fld>
            <a:endParaRPr lang="ru-RU" alt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44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CF7BE-C07E-4B70-8B14-9ED255EADB0C}" type="datetimeFigureOut">
              <a:rPr lang="ru-RU" smtClean="0"/>
              <a:pPr>
                <a:defRPr/>
              </a:pPr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1EDC-1497-4EEB-A784-6905F0A71F90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330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CF7BE-C07E-4B70-8B14-9ED255EADB0C}" type="datetimeFigureOut">
              <a:rPr lang="ru-RU" smtClean="0"/>
              <a:pPr>
                <a:defRPr/>
              </a:pPr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1EDC-1497-4EEB-A784-6905F0A71F90}" type="slidenum">
              <a:rPr lang="ru-RU" altLang="uk-UA" smtClean="0"/>
              <a:pPr/>
              <a:t>‹#›</a:t>
            </a:fld>
            <a:endParaRPr lang="ru-RU" altLang="uk-U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67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CF7BE-C07E-4B70-8B14-9ED255EADB0C}" type="datetimeFigureOut">
              <a:rPr lang="ru-RU" smtClean="0"/>
              <a:pPr>
                <a:defRPr/>
              </a:pPr>
              <a:t>10.09.2018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1EDC-1497-4EEB-A784-6905F0A71F90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7549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CF7BE-C07E-4B70-8B14-9ED255EADB0C}" type="datetimeFigureOut">
              <a:rPr lang="ru-RU" smtClean="0"/>
              <a:pPr>
                <a:defRPr/>
              </a:pPr>
              <a:t>10.09.2018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1EDC-1497-4EEB-A784-6905F0A71F90}" type="slidenum">
              <a:rPr lang="ru-RU" altLang="uk-UA" smtClean="0"/>
              <a:pPr/>
              <a:t>‹#›</a:t>
            </a:fld>
            <a:endParaRPr lang="ru-RU" altLang="uk-UA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64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CF7BE-C07E-4B70-8B14-9ED255EADB0C}" type="datetimeFigureOut">
              <a:rPr lang="ru-RU" smtClean="0"/>
              <a:pPr>
                <a:defRPr/>
              </a:pPr>
              <a:t>10.09.2018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1EDC-1497-4EEB-A784-6905F0A71F90}" type="slidenum">
              <a:rPr lang="ru-RU" altLang="uk-UA" smtClean="0"/>
              <a:pPr/>
              <a:t>‹#›</a:t>
            </a:fld>
            <a:endParaRPr lang="ru-RU" alt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21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CF7BE-C07E-4B70-8B14-9ED255EADB0C}" type="datetimeFigureOut">
              <a:rPr lang="ru-RU" smtClean="0"/>
              <a:pPr>
                <a:defRPr/>
              </a:pPr>
              <a:t>10.09.2018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1EDC-1497-4EEB-A784-6905F0A71F90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8154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CF7BE-C07E-4B70-8B14-9ED255EADB0C}" type="datetimeFigureOut">
              <a:rPr lang="ru-RU" smtClean="0"/>
              <a:pPr>
                <a:defRPr/>
              </a:pPr>
              <a:t>10.09.2018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1EDC-1497-4EEB-A784-6905F0A71F90}" type="slidenum">
              <a:rPr lang="ru-RU" altLang="uk-UA" smtClean="0"/>
              <a:pPr/>
              <a:t>‹#›</a:t>
            </a:fld>
            <a:endParaRPr lang="ru-RU" alt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1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CF7BE-C07E-4B70-8B14-9ED255EADB0C}" type="datetimeFigureOut">
              <a:rPr lang="ru-RU" smtClean="0"/>
              <a:pPr>
                <a:defRPr/>
              </a:pPr>
              <a:t>10.09.2018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41EDC-1497-4EEB-A784-6905F0A71F90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0565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73CF7BE-C07E-4B70-8B14-9ED255EADB0C}" type="datetimeFigureOut">
              <a:rPr lang="ru-RU" smtClean="0"/>
              <a:pPr>
                <a:defRPr/>
              </a:pPr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541EDC-1497-4EEB-A784-6905F0A71F90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9966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hyperlink" Target="http://en.wikipedia.org/wiki/Media:Ru-Moskva.og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en.wikipedia.org/wiki/File:Moscow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en.wikipedia.org/wiki/Moscow_State_University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Old_disc\Мои документы\Moscow\505px-Coat_of_Arms_of_Moscow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28625"/>
            <a:ext cx="15716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5984" y="428604"/>
            <a:ext cx="52277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itchFamily="82" charset="0"/>
              </a:rPr>
              <a:t>Moscow</a:t>
            </a:r>
            <a:endParaRPr lang="ru-RU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88" y="857250"/>
            <a:ext cx="511175" cy="1570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endParaRPr lang="ru-RU" sz="96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334" y="2066925"/>
            <a:ext cx="5936814" cy="39598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219994" y="481636"/>
            <a:ext cx="207168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 sz="3200" b="1" dirty="0">
                <a:solidFill>
                  <a:srgbClr val="FF0066"/>
                </a:solidFill>
              </a:rPr>
              <a:t>Sports</a:t>
            </a:r>
          </a:p>
          <a:p>
            <a:r>
              <a:rPr lang="ru-RU" altLang="uk-UA" dirty="0"/>
              <a:t> </a:t>
            </a:r>
            <a:endParaRPr lang="en-US" altLang="uk-UA" dirty="0"/>
          </a:p>
        </p:txBody>
      </p:sp>
      <p:pic>
        <p:nvPicPr>
          <p:cNvPr id="11267" name="Picture 2" descr="D:\Old_disc\Мои документы\Moscow\800px-Luzhniki-sports-pal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43188"/>
            <a:ext cx="14684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D:\Old_disc\Мои документы\Moscow\800px-Grand_Sports_Arena_of_Luzhniki_Sta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14438"/>
            <a:ext cx="30003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4143375" y="785813"/>
            <a:ext cx="4572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uk-UA"/>
              <a:t>   </a:t>
            </a:r>
            <a:r>
              <a:rPr lang="en-US" altLang="uk-UA"/>
              <a:t>Moscow possesses a large number of various sport facilities</a:t>
            </a:r>
            <a:r>
              <a:rPr lang="ru-RU" altLang="uk-UA"/>
              <a:t>.</a:t>
            </a:r>
          </a:p>
          <a:p>
            <a:r>
              <a:rPr lang="ru-RU" altLang="uk-UA"/>
              <a:t>  </a:t>
            </a:r>
            <a:r>
              <a:rPr lang="en-US" altLang="uk-UA"/>
              <a:t> Moscow is home to sixty-three stadia (besides eight football and eleven light athletics maneges), of which </a:t>
            </a:r>
            <a:r>
              <a:rPr lang="en-US" altLang="uk-UA">
                <a:solidFill>
                  <a:srgbClr val="C00000"/>
                </a:solidFill>
              </a:rPr>
              <a:t>Luzhniki Stadium </a:t>
            </a:r>
            <a:r>
              <a:rPr lang="en-US" altLang="uk-UA"/>
              <a:t>is the largest and the 4th biggest in Europe.</a:t>
            </a:r>
            <a:endParaRPr lang="ru-RU" altLang="uk-UA"/>
          </a:p>
          <a:p>
            <a:r>
              <a:rPr lang="ru-RU" altLang="uk-UA"/>
              <a:t>  </a:t>
            </a:r>
            <a:r>
              <a:rPr lang="en-US" altLang="uk-UA"/>
              <a:t> Forty other sport complexes are located within the city, including twenty-four with artificial ice. There are also seven horse racing tracks in Moscow, of which </a:t>
            </a:r>
            <a:r>
              <a:rPr lang="en-US" altLang="uk-UA">
                <a:solidFill>
                  <a:srgbClr val="3333FF"/>
                </a:solidFill>
              </a:rPr>
              <a:t>Central Moscow Hippodrome</a:t>
            </a:r>
            <a:r>
              <a:rPr lang="en-US" altLang="uk-UA"/>
              <a:t>, founded in 1834, is the largest.</a:t>
            </a:r>
            <a:endParaRPr lang="ru-RU" altLang="uk-UA"/>
          </a:p>
        </p:txBody>
      </p:sp>
      <p:pic>
        <p:nvPicPr>
          <p:cNvPr id="11270" name="Picture 2" descr="D:\Old_disc\Мои документы\Moscow\Ice_palace_in_Mosc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572125"/>
            <a:ext cx="185737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" descr="D:\Old_disc\Мои документы\Moscow\Moscow_Hippodrome_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643438"/>
            <a:ext cx="2635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Прямоугольник 8"/>
          <p:cNvSpPr>
            <a:spLocks noChangeArrowheads="1"/>
          </p:cNvSpPr>
          <p:nvPr/>
        </p:nvSpPr>
        <p:spPr bwMode="auto">
          <a:xfrm>
            <a:off x="5214938" y="4714875"/>
            <a:ext cx="26304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 sz="1600">
                <a:solidFill>
                  <a:schemeClr val="bg1"/>
                </a:solidFill>
              </a:rPr>
              <a:t>Central Moscow Hippodrome</a:t>
            </a:r>
            <a:endParaRPr lang="ru-RU" altLang="uk-UA" sz="1600">
              <a:solidFill>
                <a:schemeClr val="bg1"/>
              </a:solidFill>
            </a:endParaRPr>
          </a:p>
        </p:txBody>
      </p:sp>
      <p:sp>
        <p:nvSpPr>
          <p:cNvPr id="11273" name="Прямоугольник 9"/>
          <p:cNvSpPr>
            <a:spLocks noChangeArrowheads="1"/>
          </p:cNvSpPr>
          <p:nvPr/>
        </p:nvSpPr>
        <p:spPr bwMode="auto">
          <a:xfrm>
            <a:off x="1000125" y="6357938"/>
            <a:ext cx="1901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 sz="1600">
                <a:solidFill>
                  <a:schemeClr val="bg1"/>
                </a:solidFill>
              </a:rPr>
              <a:t>The Khodynka Arena</a:t>
            </a:r>
            <a:endParaRPr lang="ru-RU" altLang="uk-UA" sz="1600">
              <a:solidFill>
                <a:schemeClr val="bg1"/>
              </a:solidFill>
            </a:endParaRPr>
          </a:p>
        </p:txBody>
      </p:sp>
      <p:pic>
        <p:nvPicPr>
          <p:cNvPr id="11274" name="Picture 4" descr="D:\Old_disc\Мои документы\Moscow\800px-Lokomotiv_Stadiu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714750"/>
            <a:ext cx="24288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Прямоугольник 12"/>
          <p:cNvSpPr>
            <a:spLocks noChangeArrowheads="1"/>
          </p:cNvSpPr>
          <p:nvPr/>
        </p:nvSpPr>
        <p:spPr bwMode="auto">
          <a:xfrm>
            <a:off x="642938" y="3714750"/>
            <a:ext cx="1987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>
                <a:solidFill>
                  <a:schemeClr val="bg1"/>
                </a:solidFill>
              </a:rPr>
              <a:t>Lokomotiv Sradium</a:t>
            </a:r>
            <a:endParaRPr lang="ru-RU" altLang="uk-UA">
              <a:solidFill>
                <a:schemeClr val="bg1"/>
              </a:solidFill>
            </a:endParaRPr>
          </a:p>
        </p:txBody>
      </p:sp>
      <p:sp>
        <p:nvSpPr>
          <p:cNvPr id="11276" name="Прямоугольник 13"/>
          <p:cNvSpPr>
            <a:spLocks noChangeArrowheads="1"/>
          </p:cNvSpPr>
          <p:nvPr/>
        </p:nvSpPr>
        <p:spPr bwMode="auto">
          <a:xfrm>
            <a:off x="428625" y="1214438"/>
            <a:ext cx="1827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>
                <a:solidFill>
                  <a:schemeClr val="bg1"/>
                </a:solidFill>
              </a:rPr>
              <a:t>Luzhniki Stadium </a:t>
            </a:r>
            <a:endParaRPr lang="ru-RU" altLang="uk-UA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4283968" y="4293096"/>
            <a:ext cx="3857625" cy="2032000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uk-UA"/>
          </a:p>
          <a:p>
            <a:r>
              <a:rPr lang="en-US" altLang="uk-UA"/>
              <a:t>A significant portion of Russia's profits and development is concentrated in Moscow as many multi-national corporations have branches and offices in the city.</a:t>
            </a:r>
          </a:p>
          <a:p>
            <a:endParaRPr lang="ru-RU" altLang="uk-UA"/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571500" y="857250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 dirty="0"/>
              <a:t>Moscow is a major economic </a:t>
            </a:r>
            <a:r>
              <a:rPr lang="en-US" altLang="uk-UA" dirty="0" err="1"/>
              <a:t>centre</a:t>
            </a:r>
            <a:r>
              <a:rPr lang="en-US" altLang="uk-UA" dirty="0"/>
              <a:t> and is home to one of the largest numbers of billionaires in the world.</a:t>
            </a:r>
          </a:p>
          <a:p>
            <a:r>
              <a:rPr lang="en-US" altLang="uk-UA" dirty="0"/>
              <a:t>In 2008 Moscow was named the </a:t>
            </a:r>
            <a:r>
              <a:rPr lang="en-US" altLang="uk-UA" dirty="0">
                <a:solidFill>
                  <a:srgbClr val="C00000"/>
                </a:solidFill>
              </a:rPr>
              <a:t>world's most expensive city. </a:t>
            </a:r>
          </a:p>
          <a:p>
            <a:r>
              <a:rPr lang="en-US" altLang="uk-UA" dirty="0"/>
              <a:t> However, in 2009, Moscow moved to third after </a:t>
            </a:r>
            <a:r>
              <a:rPr lang="en-US" altLang="uk-UA" i="1" dirty="0"/>
              <a:t>Tokyo and Osaka </a:t>
            </a:r>
            <a:r>
              <a:rPr lang="en-US" altLang="uk-UA" dirty="0"/>
              <a:t>came in first and second, respectively.</a:t>
            </a:r>
            <a:endParaRPr lang="ru-RU" altLang="uk-UA" dirty="0"/>
          </a:p>
        </p:txBody>
      </p:sp>
      <p:sp>
        <p:nvSpPr>
          <p:cNvPr id="12292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672138" y="428625"/>
            <a:ext cx="3471862" cy="1143000"/>
          </a:xfrm>
        </p:spPr>
        <p:txBody>
          <a:bodyPr/>
          <a:lstStyle/>
          <a:p>
            <a:r>
              <a:rPr lang="en-US" altLang="uk-UA" sz="3200" b="1" smtClean="0">
                <a:solidFill>
                  <a:srgbClr val="3333FF"/>
                </a:solidFill>
              </a:rPr>
              <a:t>Economy and finances</a:t>
            </a:r>
            <a:endParaRPr lang="ru-RU" altLang="uk-UA" sz="3200" b="1" smtClean="0">
              <a:solidFill>
                <a:srgbClr val="3333FF"/>
              </a:solidFill>
            </a:endParaRPr>
          </a:p>
        </p:txBody>
      </p:sp>
      <p:pic>
        <p:nvPicPr>
          <p:cNvPr id="12295" name="Picture 2" descr="D:\Old_disc\Мои документы\Moscow\768px-Moscow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714750"/>
            <a:ext cx="29257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Прямоугольник 8"/>
          <p:cNvSpPr>
            <a:spLocks noChangeArrowheads="1"/>
          </p:cNvSpPr>
          <p:nvPr/>
        </p:nvSpPr>
        <p:spPr bwMode="auto">
          <a:xfrm>
            <a:off x="428625" y="3714750"/>
            <a:ext cx="164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/>
              <a:t>Sberbank Rossii</a:t>
            </a:r>
            <a:endParaRPr lang="ru-RU" altLang="uk-UA"/>
          </a:p>
        </p:txBody>
      </p:sp>
      <p:pic>
        <p:nvPicPr>
          <p:cNvPr id="12297" name="Picture 1" descr="D:\Old_disc\Мои документы\Moscow\800px-Moscow_International_Business_Centre,_Marc_2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143125"/>
            <a:ext cx="32146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Прямоугольник 9"/>
          <p:cNvSpPr>
            <a:spLocks noChangeArrowheads="1"/>
          </p:cNvSpPr>
          <p:nvPr/>
        </p:nvSpPr>
        <p:spPr bwMode="auto">
          <a:xfrm>
            <a:off x="5643563" y="2143125"/>
            <a:ext cx="2243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>
                <a:solidFill>
                  <a:schemeClr val="bg1"/>
                </a:solidFill>
              </a:rPr>
              <a:t>Moscow International</a:t>
            </a:r>
          </a:p>
          <a:p>
            <a:r>
              <a:rPr lang="en-US" altLang="uk-UA">
                <a:solidFill>
                  <a:schemeClr val="bg1"/>
                </a:solidFill>
              </a:rPr>
              <a:t> Business Centre</a:t>
            </a:r>
            <a:endParaRPr lang="ru-RU" altLang="uk-UA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734939" y="908720"/>
            <a:ext cx="410217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 sz="2400" dirty="0"/>
              <a:t>Moscow's major industries include machine building, </a:t>
            </a:r>
          </a:p>
          <a:p>
            <a:r>
              <a:rPr lang="en-US" altLang="uk-UA" sz="2400" dirty="0"/>
              <a:t>metalworking, </a:t>
            </a:r>
          </a:p>
          <a:p>
            <a:r>
              <a:rPr lang="en-US" altLang="uk-UA" sz="2400" dirty="0"/>
              <a:t>oil refining, </a:t>
            </a:r>
          </a:p>
          <a:p>
            <a:r>
              <a:rPr lang="en-US" altLang="uk-UA" sz="2400" dirty="0"/>
              <a:t>publishing, </a:t>
            </a:r>
          </a:p>
          <a:p>
            <a:r>
              <a:rPr lang="ru-RU" altLang="uk-UA" sz="2400" dirty="0"/>
              <a:t> </a:t>
            </a:r>
            <a:r>
              <a:rPr lang="en-US" altLang="uk-UA" sz="2400" dirty="0"/>
              <a:t>filmmaking, </a:t>
            </a:r>
          </a:p>
          <a:p>
            <a:r>
              <a:rPr lang="en-US" altLang="uk-UA" sz="2400" dirty="0"/>
              <a:t> the manufacture of machine tools, precision instruments, </a:t>
            </a:r>
          </a:p>
          <a:p>
            <a:r>
              <a:rPr lang="en-US" altLang="uk-UA" sz="2400" dirty="0"/>
              <a:t>building materials, </a:t>
            </a:r>
          </a:p>
          <a:p>
            <a:r>
              <a:rPr lang="en-US" altLang="uk-UA" sz="2400" dirty="0"/>
              <a:t>automobiles, trucks, aircraft, chemicals, wood and </a:t>
            </a:r>
          </a:p>
          <a:p>
            <a:r>
              <a:rPr lang="en-US" altLang="uk-UA" sz="2400" dirty="0"/>
              <a:t>paper products, textiles, clothing, footwear, and soft drinks.</a:t>
            </a:r>
            <a:endParaRPr lang="ru-RU" altLang="uk-UA" sz="2400" dirty="0"/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971600" y="500063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 sz="3200" b="1" dirty="0">
                <a:solidFill>
                  <a:srgbClr val="0075CC"/>
                </a:solidFill>
              </a:rPr>
              <a:t>Industries</a:t>
            </a:r>
            <a:endParaRPr lang="ru-RU" altLang="uk-UA" sz="3200" dirty="0">
              <a:solidFill>
                <a:srgbClr val="0075CC"/>
              </a:solidFill>
            </a:endParaRPr>
          </a:p>
        </p:txBody>
      </p:sp>
      <p:pic>
        <p:nvPicPr>
          <p:cNvPr id="13316" name="Picture 2" descr="D:\Old_disc\Мои документы\Moscow\800px-Componen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857750"/>
            <a:ext cx="2794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D:\Old_disc\Мои документы\Moscow\293px-Sky_scraper_constru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00063"/>
            <a:ext cx="18399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D:\Old_disc\Мои документы\Moscow\FMS1_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000375"/>
            <a:ext cx="28448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3929063" y="3500438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/>
              <a:t>It was opened in 1935, it is well known for the ornate design of many of its stations, which contain outstanding examples of socialist realist art.</a:t>
            </a:r>
            <a:endParaRPr lang="ru-RU" altLang="uk-UA"/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571750" y="601663"/>
            <a:ext cx="457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 dirty="0"/>
              <a:t>It possesses </a:t>
            </a:r>
            <a:r>
              <a:rPr lang="en-US" altLang="uk-UA" dirty="0">
                <a:solidFill>
                  <a:srgbClr val="3333FF"/>
                </a:solidFill>
              </a:rPr>
              <a:t>a complex transport system</a:t>
            </a:r>
            <a:r>
              <a:rPr lang="en-US" altLang="uk-UA" dirty="0"/>
              <a:t>, that includes </a:t>
            </a:r>
            <a:r>
              <a:rPr lang="en-US" altLang="uk-UA" dirty="0">
                <a:solidFill>
                  <a:srgbClr val="C00000"/>
                </a:solidFill>
              </a:rPr>
              <a:t>3 international airports</a:t>
            </a:r>
            <a:r>
              <a:rPr lang="en-US" altLang="uk-UA" dirty="0"/>
              <a:t>, </a:t>
            </a:r>
            <a:r>
              <a:rPr lang="en-US" altLang="uk-UA" dirty="0">
                <a:solidFill>
                  <a:srgbClr val="C00000"/>
                </a:solidFill>
              </a:rPr>
              <a:t>9 railroad terminals</a:t>
            </a:r>
            <a:r>
              <a:rPr lang="en-US" altLang="uk-UA" dirty="0"/>
              <a:t>, and the world's second busiest (after Tokyo) </a:t>
            </a:r>
            <a:r>
              <a:rPr lang="en-US" altLang="uk-UA" dirty="0">
                <a:solidFill>
                  <a:srgbClr val="7030A0"/>
                </a:solidFill>
              </a:rPr>
              <a:t>metro system </a:t>
            </a:r>
            <a:r>
              <a:rPr lang="en-US" altLang="uk-UA" dirty="0"/>
              <a:t>which is famous for its architecture and artwork. Its metro is the busiest single-operator subway in the world.</a:t>
            </a:r>
            <a:endParaRPr lang="ru-RU" altLang="uk-UA" dirty="0"/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357188" y="285750"/>
            <a:ext cx="1819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 sz="3200" b="1">
                <a:solidFill>
                  <a:srgbClr val="3333FF"/>
                </a:solidFill>
              </a:rPr>
              <a:t>Transport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1928813"/>
            <a:ext cx="13049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Metro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342" name="Прямоугольник 5"/>
          <p:cNvSpPr>
            <a:spLocks noChangeArrowheads="1"/>
          </p:cNvSpPr>
          <p:nvPr/>
        </p:nvSpPr>
        <p:spPr bwMode="auto">
          <a:xfrm>
            <a:off x="2286000" y="29670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/>
              <a:t> </a:t>
            </a:r>
            <a:endParaRPr lang="ru-RU" altLang="uk-UA"/>
          </a:p>
        </p:txBody>
      </p:sp>
      <p:pic>
        <p:nvPicPr>
          <p:cNvPr id="14343" name="Picture 2" descr="D:\Old_disc\Мои документы\Moscow\800px-Moscow_MetroCrowded_(pixinn.ne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143125"/>
            <a:ext cx="172402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3" descr="D:\Old_disc\Мои документы\Moscow\Mayakovska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29188"/>
            <a:ext cx="25638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" descr="D:\Old_disc\Мои документы\Moscow\Arbatskaja_arbpokr_Barry_Ken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929188"/>
            <a:ext cx="2286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5" descr="D:\Old_disc\Мои документы\Moscow\800px-KomsomolskayaKL-m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071813"/>
            <a:ext cx="2214562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06411" y="4700588"/>
            <a:ext cx="2381250" cy="147796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Komsomolskaya station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</a:rPr>
              <a:t>Mayakovskaya</a:t>
            </a:r>
            <a:r>
              <a:rPr lang="en-US" dirty="0">
                <a:latin typeface="+mn-lt"/>
              </a:rPr>
              <a:t> station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</a:rPr>
              <a:t>Arbatskaya</a:t>
            </a:r>
            <a:r>
              <a:rPr lang="en-US" dirty="0">
                <a:latin typeface="+mn-lt"/>
              </a:rPr>
              <a:t> station</a:t>
            </a:r>
            <a:endParaRPr lang="ru-RU" dirty="0">
              <a:latin typeface="+mn-lt"/>
            </a:endParaRPr>
          </a:p>
        </p:txBody>
      </p:sp>
      <p:pic>
        <p:nvPicPr>
          <p:cNvPr id="3078" name="Picture 6" descr="D:\Old_disc\Мои документы\Moscow\500px-Mosmetro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357438"/>
            <a:ext cx="12382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7163" y="488791"/>
            <a:ext cx="7024836" cy="1754187"/>
          </a:xfrm>
          <a:prstGeom prst="rect">
            <a:avLst/>
          </a:prstGeom>
          <a:ln w="28575"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There are </a:t>
            </a:r>
            <a:r>
              <a:rPr lang="en-US" dirty="0">
                <a:solidFill>
                  <a:srgbClr val="3333FF"/>
                </a:solidFill>
                <a:latin typeface="+mn-lt"/>
              </a:rPr>
              <a:t>five</a:t>
            </a:r>
            <a:r>
              <a:rPr lang="en-US" dirty="0">
                <a:latin typeface="+mn-lt"/>
              </a:rPr>
              <a:t> commercial airports serving Moscow: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err="1">
                <a:latin typeface="+mn-lt"/>
              </a:rPr>
              <a:t>Sheremetyevo</a:t>
            </a:r>
            <a:r>
              <a:rPr lang="en-US" dirty="0">
                <a:latin typeface="+mn-lt"/>
              </a:rPr>
              <a:t> International Airport,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Domodedovo</a:t>
            </a:r>
            <a:r>
              <a:rPr lang="en-US" dirty="0">
                <a:latin typeface="+mn-lt"/>
              </a:rPr>
              <a:t> International Airport,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err="1">
                <a:latin typeface="+mn-lt"/>
              </a:rPr>
              <a:t>Bykovo</a:t>
            </a:r>
            <a:r>
              <a:rPr lang="en-US" dirty="0">
                <a:latin typeface="+mn-lt"/>
              </a:rPr>
              <a:t> Airport,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err="1">
                <a:latin typeface="+mn-lt"/>
              </a:rPr>
              <a:t>Ostafyevo</a:t>
            </a:r>
            <a:r>
              <a:rPr lang="en-US" dirty="0">
                <a:latin typeface="+mn-lt"/>
              </a:rPr>
              <a:t> International Airport and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err="1">
                <a:latin typeface="+mn-lt"/>
              </a:rPr>
              <a:t>Vnukovo</a:t>
            </a:r>
            <a:r>
              <a:rPr lang="en-US" dirty="0">
                <a:latin typeface="+mn-lt"/>
              </a:rPr>
              <a:t> International Airport. </a:t>
            </a:r>
          </a:p>
        </p:txBody>
      </p:sp>
      <p:pic>
        <p:nvPicPr>
          <p:cNvPr id="15363" name="Picture 2" descr="D:\Old_disc\Мои документы\Moscow\800px-Flughafen_Wnukow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786313"/>
            <a:ext cx="2397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D:\Old_disc\Мои документы\Moscow\800px-Domodedovo-term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786313"/>
            <a:ext cx="242093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D:\Old_disc\Мои документы\Moscow\Domodedovo_airpo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786313"/>
            <a:ext cx="2071687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D:\Old_disc\Мои документы\Moscow\Svo_terminal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0"/>
            <a:ext cx="2109787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Прямоугольник 8"/>
          <p:cNvSpPr>
            <a:spLocks noChangeArrowheads="1"/>
          </p:cNvSpPr>
          <p:nvPr/>
        </p:nvSpPr>
        <p:spPr bwMode="auto">
          <a:xfrm>
            <a:off x="2466975" y="2360533"/>
            <a:ext cx="62150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 dirty="0">
                <a:solidFill>
                  <a:srgbClr val="C00000"/>
                </a:solidFill>
              </a:rPr>
              <a:t>Sheremetyevo International Airport </a:t>
            </a:r>
            <a:r>
              <a:rPr lang="en-US" altLang="uk-UA" dirty="0"/>
              <a:t>is the most common entry point for foreign passengers, handling sixty percent of all international flights. </a:t>
            </a:r>
          </a:p>
          <a:p>
            <a:r>
              <a:rPr lang="en-US" altLang="uk-UA" dirty="0">
                <a:solidFill>
                  <a:srgbClr val="C00000"/>
                </a:solidFill>
              </a:rPr>
              <a:t>Domodedovo International Airport</a:t>
            </a:r>
            <a:r>
              <a:rPr lang="en-US" altLang="uk-UA" dirty="0">
                <a:solidFill>
                  <a:srgbClr val="FFFF00"/>
                </a:solidFill>
              </a:rPr>
              <a:t> </a:t>
            </a:r>
            <a:r>
              <a:rPr lang="en-US" altLang="uk-UA" dirty="0"/>
              <a:t>is the leading airport in Russia in terms of passenger throughput, and is the primary gateway to long domestic and CIS destinations.  </a:t>
            </a:r>
          </a:p>
          <a:p>
            <a:r>
              <a:rPr lang="en-US" altLang="uk-UA" dirty="0">
                <a:solidFill>
                  <a:srgbClr val="C00000"/>
                </a:solidFill>
              </a:rPr>
              <a:t>The three other airports</a:t>
            </a:r>
            <a:r>
              <a:rPr lang="en-US" altLang="uk-UA" dirty="0">
                <a:solidFill>
                  <a:srgbClr val="FFFF00"/>
                </a:solidFill>
              </a:rPr>
              <a:t> </a:t>
            </a:r>
            <a:r>
              <a:rPr lang="en-US" altLang="uk-UA" dirty="0"/>
              <a:t>particularly offer flights within Russia and to and from states from the former Soviet Union. </a:t>
            </a:r>
            <a:endParaRPr lang="ru-RU" altLang="uk-UA" dirty="0"/>
          </a:p>
        </p:txBody>
      </p:sp>
      <p:sp>
        <p:nvSpPr>
          <p:cNvPr id="15368" name="Прямоугольник 10"/>
          <p:cNvSpPr>
            <a:spLocks noChangeArrowheads="1"/>
          </p:cNvSpPr>
          <p:nvPr/>
        </p:nvSpPr>
        <p:spPr bwMode="auto">
          <a:xfrm>
            <a:off x="642938" y="500063"/>
            <a:ext cx="679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 sz="3200" b="1" dirty="0">
                <a:solidFill>
                  <a:srgbClr val="92D050"/>
                </a:solidFill>
              </a:rPr>
              <a:t>Air</a:t>
            </a:r>
            <a:endParaRPr lang="ru-RU" altLang="uk-UA" sz="32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5230801" y="754657"/>
            <a:ext cx="3127386" cy="31400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/>
              <a:t>Moscow employs several </a:t>
            </a:r>
            <a:r>
              <a:rPr lang="en-US" altLang="uk-UA" b="1">
                <a:solidFill>
                  <a:srgbClr val="FF0000"/>
                </a:solidFill>
              </a:rPr>
              <a:t>train stations </a:t>
            </a:r>
            <a:r>
              <a:rPr lang="en-US" altLang="uk-UA"/>
              <a:t>to serve the city. </a:t>
            </a:r>
          </a:p>
          <a:p>
            <a:r>
              <a:rPr lang="en-US" altLang="uk-UA"/>
              <a:t>Moscow's rail terminals are:</a:t>
            </a:r>
          </a:p>
          <a:p>
            <a:r>
              <a:rPr lang="en-US" altLang="uk-UA">
                <a:solidFill>
                  <a:srgbClr val="FF0000"/>
                </a:solidFill>
              </a:rPr>
              <a:t>1. </a:t>
            </a:r>
            <a:r>
              <a:rPr lang="en-US" altLang="uk-UA"/>
              <a:t>Belorussky Rail Terminal</a:t>
            </a:r>
          </a:p>
          <a:p>
            <a:r>
              <a:rPr lang="en-US" altLang="uk-UA">
                <a:solidFill>
                  <a:srgbClr val="FF0000"/>
                </a:solidFill>
              </a:rPr>
              <a:t>2. </a:t>
            </a:r>
            <a:r>
              <a:rPr lang="en-US" altLang="uk-UA"/>
              <a:t>Kazansky Rail Terminal</a:t>
            </a:r>
          </a:p>
          <a:p>
            <a:r>
              <a:rPr lang="en-US" altLang="uk-UA">
                <a:solidFill>
                  <a:srgbClr val="FF0000"/>
                </a:solidFill>
              </a:rPr>
              <a:t>3. </a:t>
            </a:r>
            <a:r>
              <a:rPr lang="en-US" altLang="uk-UA"/>
              <a:t>Kiyevsky Rail Terminal</a:t>
            </a:r>
          </a:p>
          <a:p>
            <a:r>
              <a:rPr lang="en-US" altLang="uk-UA">
                <a:solidFill>
                  <a:srgbClr val="FF0000"/>
                </a:solidFill>
              </a:rPr>
              <a:t>4. </a:t>
            </a:r>
            <a:r>
              <a:rPr lang="en-US" altLang="uk-UA"/>
              <a:t>Kursky Rail Terminal</a:t>
            </a:r>
          </a:p>
          <a:p>
            <a:r>
              <a:rPr lang="en-US" altLang="uk-UA">
                <a:solidFill>
                  <a:srgbClr val="FF0000"/>
                </a:solidFill>
              </a:rPr>
              <a:t>5. </a:t>
            </a:r>
            <a:r>
              <a:rPr lang="en-US" altLang="uk-UA"/>
              <a:t>Leningradsky Rail Terminal</a:t>
            </a:r>
          </a:p>
          <a:p>
            <a:r>
              <a:rPr lang="en-US" altLang="uk-UA">
                <a:solidFill>
                  <a:srgbClr val="FF0000"/>
                </a:solidFill>
              </a:rPr>
              <a:t>6. </a:t>
            </a:r>
            <a:r>
              <a:rPr lang="en-US" altLang="uk-UA"/>
              <a:t>Paveletsky Rail Terminal</a:t>
            </a:r>
          </a:p>
          <a:p>
            <a:r>
              <a:rPr lang="en-US" altLang="uk-UA">
                <a:solidFill>
                  <a:srgbClr val="FF0000"/>
                </a:solidFill>
              </a:rPr>
              <a:t>7. </a:t>
            </a:r>
            <a:r>
              <a:rPr lang="en-US" altLang="uk-UA"/>
              <a:t>Rizhsky Rail Terminal</a:t>
            </a:r>
          </a:p>
          <a:p>
            <a:r>
              <a:rPr lang="en-US" altLang="uk-UA">
                <a:solidFill>
                  <a:srgbClr val="FF0000"/>
                </a:solidFill>
              </a:rPr>
              <a:t>8. </a:t>
            </a:r>
            <a:r>
              <a:rPr lang="en-US" altLang="uk-UA"/>
              <a:t>Savyolovsky Rail Terminal</a:t>
            </a:r>
          </a:p>
        </p:txBody>
      </p:sp>
      <p:pic>
        <p:nvPicPr>
          <p:cNvPr id="16387" name="Picture 2" descr="D:\Old_disc\Мои документы\Moscow\800px-Komsomolskaya_Squ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57188"/>
            <a:ext cx="2928937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 descr="D:\Old_disc\Мои документы\Moscow\793px-Moskau_Bahnho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786313"/>
            <a:ext cx="2160587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D:\Old_disc\Мои документы\Moscow\800px-Leningrad-term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786313"/>
            <a:ext cx="3071812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Прямоугольник 6"/>
          <p:cNvSpPr>
            <a:spLocks noChangeArrowheads="1"/>
          </p:cNvSpPr>
          <p:nvPr/>
        </p:nvSpPr>
        <p:spPr bwMode="auto">
          <a:xfrm>
            <a:off x="658801" y="2509044"/>
            <a:ext cx="457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 dirty="0">
                <a:solidFill>
                  <a:srgbClr val="C00000"/>
                </a:solidFill>
              </a:rPr>
              <a:t>Komsomolskaya Square</a:t>
            </a:r>
            <a:r>
              <a:rPr lang="en-US" altLang="uk-UA" b="1" dirty="0"/>
              <a:t>, </a:t>
            </a:r>
            <a:r>
              <a:rPr lang="en-US" altLang="uk-UA" dirty="0"/>
              <a:t>known as </a:t>
            </a:r>
            <a:r>
              <a:rPr lang="en-US" altLang="uk-UA" i="1" dirty="0" err="1"/>
              <a:t>Kalanchyovskaya</a:t>
            </a:r>
            <a:r>
              <a:rPr lang="en-US" altLang="uk-UA" dirty="0"/>
              <a:t> before 1932, is one of the busiest squares in Moscow.</a:t>
            </a:r>
          </a:p>
          <a:p>
            <a:r>
              <a:rPr lang="en-US" altLang="uk-UA" dirty="0"/>
              <a:t>It is often referred to informally as </a:t>
            </a:r>
            <a:r>
              <a:rPr lang="en-US" altLang="uk-UA" dirty="0">
                <a:solidFill>
                  <a:srgbClr val="C00000"/>
                </a:solidFill>
              </a:rPr>
              <a:t>Three Station Square </a:t>
            </a:r>
            <a:r>
              <a:rPr lang="vi-VN" altLang="uk-UA" dirty="0">
                <a:latin typeface="Arial" panose="020B0604020202020204" pitchFamily="34" charset="0"/>
              </a:rPr>
              <a:t> </a:t>
            </a:r>
            <a:r>
              <a:rPr lang="en-US" altLang="uk-UA" dirty="0"/>
              <a:t>thanks to three rail terminals situated there: </a:t>
            </a:r>
            <a:r>
              <a:rPr lang="en-US" altLang="uk-UA" dirty="0" err="1"/>
              <a:t>Leningradsky</a:t>
            </a:r>
            <a:r>
              <a:rPr lang="en-US" altLang="uk-UA" dirty="0"/>
              <a:t>, </a:t>
            </a:r>
            <a:r>
              <a:rPr lang="en-US" altLang="uk-UA" dirty="0" err="1"/>
              <a:t>Yaroslavsky</a:t>
            </a:r>
            <a:r>
              <a:rPr lang="en-US" altLang="uk-UA" dirty="0"/>
              <a:t>, and </a:t>
            </a:r>
            <a:r>
              <a:rPr lang="en-US" altLang="uk-UA" dirty="0" err="1"/>
              <a:t>Kazansky</a:t>
            </a:r>
            <a:r>
              <a:rPr lang="en-US" altLang="uk-UA" dirty="0"/>
              <a:t>.</a:t>
            </a:r>
            <a:endParaRPr lang="ru-RU" altLang="uk-UA" dirty="0"/>
          </a:p>
        </p:txBody>
      </p:sp>
      <p:sp>
        <p:nvSpPr>
          <p:cNvPr id="16391" name="Прямоугольник 7"/>
          <p:cNvSpPr>
            <a:spLocks noChangeArrowheads="1"/>
          </p:cNvSpPr>
          <p:nvPr/>
        </p:nvSpPr>
        <p:spPr bwMode="auto">
          <a:xfrm>
            <a:off x="6357938" y="3929063"/>
            <a:ext cx="134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 sz="2800" b="1">
                <a:solidFill>
                  <a:srgbClr val="FF0000"/>
                </a:solidFill>
              </a:rPr>
              <a:t>Railway</a:t>
            </a:r>
            <a:endParaRPr lang="ru-RU" altLang="uk-UA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altLang="uk-UA" smtClean="0"/>
          </a:p>
        </p:txBody>
      </p:sp>
      <p:sp>
        <p:nvSpPr>
          <p:cNvPr id="17411" name="Содержимое 4"/>
          <p:cNvSpPr>
            <a:spLocks noGrp="1"/>
          </p:cNvSpPr>
          <p:nvPr>
            <p:ph sz="half" idx="1"/>
          </p:nvPr>
        </p:nvSpPr>
        <p:spPr>
          <a:xfrm>
            <a:off x="2714625" y="214313"/>
            <a:ext cx="6072188" cy="1714500"/>
          </a:xfrm>
          <a:ln w="28575">
            <a:solidFill>
              <a:srgbClr val="00CC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uk-UA" sz="3200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uk-UA" sz="3200" smtClean="0"/>
              <a:t>     Moscow is the port of </a:t>
            </a:r>
            <a:r>
              <a:rPr lang="en-US" altLang="uk-UA" sz="3200" i="1" smtClean="0">
                <a:solidFill>
                  <a:srgbClr val="00B050"/>
                </a:solidFill>
              </a:rPr>
              <a:t>five</a:t>
            </a:r>
            <a:r>
              <a:rPr lang="en-US" altLang="uk-UA" sz="3200" smtClean="0"/>
              <a:t> seas.</a:t>
            </a:r>
            <a:endParaRPr lang="ru-RU" altLang="uk-UA" sz="3200" smtClean="0"/>
          </a:p>
        </p:txBody>
      </p:sp>
      <p:sp>
        <p:nvSpPr>
          <p:cNvPr id="17412" name="Содержимое 5"/>
          <p:cNvSpPr>
            <a:spLocks noGrp="1"/>
          </p:cNvSpPr>
          <p:nvPr>
            <p:ph sz="half" idx="2"/>
          </p:nvPr>
        </p:nvSpPr>
        <p:spPr>
          <a:xfrm>
            <a:off x="4786313" y="2214563"/>
            <a:ext cx="4038600" cy="4257675"/>
          </a:xfrm>
        </p:spPr>
        <p:txBody>
          <a:bodyPr/>
          <a:lstStyle/>
          <a:p>
            <a:r>
              <a:rPr lang="en-US" altLang="uk-UA" sz="2400" smtClean="0"/>
              <a:t>The </a:t>
            </a:r>
            <a:r>
              <a:rPr lang="en-US" altLang="uk-UA" sz="2400" b="1" i="1" smtClean="0"/>
              <a:t>North River Terminal or Rechnoy Vokzal </a:t>
            </a:r>
            <a:r>
              <a:rPr lang="en-US" altLang="uk-UA" sz="2400" smtClean="0"/>
              <a:t> is one of two passenger terminals of river transport in Moscow. </a:t>
            </a:r>
            <a:endParaRPr lang="ru-RU" altLang="uk-UA" sz="2400" smtClean="0"/>
          </a:p>
          <a:p>
            <a:r>
              <a:rPr lang="en-US" altLang="uk-UA" sz="2400" smtClean="0"/>
              <a:t>It is also the main hub for long-range and intercity routes. It was built in 1937.</a:t>
            </a:r>
            <a:endParaRPr lang="ru-RU" altLang="uk-UA" sz="2400" smtClean="0"/>
          </a:p>
          <a:p>
            <a:r>
              <a:rPr lang="en-US" altLang="uk-UA" sz="2400" smtClean="0"/>
              <a:t>The other one is </a:t>
            </a:r>
            <a:r>
              <a:rPr lang="en-US" altLang="uk-UA" sz="2400" i="1" smtClean="0"/>
              <a:t>the</a:t>
            </a:r>
            <a:r>
              <a:rPr lang="en-US" altLang="uk-UA" sz="2400" b="1" i="1" smtClean="0"/>
              <a:t>  South River Terminal</a:t>
            </a:r>
            <a:r>
              <a:rPr lang="en-US" altLang="uk-UA" sz="2400" smtClean="0"/>
              <a:t>.  </a:t>
            </a:r>
            <a:endParaRPr lang="ru-RU" altLang="uk-UA" sz="2400" smtClean="0"/>
          </a:p>
          <a:p>
            <a:pPr>
              <a:buFont typeface="Arial" panose="020B0604020202020204" pitchFamily="34" charset="0"/>
              <a:buNone/>
            </a:pPr>
            <a:endParaRPr lang="ru-RU" altLang="uk-UA" sz="2400" smtClean="0"/>
          </a:p>
        </p:txBody>
      </p:sp>
      <p:pic>
        <p:nvPicPr>
          <p:cNvPr id="17413" name="Picture 2" descr="D:\Old_disc\Мои документы\Moscow\Moscow_Northern_river_term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143250"/>
            <a:ext cx="3643312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Прямоугольник 6"/>
          <p:cNvSpPr>
            <a:spLocks noChangeArrowheads="1"/>
          </p:cNvSpPr>
          <p:nvPr/>
        </p:nvSpPr>
        <p:spPr bwMode="auto">
          <a:xfrm>
            <a:off x="785813" y="571500"/>
            <a:ext cx="123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 sz="3200" b="1">
                <a:solidFill>
                  <a:srgbClr val="00CC00"/>
                </a:solidFill>
              </a:rPr>
              <a:t>Water</a:t>
            </a:r>
            <a:endParaRPr lang="ru-RU" altLang="uk-UA" sz="3200" b="1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altLang="uk-UA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1.What is Moscow?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2.When was Moscow founded?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3. What was Moscow historically the capital of? When?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4.What are the government sights of Moscow?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5.Prove that Moscow is the centre of performing art in Russia.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6.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7. What makes Moscow as a transport centre?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1.What is the population of Moscow?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2.Where is Moscow situated?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3.Who was Moscow founded by?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4.How many </a:t>
            </a:r>
            <a:r>
              <a:rPr lang="en-US" sz="2000" dirty="0" err="1" smtClean="0"/>
              <a:t>okrogs</a:t>
            </a:r>
            <a:r>
              <a:rPr lang="en-US" sz="2000" dirty="0" smtClean="0"/>
              <a:t> and boroughs does Moscow consists of? What are they?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5. What are the cultural sights of Moscow?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6. What makes Moscow as a sport centre?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7. Prove that Moscow is an economic and financial centre of Russia.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428625"/>
            <a:ext cx="84296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075" name="Прямоугольник 4"/>
          <p:cNvSpPr>
            <a:spLocks noChangeArrowheads="1"/>
          </p:cNvSpPr>
          <p:nvPr/>
        </p:nvSpPr>
        <p:spPr bwMode="auto">
          <a:xfrm>
            <a:off x="4714875" y="3857625"/>
            <a:ext cx="3000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uk-UA" sz="3200">
                <a:solidFill>
                  <a:schemeClr val="hlink"/>
                </a:solidFill>
              </a:rPr>
              <a:t> </a:t>
            </a:r>
            <a:r>
              <a:rPr lang="en-US" altLang="uk-UA" sz="3200">
                <a:solidFill>
                  <a:schemeClr val="hlink"/>
                </a:solidFill>
              </a:rPr>
              <a:t> </a:t>
            </a:r>
            <a:endParaRPr lang="ru-RU" altLang="uk-UA" sz="3200">
              <a:solidFill>
                <a:schemeClr val="hlink"/>
              </a:solidFill>
            </a:endParaRPr>
          </a:p>
        </p:txBody>
      </p:sp>
      <p:sp>
        <p:nvSpPr>
          <p:cNvPr id="3076" name="Прямоугольник 5"/>
          <p:cNvSpPr>
            <a:spLocks noChangeArrowheads="1"/>
          </p:cNvSpPr>
          <p:nvPr/>
        </p:nvSpPr>
        <p:spPr bwMode="auto">
          <a:xfrm>
            <a:off x="5072063" y="2143125"/>
            <a:ext cx="3357562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uk-UA" sz="2000" b="1" dirty="0">
                <a:solidFill>
                  <a:srgbClr val="FFFF00"/>
                </a:solidFill>
                <a:latin typeface="Arial" panose="020B0604020202020204" pitchFamily="34" charset="0"/>
              </a:rPr>
              <a:t>  </a:t>
            </a:r>
            <a:r>
              <a:rPr lang="ru-RU" altLang="uk-UA" sz="2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Moscow</a:t>
            </a:r>
            <a:r>
              <a:rPr lang="ru-RU" altLang="uk-UA" dirty="0">
                <a:latin typeface="Arial" panose="020B0604020202020204" pitchFamily="34" charset="0"/>
              </a:rPr>
              <a:t>  </a:t>
            </a:r>
            <a:r>
              <a:rPr lang="ru-RU" altLang="uk-UA" dirty="0" err="1">
                <a:latin typeface="Arial" panose="020B0604020202020204" pitchFamily="34" charset="0"/>
              </a:rPr>
              <a:t>is</a:t>
            </a:r>
            <a:r>
              <a:rPr lang="ru-RU" altLang="uk-UA" dirty="0">
                <a:latin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</a:rPr>
              <a:t>the</a:t>
            </a:r>
            <a:r>
              <a:rPr lang="ru-RU" altLang="uk-UA" dirty="0">
                <a:latin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</a:rPr>
              <a:t>capital</a:t>
            </a:r>
            <a:r>
              <a:rPr lang="ru-RU" altLang="uk-UA" dirty="0">
                <a:latin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</a:rPr>
              <a:t>and</a:t>
            </a:r>
            <a:r>
              <a:rPr lang="ru-RU" altLang="uk-UA" dirty="0">
                <a:latin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</a:rPr>
              <a:t>the</a:t>
            </a:r>
            <a:r>
              <a:rPr lang="ru-RU" altLang="uk-UA" dirty="0">
                <a:latin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</a:rPr>
              <a:t>largest</a:t>
            </a:r>
            <a:r>
              <a:rPr lang="ru-RU" altLang="uk-UA" dirty="0">
                <a:latin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</a:rPr>
              <a:t>city</a:t>
            </a:r>
            <a:r>
              <a:rPr lang="ru-RU" altLang="uk-UA" dirty="0">
                <a:latin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</a:rPr>
              <a:t>of</a:t>
            </a:r>
            <a:r>
              <a:rPr lang="ru-RU" altLang="uk-UA" dirty="0">
                <a:latin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</a:rPr>
              <a:t>Russia</a:t>
            </a:r>
            <a:r>
              <a:rPr lang="ru-RU" altLang="uk-UA" dirty="0">
                <a:latin typeface="Arial" panose="020B0604020202020204" pitchFamily="34" charset="0"/>
              </a:rPr>
              <a:t>.</a:t>
            </a:r>
          </a:p>
          <a:p>
            <a:r>
              <a:rPr lang="ru-RU" altLang="uk-UA" dirty="0">
                <a:latin typeface="Arial" panose="020B0604020202020204" pitchFamily="34" charset="0"/>
              </a:rPr>
              <a:t> </a:t>
            </a:r>
            <a:endParaRPr lang="en-US" altLang="uk-UA" dirty="0">
              <a:latin typeface="Arial" panose="020B0604020202020204" pitchFamily="34" charset="0"/>
            </a:endParaRPr>
          </a:p>
          <a:p>
            <a:r>
              <a:rPr lang="ru-RU" altLang="uk-UA" dirty="0">
                <a:latin typeface="Arial" panose="020B0604020202020204" pitchFamily="34" charset="0"/>
              </a:rPr>
              <a:t>  </a:t>
            </a:r>
            <a:r>
              <a:rPr lang="ru-RU" altLang="uk-UA" dirty="0" err="1">
                <a:latin typeface="Arial" panose="020B0604020202020204" pitchFamily="34" charset="0"/>
              </a:rPr>
              <a:t>It</a:t>
            </a:r>
            <a:r>
              <a:rPr lang="ru-RU" altLang="uk-UA" dirty="0">
                <a:latin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</a:rPr>
              <a:t>is</a:t>
            </a:r>
            <a:r>
              <a:rPr lang="ru-RU" altLang="uk-UA" dirty="0">
                <a:latin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</a:rPr>
              <a:t>the</a:t>
            </a:r>
            <a:r>
              <a:rPr lang="ru-RU" altLang="uk-UA" dirty="0">
                <a:latin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</a:rPr>
              <a:t>largest</a:t>
            </a:r>
            <a:r>
              <a:rPr lang="ru-RU" altLang="uk-UA" dirty="0">
                <a:latin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</a:rPr>
              <a:t>metropolitan</a:t>
            </a:r>
            <a:r>
              <a:rPr lang="ru-RU" altLang="uk-UA" dirty="0">
                <a:latin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</a:rPr>
              <a:t>area</a:t>
            </a:r>
            <a:r>
              <a:rPr lang="ru-RU" altLang="uk-UA" dirty="0">
                <a:latin typeface="Arial" panose="020B0604020202020204" pitchFamily="34" charset="0"/>
              </a:rPr>
              <a:t> i</a:t>
            </a:r>
            <a:r>
              <a:rPr lang="en-US" altLang="uk-UA" dirty="0">
                <a:latin typeface="Arial" panose="020B0604020202020204" pitchFamily="34" charset="0"/>
              </a:rPr>
              <a:t>n</a:t>
            </a:r>
            <a:r>
              <a:rPr lang="ru-RU" altLang="uk-UA" dirty="0">
                <a:latin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</a:rPr>
              <a:t>Europe</a:t>
            </a:r>
            <a:r>
              <a:rPr lang="en-US" altLang="uk-UA" dirty="0">
                <a:latin typeface="Arial" panose="020B0604020202020204" pitchFamily="34" charset="0"/>
              </a:rPr>
              <a:t>.</a:t>
            </a:r>
            <a:r>
              <a:rPr lang="ru-RU" altLang="uk-UA" dirty="0">
                <a:latin typeface="Arial" panose="020B0604020202020204" pitchFamily="34" charset="0"/>
              </a:rPr>
              <a:t> </a:t>
            </a:r>
          </a:p>
          <a:p>
            <a:r>
              <a:rPr lang="en-US" altLang="uk-UA" dirty="0">
                <a:latin typeface="Arial" panose="020B0604020202020204" pitchFamily="34" charset="0"/>
              </a:rPr>
              <a:t> </a:t>
            </a:r>
          </a:p>
          <a:p>
            <a:r>
              <a:rPr lang="ru-RU" altLang="uk-UA" dirty="0">
                <a:latin typeface="Arial" panose="020B0604020202020204" pitchFamily="34" charset="0"/>
              </a:rPr>
              <a:t>  </a:t>
            </a:r>
            <a:r>
              <a:rPr lang="ru-RU" altLang="uk-UA" dirty="0" err="1">
                <a:latin typeface="Arial" panose="020B0604020202020204" pitchFamily="34" charset="0"/>
              </a:rPr>
              <a:t>It</a:t>
            </a:r>
            <a:r>
              <a:rPr lang="ru-RU" altLang="uk-UA" dirty="0">
                <a:latin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</a:rPr>
              <a:t>is</a:t>
            </a:r>
            <a:r>
              <a:rPr lang="ru-RU" altLang="uk-UA" dirty="0">
                <a:latin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</a:rPr>
              <a:t>also</a:t>
            </a:r>
            <a:r>
              <a:rPr lang="ru-RU" altLang="uk-UA" dirty="0">
                <a:latin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</a:rPr>
              <a:t>the</a:t>
            </a:r>
            <a:r>
              <a:rPr lang="ru-RU" altLang="uk-UA" dirty="0">
                <a:latin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</a:rPr>
              <a:t>sevent</a:t>
            </a:r>
            <a:r>
              <a:rPr lang="en-US" altLang="uk-UA" dirty="0">
                <a:latin typeface="Arial" panose="020B0604020202020204" pitchFamily="34" charset="0"/>
              </a:rPr>
              <a:t>h</a:t>
            </a:r>
            <a:r>
              <a:rPr lang="ru-RU" altLang="uk-UA" dirty="0">
                <a:latin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</a:rPr>
              <a:t>largest</a:t>
            </a:r>
            <a:r>
              <a:rPr lang="ru-RU" altLang="uk-UA" dirty="0">
                <a:latin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</a:rPr>
              <a:t>city</a:t>
            </a:r>
            <a:r>
              <a:rPr lang="ru-RU" altLang="uk-UA" dirty="0">
                <a:latin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</a:rPr>
              <a:t>in</a:t>
            </a:r>
            <a:r>
              <a:rPr lang="ru-RU" altLang="uk-UA" dirty="0">
                <a:latin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</a:rPr>
              <a:t>the</a:t>
            </a:r>
            <a:r>
              <a:rPr lang="ru-RU" altLang="uk-UA" dirty="0">
                <a:latin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</a:rPr>
              <a:t>world</a:t>
            </a:r>
            <a:r>
              <a:rPr lang="ru-RU" altLang="uk-UA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077" name="Прямоугольник 6"/>
          <p:cNvSpPr>
            <a:spLocks noChangeArrowheads="1"/>
          </p:cNvSpPr>
          <p:nvPr/>
        </p:nvSpPr>
        <p:spPr bwMode="auto">
          <a:xfrm>
            <a:off x="5214938" y="4786313"/>
            <a:ext cx="2857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uk-UA">
                <a:latin typeface="Arial" panose="020B0604020202020204" pitchFamily="34" charset="0"/>
              </a:rPr>
              <a:t>The population of Moscow is 10,524,400.</a:t>
            </a:r>
            <a:endParaRPr lang="ru-RU" altLang="uk-UA"/>
          </a:p>
        </p:txBody>
      </p:sp>
      <p:pic>
        <p:nvPicPr>
          <p:cNvPr id="3078" name="Picture 2" descr="D:\Old_disc\Мои документы\Moscow\405px-Moscow_collage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38576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Прямоугольник 8"/>
          <p:cNvSpPr>
            <a:spLocks noChangeArrowheads="1"/>
          </p:cNvSpPr>
          <p:nvPr/>
        </p:nvSpPr>
        <p:spPr bwMode="auto">
          <a:xfrm>
            <a:off x="5000625" y="500063"/>
            <a:ext cx="3143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 sz="3200"/>
              <a:t> </a:t>
            </a:r>
            <a:endParaRPr lang="ru-RU" altLang="uk-UA" sz="3200"/>
          </a:p>
        </p:txBody>
      </p:sp>
      <p:sp>
        <p:nvSpPr>
          <p:cNvPr id="10" name="Прямоугольник 9"/>
          <p:cNvSpPr/>
          <p:nvPr/>
        </p:nvSpPr>
        <p:spPr>
          <a:xfrm>
            <a:off x="5202879" y="357166"/>
            <a:ext cx="2851486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Moscow,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live - in city </a:t>
            </a:r>
            <a:endParaRPr lang="ru-RU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ru-Moskva.ogg">
            <a:hlinkClick r:id="rId2" tooltip="ru-Moskva.og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25" y="-731838"/>
            <a:ext cx="1047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рямоугольник 4"/>
          <p:cNvSpPr>
            <a:spLocks noChangeArrowheads="1"/>
          </p:cNvSpPr>
          <p:nvPr/>
        </p:nvSpPr>
        <p:spPr bwMode="auto">
          <a:xfrm>
            <a:off x="1000125" y="513620"/>
            <a:ext cx="45005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 dirty="0"/>
              <a:t> </a:t>
            </a:r>
            <a:r>
              <a:rPr lang="en-US" altLang="uk-UA" sz="2000" dirty="0"/>
              <a:t>Moscow  was founded in </a:t>
            </a:r>
            <a:r>
              <a:rPr lang="en-US" altLang="uk-UA" sz="2000" dirty="0">
                <a:solidFill>
                  <a:srgbClr val="FF0000"/>
                </a:solidFill>
              </a:rPr>
              <a:t>1147 </a:t>
            </a:r>
            <a:r>
              <a:rPr lang="en-US" altLang="uk-UA" sz="2000" dirty="0"/>
              <a:t>by Prince </a:t>
            </a:r>
            <a:r>
              <a:rPr lang="en-US" altLang="uk-UA" sz="2000" b="1" dirty="0">
                <a:solidFill>
                  <a:srgbClr val="FF0000"/>
                </a:solidFill>
              </a:rPr>
              <a:t>Yuri </a:t>
            </a:r>
            <a:r>
              <a:rPr lang="en-US" altLang="uk-UA" sz="2000" b="1" dirty="0" err="1">
                <a:solidFill>
                  <a:srgbClr val="FF0000"/>
                </a:solidFill>
              </a:rPr>
              <a:t>Dolgoruki</a:t>
            </a:r>
            <a:r>
              <a:rPr lang="en-US" altLang="uk-UA" sz="2000" b="1" dirty="0">
                <a:solidFill>
                  <a:srgbClr val="FF0000"/>
                </a:solidFill>
              </a:rPr>
              <a:t>  </a:t>
            </a:r>
            <a:r>
              <a:rPr lang="en-US" altLang="uk-UA" sz="2000" dirty="0"/>
              <a:t>on seven hills on both banks of the Moskva River.</a:t>
            </a:r>
            <a:endParaRPr lang="ru-RU" altLang="uk-UA" sz="2000" dirty="0"/>
          </a:p>
        </p:txBody>
      </p:sp>
      <p:sp>
        <p:nvSpPr>
          <p:cNvPr id="4100" name="Прямоугольник 5"/>
          <p:cNvSpPr>
            <a:spLocks noChangeArrowheads="1"/>
          </p:cNvSpPr>
          <p:nvPr/>
        </p:nvSpPr>
        <p:spPr bwMode="auto">
          <a:xfrm>
            <a:off x="4357688" y="36433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>
                <a:latin typeface="Arial" panose="020B0604020202020204" pitchFamily="34" charset="0"/>
              </a:rPr>
              <a:t> </a:t>
            </a:r>
            <a:endParaRPr lang="ru-RU" altLang="uk-UA"/>
          </a:p>
        </p:txBody>
      </p:sp>
      <p:sp>
        <p:nvSpPr>
          <p:cNvPr id="4101" name="Прямоугольник 6"/>
          <p:cNvSpPr>
            <a:spLocks noChangeArrowheads="1"/>
          </p:cNvSpPr>
          <p:nvPr/>
        </p:nvSpPr>
        <p:spPr bwMode="auto">
          <a:xfrm>
            <a:off x="3795713" y="3244850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/>
              <a:t> </a:t>
            </a:r>
            <a:endParaRPr lang="ru-RU" altLang="uk-UA"/>
          </a:p>
        </p:txBody>
      </p:sp>
      <p:sp>
        <p:nvSpPr>
          <p:cNvPr id="4102" name="Прямоугольник 7"/>
          <p:cNvSpPr>
            <a:spLocks noChangeArrowheads="1"/>
          </p:cNvSpPr>
          <p:nvPr/>
        </p:nvSpPr>
        <p:spPr bwMode="auto">
          <a:xfrm>
            <a:off x="3971925" y="3692525"/>
            <a:ext cx="4572000" cy="258603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ru-RU" altLang="uk-UA"/>
              <a:t>Historically, it was the capital of </a:t>
            </a:r>
          </a:p>
          <a:p>
            <a:pPr eaLnBrk="0" hangingPunct="0"/>
            <a:r>
              <a:rPr lang="ru-RU" altLang="uk-UA"/>
              <a:t>- the former Soviet Union, </a:t>
            </a:r>
          </a:p>
          <a:p>
            <a:pPr eaLnBrk="0" hangingPunct="0"/>
            <a:r>
              <a:rPr lang="ru-RU" altLang="uk-UA"/>
              <a:t>- Tsardom of Russia and </a:t>
            </a:r>
          </a:p>
          <a:p>
            <a:pPr eaLnBrk="0" hangingPunct="0"/>
            <a:r>
              <a:rPr lang="ru-RU" altLang="uk-UA"/>
              <a:t>- the Grand Duchy of Moscow.</a:t>
            </a:r>
            <a:endParaRPr lang="en-US" altLang="uk-UA"/>
          </a:p>
          <a:p>
            <a:pPr eaLnBrk="0" hangingPunct="0"/>
            <a:r>
              <a:rPr lang="ru-RU" altLang="uk-UA"/>
              <a:t> </a:t>
            </a:r>
            <a:r>
              <a:rPr lang="en-US" altLang="uk-UA"/>
              <a:t>Now Moscow</a:t>
            </a:r>
            <a:r>
              <a:rPr lang="ru-RU" altLang="uk-UA"/>
              <a:t> is the site of the President of </a:t>
            </a:r>
            <a:r>
              <a:rPr lang="en-US" altLang="uk-UA"/>
              <a:t>the </a:t>
            </a:r>
            <a:r>
              <a:rPr lang="ru-RU" altLang="uk-UA"/>
              <a:t>Russia</a:t>
            </a:r>
            <a:r>
              <a:rPr lang="en-US" altLang="uk-UA"/>
              <a:t>n Federation</a:t>
            </a:r>
            <a:r>
              <a:rPr lang="ru-RU" altLang="uk-UA"/>
              <a:t>.</a:t>
            </a:r>
            <a:endParaRPr lang="en-US" altLang="uk-UA"/>
          </a:p>
          <a:p>
            <a:pPr eaLnBrk="0" hangingPunct="0"/>
            <a:r>
              <a:rPr lang="ru-RU" altLang="uk-UA"/>
              <a:t> The Russian parliament (the State Duma and the Federation Council) and the Government of Russia also sit in Moscow.</a:t>
            </a:r>
          </a:p>
        </p:txBody>
      </p:sp>
      <p:pic>
        <p:nvPicPr>
          <p:cNvPr id="9" name="Picture 7" descr="118_rk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85750"/>
            <a:ext cx="14001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" descr="D:\Old_disc\Мои документы\Moscow\800px-Moskova_kreml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357563"/>
            <a:ext cx="2500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3" descr="D:\Old_disc\Мои документы\Moscow\pictures\800px-Panorama_du_Kremlin_vu_du_Ross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43063"/>
            <a:ext cx="5072063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103_rk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214563"/>
            <a:ext cx="2428875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28625" y="4857750"/>
          <a:ext cx="3357563" cy="1554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390"/>
                <a:gridCol w="1139173"/>
              </a:tblGrid>
              <a:tr h="518054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Became the capital</a:t>
                      </a:r>
                      <a:br>
                        <a:rPr lang="en-US" sz="1400" b="0" dirty="0" smtClean="0"/>
                      </a:br>
                      <a:r>
                        <a:rPr lang="en-US" sz="1400" b="0" dirty="0" smtClean="0"/>
                        <a:t>of Russia</a:t>
                      </a:r>
                      <a:endParaRPr lang="en-US" sz="1400" b="0" dirty="0"/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1327</a:t>
                      </a:r>
                    </a:p>
                    <a:p>
                      <a:endParaRPr lang="ru-RU" sz="1400" dirty="0"/>
                    </a:p>
                  </a:txBody>
                  <a:tcPr marL="91439" marR="91439" marT="45711" marB="45711"/>
                </a:tc>
              </a:tr>
              <a:tr h="5180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Capital moved</a:t>
                      </a:r>
                      <a:br>
                        <a:rPr lang="en-US" sz="1400" b="0" dirty="0" smtClean="0"/>
                      </a:br>
                      <a:r>
                        <a:rPr lang="en-US" sz="1400" b="0" dirty="0" smtClean="0"/>
                        <a:t>to Saint Petersburg</a:t>
                      </a:r>
                      <a:endParaRPr lang="ru-RU" sz="1400" dirty="0"/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1712</a:t>
                      </a:r>
                      <a:endParaRPr lang="ru-RU" sz="1400" dirty="0"/>
                    </a:p>
                  </a:txBody>
                  <a:tcPr marL="91439" marR="91439" marT="45711" marB="45711"/>
                </a:tc>
              </a:tr>
              <a:tr h="5180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Capital moved back</a:t>
                      </a:r>
                      <a:br>
                        <a:rPr lang="en-US" sz="1400" b="0" dirty="0" smtClean="0"/>
                      </a:br>
                      <a:r>
                        <a:rPr lang="en-US" sz="1400" b="0" dirty="0" smtClean="0"/>
                        <a:t>to Moscow</a:t>
                      </a:r>
                      <a:endParaRPr lang="ru-RU" sz="1400" dirty="0"/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1918</a:t>
                      </a:r>
                    </a:p>
                    <a:p>
                      <a:endParaRPr lang="ru-RU" sz="1400" dirty="0"/>
                    </a:p>
                  </a:txBody>
                  <a:tcPr marL="91439" marR="91439" marT="45711" marB="45711"/>
                </a:tc>
              </a:tr>
            </a:tbl>
          </a:graphicData>
        </a:graphic>
      </p:graphicFrame>
      <p:pic>
        <p:nvPicPr>
          <p:cNvPr id="4121" name="Picture 3" descr="C:\Documents and Settings\Admin.REANIMAT-3D6AAB\Рабочий стол\Фото Москва, Питер\Князь Ю.Долгор.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85750"/>
            <a:ext cx="10715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5600617" y="576098"/>
            <a:ext cx="2786062" cy="387826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 sz="2400" dirty="0">
                <a:solidFill>
                  <a:srgbClr val="0070C0"/>
                </a:solidFill>
              </a:rPr>
              <a:t>Administrative </a:t>
            </a:r>
            <a:r>
              <a:rPr lang="en-US" altLang="uk-UA" sz="2400" dirty="0" err="1">
                <a:solidFill>
                  <a:srgbClr val="0070C0"/>
                </a:solidFill>
              </a:rPr>
              <a:t>okrugs</a:t>
            </a:r>
            <a:r>
              <a:rPr lang="en-US" altLang="uk-UA" sz="2400" dirty="0">
                <a:solidFill>
                  <a:srgbClr val="0070C0"/>
                </a:solidFill>
              </a:rPr>
              <a:t> of Moscow:</a:t>
            </a:r>
          </a:p>
          <a:p>
            <a:endParaRPr lang="en-US" altLang="uk-UA" dirty="0"/>
          </a:p>
          <a:p>
            <a:r>
              <a:rPr lang="en-US" altLang="uk-UA" dirty="0"/>
              <a:t>1.   City of </a:t>
            </a:r>
            <a:r>
              <a:rPr lang="en-US" altLang="uk-UA" dirty="0" err="1"/>
              <a:t>Zelenograd</a:t>
            </a:r>
            <a:r>
              <a:rPr lang="en-US" altLang="uk-UA" dirty="0"/>
              <a:t>, </a:t>
            </a:r>
          </a:p>
          <a:p>
            <a:r>
              <a:rPr lang="en-US" altLang="uk-UA" dirty="0"/>
              <a:t>2.   Northern, </a:t>
            </a:r>
          </a:p>
          <a:p>
            <a:r>
              <a:rPr lang="en-US" altLang="uk-UA" dirty="0"/>
              <a:t>3.   North-Eastern, </a:t>
            </a:r>
          </a:p>
          <a:p>
            <a:r>
              <a:rPr lang="en-US" altLang="uk-UA" dirty="0"/>
              <a:t>4.   North-Western, </a:t>
            </a:r>
          </a:p>
          <a:p>
            <a:r>
              <a:rPr lang="en-US" altLang="uk-UA" dirty="0"/>
              <a:t>5.   Central, </a:t>
            </a:r>
          </a:p>
          <a:p>
            <a:r>
              <a:rPr lang="en-US" altLang="uk-UA" dirty="0"/>
              <a:t>6.   Eastern, </a:t>
            </a:r>
          </a:p>
          <a:p>
            <a:r>
              <a:rPr lang="en-US" altLang="uk-UA" dirty="0"/>
              <a:t>7.   Southern, </a:t>
            </a:r>
          </a:p>
          <a:p>
            <a:r>
              <a:rPr lang="en-US" altLang="uk-UA" dirty="0"/>
              <a:t>8.   South-Eastern, </a:t>
            </a:r>
          </a:p>
          <a:p>
            <a:r>
              <a:rPr lang="en-US" altLang="uk-UA" dirty="0"/>
              <a:t>9.   South-Western, </a:t>
            </a:r>
          </a:p>
          <a:p>
            <a:r>
              <a:rPr lang="en-US" altLang="uk-UA" dirty="0"/>
              <a:t>10. Western</a:t>
            </a:r>
            <a:endParaRPr lang="ru-RU" altLang="uk-UA" dirty="0"/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519427" y="4235450"/>
            <a:ext cx="508119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 dirty="0"/>
              <a:t>Moscow is governed by a city council and a mayor. The entire city of Moscow is headed by one mayor.</a:t>
            </a:r>
          </a:p>
          <a:p>
            <a:r>
              <a:rPr lang="en-US" altLang="uk-UA" dirty="0"/>
              <a:t> It is divided into </a:t>
            </a:r>
            <a:r>
              <a:rPr lang="en-US" altLang="uk-UA" dirty="0">
                <a:solidFill>
                  <a:srgbClr val="C00000"/>
                </a:solidFill>
              </a:rPr>
              <a:t>ten administrative </a:t>
            </a:r>
            <a:r>
              <a:rPr lang="en-US" altLang="uk-UA" dirty="0" err="1">
                <a:solidFill>
                  <a:srgbClr val="C00000"/>
                </a:solidFill>
              </a:rPr>
              <a:t>okrugs</a:t>
            </a:r>
            <a:r>
              <a:rPr lang="en-US" altLang="uk-UA" dirty="0">
                <a:solidFill>
                  <a:srgbClr val="C00000"/>
                </a:solidFill>
              </a:rPr>
              <a:t> </a:t>
            </a:r>
            <a:r>
              <a:rPr lang="en-US" altLang="uk-UA" dirty="0"/>
              <a:t>and </a:t>
            </a:r>
            <a:r>
              <a:rPr lang="en-US" altLang="uk-UA" dirty="0">
                <a:solidFill>
                  <a:srgbClr val="C00000"/>
                </a:solidFill>
              </a:rPr>
              <a:t>123  boroughs.  </a:t>
            </a:r>
          </a:p>
          <a:p>
            <a:r>
              <a:rPr lang="en-US" altLang="uk-UA" dirty="0"/>
              <a:t> Nine of the ten administrative districts, except the City of </a:t>
            </a:r>
            <a:r>
              <a:rPr lang="en-US" altLang="uk-UA" dirty="0" err="1"/>
              <a:t>Zelenograd</a:t>
            </a:r>
            <a:r>
              <a:rPr lang="en-US" altLang="uk-UA" dirty="0"/>
              <a:t> (number 1 on the map), are located within City of Moscow main boundaries.</a:t>
            </a:r>
            <a:endParaRPr lang="ru-RU" altLang="uk-UA" dirty="0"/>
          </a:p>
        </p:txBody>
      </p:sp>
      <p:pic>
        <p:nvPicPr>
          <p:cNvPr id="5124" name="Picture 1" descr="D:\Old_disc\Мои документы\Moscow\529px-Msk_all_districts_abc_eng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59" y="572644"/>
            <a:ext cx="44291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 descr="D:\Old_disc\Мои документы\Moscow\pictures\40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023" y="4497940"/>
            <a:ext cx="2381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571500" y="500063"/>
            <a:ext cx="3500438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uk-UA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Moscow</a:t>
            </a:r>
            <a:r>
              <a:rPr lang="ru-RU" altLang="uk-UA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uk-UA" dirty="0" err="1">
                <a:latin typeface="Arial" panose="020B0604020202020204" pitchFamily="34" charset="0"/>
              </a:rPr>
              <a:t>is</a:t>
            </a:r>
            <a:r>
              <a:rPr lang="en-US" altLang="uk-UA" dirty="0">
                <a:latin typeface="Arial" panose="020B0604020202020204" pitchFamily="34" charset="0"/>
              </a:rPr>
              <a:t> </a:t>
            </a:r>
            <a:r>
              <a:rPr lang="en-US" altLang="uk-UA" dirty="0"/>
              <a:t>Russia's largest city</a:t>
            </a:r>
          </a:p>
          <a:p>
            <a:r>
              <a:rPr lang="en-US" altLang="uk-UA" dirty="0"/>
              <a:t> and a leading </a:t>
            </a:r>
            <a:endParaRPr lang="ru-RU" altLang="uk-UA" dirty="0"/>
          </a:p>
          <a:p>
            <a:r>
              <a:rPr lang="en-US" altLang="uk-UA" dirty="0"/>
              <a:t> </a:t>
            </a:r>
            <a:endParaRPr lang="en-US" altLang="uk-UA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uk-UA" dirty="0"/>
              <a:t> 1.</a:t>
            </a:r>
            <a:r>
              <a:rPr lang="ru-RU" altLang="uk-UA" dirty="0">
                <a:latin typeface="Arial" panose="020B0604020202020204" pitchFamily="34" charset="0"/>
              </a:rPr>
              <a:t> </a:t>
            </a:r>
            <a:r>
              <a:rPr lang="ru-RU" altLang="uk-UA" dirty="0" err="1"/>
              <a:t>political</a:t>
            </a:r>
            <a:r>
              <a:rPr lang="ru-RU" altLang="uk-UA" dirty="0"/>
              <a:t>,</a:t>
            </a:r>
            <a:endParaRPr lang="en-US" altLang="uk-UA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altLang="uk-UA" dirty="0"/>
              <a:t> 2. </a:t>
            </a:r>
            <a:r>
              <a:rPr lang="ru-RU" altLang="uk-UA" dirty="0" err="1"/>
              <a:t>cultural</a:t>
            </a:r>
            <a:r>
              <a:rPr lang="ru-RU" altLang="uk-UA" dirty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uk-UA" dirty="0"/>
              <a:t> 3. </a:t>
            </a:r>
            <a:r>
              <a:rPr lang="ru-RU" altLang="uk-UA" dirty="0" err="1"/>
              <a:t>religious</a:t>
            </a:r>
            <a:r>
              <a:rPr lang="ru-RU" altLang="uk-UA" dirty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uk-UA" dirty="0"/>
              <a:t> 4. </a:t>
            </a:r>
            <a:r>
              <a:rPr lang="ru-RU" altLang="uk-UA" dirty="0" err="1"/>
              <a:t>educational</a:t>
            </a:r>
            <a:r>
              <a:rPr lang="ru-RU" altLang="uk-UA" dirty="0"/>
              <a:t>, </a:t>
            </a:r>
            <a:endParaRPr lang="en-US" altLang="uk-UA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altLang="uk-UA" dirty="0"/>
              <a:t> 5. </a:t>
            </a:r>
            <a:r>
              <a:rPr lang="ru-RU" altLang="uk-UA" dirty="0" err="1"/>
              <a:t>economic</a:t>
            </a:r>
            <a:r>
              <a:rPr lang="ru-RU" altLang="uk-UA" dirty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uk-UA" dirty="0"/>
              <a:t> 6. </a:t>
            </a:r>
            <a:r>
              <a:rPr lang="ru-RU" altLang="uk-UA" dirty="0" err="1"/>
              <a:t>financial</a:t>
            </a:r>
            <a:r>
              <a:rPr lang="ru-RU" altLang="uk-UA" dirty="0"/>
              <a:t>, </a:t>
            </a:r>
            <a:endParaRPr lang="en-US" altLang="uk-UA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altLang="uk-UA" dirty="0"/>
              <a:t> 7. </a:t>
            </a:r>
            <a:r>
              <a:rPr lang="ru-RU" altLang="uk-UA" dirty="0" err="1"/>
              <a:t>transportation</a:t>
            </a:r>
            <a:endParaRPr lang="en-US" altLang="uk-UA" dirty="0"/>
          </a:p>
          <a:p>
            <a:r>
              <a:rPr lang="ru-RU" altLang="uk-UA" dirty="0"/>
              <a:t> </a:t>
            </a:r>
            <a:r>
              <a:rPr lang="ru-RU" altLang="uk-UA" dirty="0" err="1"/>
              <a:t>cent</a:t>
            </a:r>
            <a:r>
              <a:rPr lang="en-US" altLang="uk-UA" dirty="0"/>
              <a:t>e</a:t>
            </a:r>
            <a:r>
              <a:rPr lang="ru-RU" altLang="uk-UA" dirty="0"/>
              <a:t>r </a:t>
            </a:r>
            <a:r>
              <a:rPr lang="ru-RU" altLang="uk-UA" dirty="0" err="1"/>
              <a:t>of</a:t>
            </a:r>
            <a:r>
              <a:rPr lang="ru-RU" altLang="uk-UA" dirty="0"/>
              <a:t> </a:t>
            </a:r>
            <a:r>
              <a:rPr lang="ru-RU" altLang="uk-UA" dirty="0" err="1"/>
              <a:t>Russia</a:t>
            </a:r>
            <a:r>
              <a:rPr lang="ru-RU" altLang="uk-UA" dirty="0"/>
              <a:t> </a:t>
            </a:r>
            <a:r>
              <a:rPr lang="ru-RU" altLang="uk-UA" dirty="0" err="1"/>
              <a:t>and</a:t>
            </a:r>
            <a:r>
              <a:rPr lang="ru-RU" altLang="uk-UA" dirty="0"/>
              <a:t> </a:t>
            </a:r>
            <a:r>
              <a:rPr lang="ru-RU" altLang="uk-UA" dirty="0" err="1"/>
              <a:t>the</a:t>
            </a:r>
            <a:r>
              <a:rPr lang="ru-RU" altLang="uk-UA" dirty="0"/>
              <a:t> </a:t>
            </a:r>
            <a:r>
              <a:rPr lang="ru-RU" altLang="uk-UA" dirty="0" err="1"/>
              <a:t>world</a:t>
            </a:r>
            <a:r>
              <a:rPr lang="en-US" altLang="uk-UA" dirty="0"/>
              <a:t>.</a:t>
            </a:r>
            <a:r>
              <a:rPr lang="ru-RU" altLang="uk-UA" dirty="0"/>
              <a:t> </a:t>
            </a:r>
            <a:endParaRPr lang="en-US" altLang="uk-UA" dirty="0"/>
          </a:p>
          <a:p>
            <a:r>
              <a:rPr lang="ru-RU" altLang="uk-UA" dirty="0"/>
              <a:t> </a:t>
            </a:r>
          </a:p>
        </p:txBody>
      </p:sp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3071813" y="4286250"/>
            <a:ext cx="5540375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 sz="2800" b="1" dirty="0">
                <a:solidFill>
                  <a:srgbClr val="7030A0"/>
                </a:solidFill>
              </a:rPr>
              <a:t>Government</a:t>
            </a:r>
          </a:p>
          <a:p>
            <a:r>
              <a:rPr lang="en-US" altLang="uk-UA" dirty="0"/>
              <a:t>Moscow is the seat of power for the Russian Federation.</a:t>
            </a:r>
          </a:p>
          <a:p>
            <a:r>
              <a:rPr lang="en-US" altLang="uk-UA" dirty="0"/>
              <a:t> At the </a:t>
            </a:r>
            <a:r>
              <a:rPr lang="en-US" altLang="uk-UA" dirty="0" err="1"/>
              <a:t>centre</a:t>
            </a:r>
            <a:r>
              <a:rPr lang="en-US" altLang="uk-UA" dirty="0"/>
              <a:t> of the city is the Moscow Kremlin , one of the </a:t>
            </a:r>
            <a:r>
              <a:rPr lang="en-US" altLang="uk-UA" dirty="0">
                <a:solidFill>
                  <a:srgbClr val="C00000"/>
                </a:solidFill>
              </a:rPr>
              <a:t>World Heritage Sites</a:t>
            </a:r>
            <a:r>
              <a:rPr lang="en-US" altLang="uk-UA" dirty="0"/>
              <a:t> in the city, which houses the home of the President of Russia as well as many of the facilities for the national government. </a:t>
            </a:r>
          </a:p>
        </p:txBody>
      </p:sp>
      <p:pic>
        <p:nvPicPr>
          <p:cNvPr id="6148" name="Picture 4" descr="D:\Old_disc\Мои документы\Moscow\pictures\400px-Kremlin_Spasskaya_T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57188"/>
            <a:ext cx="1897063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D:\Old_disc\Мои документы\Moscow\pictures\800px-Grand_Kremlin_Pal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786063"/>
            <a:ext cx="22860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D:\Old_disc\Мои документы\Moscow\pictures\799px-Russie_-_Moscou_-_place_rouge_musee_histoire_&amp;_kreml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500188"/>
            <a:ext cx="235743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SCF1193_jpg-16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429125"/>
            <a:ext cx="2428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Прямоугольник 7"/>
          <p:cNvSpPr>
            <a:spLocks noChangeArrowheads="1"/>
          </p:cNvSpPr>
          <p:nvPr/>
        </p:nvSpPr>
        <p:spPr bwMode="auto">
          <a:xfrm>
            <a:off x="4000500" y="57150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/>
              <a:t> </a:t>
            </a:r>
            <a:endParaRPr lang="ru-RU" alt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1260475" y="635496"/>
            <a:ext cx="1122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 sz="2400" b="1">
                <a:solidFill>
                  <a:srgbClr val="00B050"/>
                </a:solidFill>
              </a:rPr>
              <a:t>Culture</a:t>
            </a: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571500" y="1285875"/>
            <a:ext cx="5357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 altLang="uk-UA"/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2214563" y="51435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 altLang="uk-UA"/>
          </a:p>
        </p:txBody>
      </p:sp>
      <p:sp>
        <p:nvSpPr>
          <p:cNvPr id="7173" name="Прямоугольник 12"/>
          <p:cNvSpPr>
            <a:spLocks noChangeArrowheads="1"/>
          </p:cNvSpPr>
          <p:nvPr/>
        </p:nvSpPr>
        <p:spPr bwMode="auto">
          <a:xfrm>
            <a:off x="3071813" y="442119"/>
            <a:ext cx="5441156" cy="923925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/>
              <a:t>Moscow is home to many </a:t>
            </a:r>
            <a:r>
              <a:rPr lang="en-US" altLang="uk-UA">
                <a:solidFill>
                  <a:srgbClr val="3333FF"/>
                </a:solidFill>
              </a:rPr>
              <a:t>museums, galleries, </a:t>
            </a:r>
            <a:r>
              <a:rPr lang="en-US" altLang="uk-UA"/>
              <a:t>and other </a:t>
            </a:r>
            <a:r>
              <a:rPr lang="en-US" altLang="uk-UA">
                <a:solidFill>
                  <a:srgbClr val="3333FF"/>
                </a:solidFill>
              </a:rPr>
              <a:t>institutions</a:t>
            </a:r>
            <a:r>
              <a:rPr lang="en-US" altLang="uk-UA"/>
              <a:t> which are major tourist attractions as well as playing a research role. </a:t>
            </a:r>
            <a:endParaRPr lang="ru-RU" altLang="uk-UA"/>
          </a:p>
        </p:txBody>
      </p:sp>
      <p:sp>
        <p:nvSpPr>
          <p:cNvPr id="7174" name="Прямоугольник 13"/>
          <p:cNvSpPr>
            <a:spLocks noChangeArrowheads="1"/>
          </p:cNvSpPr>
          <p:nvPr/>
        </p:nvSpPr>
        <p:spPr bwMode="auto">
          <a:xfrm>
            <a:off x="641897" y="1358461"/>
            <a:ext cx="445993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 sz="1600" dirty="0"/>
              <a:t> </a:t>
            </a:r>
          </a:p>
          <a:p>
            <a:r>
              <a:rPr lang="en-US" altLang="uk-UA" sz="1600" dirty="0"/>
              <a:t>The </a:t>
            </a:r>
            <a:r>
              <a:rPr lang="en-US" altLang="uk-UA" sz="1600" dirty="0">
                <a:solidFill>
                  <a:srgbClr val="0070C0"/>
                </a:solidFill>
              </a:rPr>
              <a:t>State Historical Museum </a:t>
            </a:r>
            <a:r>
              <a:rPr lang="en-US" altLang="uk-UA" sz="1600" dirty="0"/>
              <a:t>of Russia is a museum of Russian history. </a:t>
            </a:r>
          </a:p>
          <a:p>
            <a:r>
              <a:rPr lang="en-US" altLang="uk-UA" sz="1600" dirty="0"/>
              <a:t>The </a:t>
            </a:r>
            <a:r>
              <a:rPr lang="en-US" altLang="uk-UA" sz="1600" b="1" dirty="0" err="1">
                <a:solidFill>
                  <a:srgbClr val="FF0000"/>
                </a:solidFill>
              </a:rPr>
              <a:t>Tretyakov</a:t>
            </a:r>
            <a:r>
              <a:rPr lang="en-US" altLang="uk-UA" sz="1600" b="1" dirty="0">
                <a:solidFill>
                  <a:srgbClr val="FF0000"/>
                </a:solidFill>
              </a:rPr>
              <a:t> Gallery </a:t>
            </a:r>
            <a:r>
              <a:rPr lang="en-US" altLang="uk-UA" sz="1600" dirty="0"/>
              <a:t>houses the works of the classic Russian tradition. </a:t>
            </a:r>
            <a:endParaRPr lang="ru-RU" altLang="uk-UA" sz="1600" dirty="0"/>
          </a:p>
          <a:p>
            <a:r>
              <a:rPr lang="en-US" altLang="uk-UA" sz="1600" dirty="0"/>
              <a:t>The city also houses extensive art collections, primarily in the </a:t>
            </a:r>
            <a:r>
              <a:rPr lang="en-US" altLang="uk-UA" sz="1600" dirty="0">
                <a:solidFill>
                  <a:srgbClr val="C00000"/>
                </a:solidFill>
              </a:rPr>
              <a:t>Pushkin Museum of Fine Arts</a:t>
            </a:r>
            <a:r>
              <a:rPr lang="ru-RU" altLang="uk-UA" sz="1600" dirty="0">
                <a:solidFill>
                  <a:srgbClr val="C00000"/>
                </a:solidFill>
              </a:rPr>
              <a:t>,</a:t>
            </a:r>
            <a:endParaRPr lang="en-US" altLang="uk-UA" sz="1600" dirty="0">
              <a:solidFill>
                <a:srgbClr val="C00000"/>
              </a:solidFill>
            </a:endParaRPr>
          </a:p>
          <a:p>
            <a:r>
              <a:rPr lang="en-US" altLang="uk-UA" sz="1600" dirty="0"/>
              <a:t>the </a:t>
            </a:r>
            <a:r>
              <a:rPr lang="en-US" altLang="uk-UA" sz="1600" dirty="0">
                <a:solidFill>
                  <a:srgbClr val="3333FF"/>
                </a:solidFill>
              </a:rPr>
              <a:t>Moscow Museum of Modern Art</a:t>
            </a:r>
            <a:r>
              <a:rPr lang="en-US" altLang="uk-UA" sz="1600" dirty="0"/>
              <a:t>, the </a:t>
            </a:r>
            <a:r>
              <a:rPr lang="en-US" altLang="uk-UA" sz="1600" dirty="0">
                <a:solidFill>
                  <a:srgbClr val="FF0066"/>
                </a:solidFill>
              </a:rPr>
              <a:t>Museum of Avant-Garde Mastery</a:t>
            </a:r>
            <a:r>
              <a:rPr lang="en-US" altLang="uk-UA" sz="1600" dirty="0"/>
              <a:t> and in many others. </a:t>
            </a:r>
          </a:p>
          <a:p>
            <a:r>
              <a:rPr lang="en-US" altLang="uk-UA" sz="1600" dirty="0"/>
              <a:t>While the  </a:t>
            </a:r>
            <a:r>
              <a:rPr lang="en-US" altLang="uk-UA" sz="1600" dirty="0">
                <a:solidFill>
                  <a:srgbClr val="3333FF"/>
                </a:solidFill>
              </a:rPr>
              <a:t>Museum of the Great Patriotic War at </a:t>
            </a:r>
            <a:r>
              <a:rPr lang="en-US" altLang="uk-UA" sz="1600" dirty="0" err="1">
                <a:solidFill>
                  <a:srgbClr val="3333FF"/>
                </a:solidFill>
              </a:rPr>
              <a:t>Poklonnaya</a:t>
            </a:r>
            <a:r>
              <a:rPr lang="en-US" altLang="uk-UA" sz="1600" dirty="0">
                <a:solidFill>
                  <a:srgbClr val="3333FF"/>
                </a:solidFill>
              </a:rPr>
              <a:t> Gora</a:t>
            </a:r>
            <a:r>
              <a:rPr lang="en-US" altLang="uk-UA" sz="1600" dirty="0"/>
              <a:t> has an open display of military vehicles, aircraft, cannons, and the Central Museum building.</a:t>
            </a:r>
            <a:r>
              <a:rPr lang="ru-RU" altLang="uk-UA" sz="1600" dirty="0"/>
              <a:t> </a:t>
            </a:r>
            <a:endParaRPr lang="ru-RU" altLang="uk-UA" sz="1600" b="1" dirty="0"/>
          </a:p>
        </p:txBody>
      </p:sp>
      <p:pic>
        <p:nvPicPr>
          <p:cNvPr id="7175" name="Picture 2" descr="D:\Old_disc\Мои документы\Moscow\pictures\Gm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357313"/>
            <a:ext cx="19510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200709081157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357313"/>
            <a:ext cx="1785938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" descr="D:\Old_disc\Мои документы\Moscow\pictures\300px-Moscow_State_Historical_Muse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786313"/>
            <a:ext cx="12144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" descr="D:\Old_disc\Мои документы\Moscow\800px-Russia-Moscow-Georgy_Zhukov_Monume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857875"/>
            <a:ext cx="1285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3" descr="D:\Old_disc\Мои документы\Moscow\450px-Monument_to_the_Conquerors_of_Spac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5143500"/>
            <a:ext cx="10715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4" descr="D:\Old_disc\Мои документы\Moscow\Kremlin_Armour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15000"/>
            <a:ext cx="1643063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5" descr="D:\Old_disc\Мои документы\Moscow\800px-Museum_of_the_Great_Patriotic_War_interio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5500688"/>
            <a:ext cx="1738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6" descr="D:\Old_disc\Мои документы\Moscow\Поклонка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572000"/>
            <a:ext cx="1778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7" descr="D:\Old_disc\Мои документы\Moscow\400px-Victory_Park_(Moscow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714875"/>
            <a:ext cx="9128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Прямоугольник 16"/>
          <p:cNvSpPr>
            <a:spLocks noChangeArrowheads="1"/>
          </p:cNvSpPr>
          <p:nvPr/>
        </p:nvSpPr>
        <p:spPr bwMode="auto">
          <a:xfrm>
            <a:off x="2500313" y="55721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/>
              <a:t> </a:t>
            </a:r>
            <a:endParaRPr lang="ru-RU" altLang="uk-UA"/>
          </a:p>
        </p:txBody>
      </p:sp>
      <p:sp>
        <p:nvSpPr>
          <p:cNvPr id="7185" name="Прямоугольник 17"/>
          <p:cNvSpPr>
            <a:spLocks noChangeArrowheads="1"/>
          </p:cNvSpPr>
          <p:nvPr/>
        </p:nvSpPr>
        <p:spPr bwMode="auto">
          <a:xfrm>
            <a:off x="5009961" y="3020219"/>
            <a:ext cx="4071937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 dirty="0"/>
              <a:t>The other museums to visit are</a:t>
            </a:r>
          </a:p>
          <a:p>
            <a:r>
              <a:rPr lang="en-US" altLang="uk-UA" dirty="0"/>
              <a:t>-the Memorial Museum of Cosmonautics;</a:t>
            </a:r>
          </a:p>
          <a:p>
            <a:r>
              <a:rPr lang="en-US" altLang="uk-UA" dirty="0"/>
              <a:t>-the Kremlin Lenin's Mausoleum;</a:t>
            </a:r>
            <a:endParaRPr lang="ru-RU" altLang="uk-UA" dirty="0"/>
          </a:p>
          <a:p>
            <a:r>
              <a:rPr lang="en-US" altLang="uk-UA" dirty="0"/>
              <a:t>-the Museum of Arts and Crafts;</a:t>
            </a:r>
          </a:p>
          <a:p>
            <a:r>
              <a:rPr lang="en-US" altLang="uk-UA" dirty="0"/>
              <a:t> -the Museum of Early Russian Art;</a:t>
            </a:r>
          </a:p>
          <a:p>
            <a:r>
              <a:rPr lang="en-US" altLang="uk-UA" dirty="0"/>
              <a:t> -the Museum of </a:t>
            </a:r>
            <a:r>
              <a:rPr lang="en-US" altLang="uk-UA" dirty="0" err="1"/>
              <a:t>Mayakovsky</a:t>
            </a:r>
            <a:r>
              <a:rPr lang="en-US" altLang="uk-UA" dirty="0"/>
              <a:t>;</a:t>
            </a:r>
          </a:p>
          <a:p>
            <a:r>
              <a:rPr lang="en-US" altLang="uk-UA" dirty="0"/>
              <a:t> -the Museum of Moscow History;</a:t>
            </a:r>
          </a:p>
          <a:p>
            <a:r>
              <a:rPr lang="en-US" altLang="uk-UA" dirty="0"/>
              <a:t>-the Museum of Oriental Art; </a:t>
            </a:r>
          </a:p>
          <a:p>
            <a:r>
              <a:rPr lang="en-US" altLang="uk-UA" dirty="0"/>
              <a:t> -the Museum of </a:t>
            </a:r>
            <a:r>
              <a:rPr lang="en-US" altLang="uk-UA" dirty="0" err="1"/>
              <a:t>Vysotsky</a:t>
            </a:r>
            <a:r>
              <a:rPr lang="en-US" altLang="uk-UA" dirty="0"/>
              <a:t>;</a:t>
            </a:r>
          </a:p>
          <a:p>
            <a:endParaRPr lang="en-US" altLang="uk-UA" dirty="0"/>
          </a:p>
          <a:p>
            <a:endParaRPr lang="en-US" altLang="uk-UA" dirty="0"/>
          </a:p>
          <a:p>
            <a:endParaRPr lang="en-US" altLang="uk-UA" dirty="0"/>
          </a:p>
          <a:p>
            <a:endParaRPr lang="en-US" altLang="uk-UA" dirty="0"/>
          </a:p>
          <a:p>
            <a:r>
              <a:rPr lang="en-US" altLang="uk-UA" dirty="0"/>
              <a:t> </a:t>
            </a:r>
          </a:p>
          <a:p>
            <a:r>
              <a:rPr lang="en-US" altLang="uk-UA" dirty="0"/>
              <a:t> </a:t>
            </a:r>
          </a:p>
        </p:txBody>
      </p:sp>
      <p:sp>
        <p:nvSpPr>
          <p:cNvPr id="7186" name="Прямоугольник 18"/>
          <p:cNvSpPr>
            <a:spLocks noChangeArrowheads="1"/>
          </p:cNvSpPr>
          <p:nvPr/>
        </p:nvSpPr>
        <p:spPr bwMode="auto">
          <a:xfrm>
            <a:off x="2286000" y="24130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uk-UA"/>
              <a:t> </a:t>
            </a:r>
            <a:endParaRPr lang="en-US" alt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755576" y="584200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uk-UA" dirty="0"/>
              <a:t>    </a:t>
            </a:r>
            <a:r>
              <a:rPr lang="en-US" altLang="uk-UA" dirty="0"/>
              <a:t>Moscow is also the heart of Russian performing arts, including ballet and film. There are ninety-three </a:t>
            </a:r>
            <a:r>
              <a:rPr lang="en-US" altLang="uk-UA" dirty="0">
                <a:solidFill>
                  <a:srgbClr val="FF0000"/>
                </a:solidFill>
              </a:rPr>
              <a:t>theatres</a:t>
            </a:r>
            <a:r>
              <a:rPr lang="en-US" altLang="uk-UA" dirty="0"/>
              <a:t>, 132 </a:t>
            </a:r>
            <a:r>
              <a:rPr lang="en-US" altLang="uk-UA" dirty="0">
                <a:solidFill>
                  <a:srgbClr val="FF0000"/>
                </a:solidFill>
              </a:rPr>
              <a:t>cinemas </a:t>
            </a:r>
            <a:r>
              <a:rPr lang="en-US" altLang="uk-UA" dirty="0"/>
              <a:t>and twenty-four </a:t>
            </a:r>
            <a:r>
              <a:rPr lang="en-US" altLang="uk-UA" dirty="0">
                <a:solidFill>
                  <a:srgbClr val="FF0000"/>
                </a:solidFill>
              </a:rPr>
              <a:t>concert-halls</a:t>
            </a:r>
            <a:r>
              <a:rPr lang="en-US" altLang="uk-UA" dirty="0"/>
              <a:t> in Moscow. Among Moscow’s many theatres and ballet studios is the </a:t>
            </a:r>
            <a:r>
              <a:rPr lang="en-US" altLang="uk-UA" dirty="0">
                <a:solidFill>
                  <a:srgbClr val="3333FF"/>
                </a:solidFill>
              </a:rPr>
              <a:t>Bolshoi Theatre </a:t>
            </a:r>
            <a:r>
              <a:rPr lang="en-US" altLang="uk-UA" dirty="0"/>
              <a:t>and the </a:t>
            </a:r>
            <a:r>
              <a:rPr lang="en-US" altLang="uk-UA" dirty="0" err="1"/>
              <a:t>Malyi</a:t>
            </a:r>
            <a:r>
              <a:rPr lang="en-US" altLang="uk-UA" dirty="0"/>
              <a:t> Theatre as well as </a:t>
            </a:r>
            <a:r>
              <a:rPr lang="ru-RU" altLang="uk-UA" dirty="0"/>
              <a:t> </a:t>
            </a:r>
            <a:r>
              <a:rPr lang="en-US" altLang="uk-UA" dirty="0"/>
              <a:t>the </a:t>
            </a:r>
            <a:r>
              <a:rPr lang="en-US" altLang="uk-UA" dirty="0" err="1">
                <a:solidFill>
                  <a:srgbClr val="3333FF"/>
                </a:solidFill>
              </a:rPr>
              <a:t>Vakhtangov</a:t>
            </a:r>
            <a:r>
              <a:rPr lang="en-US" altLang="uk-UA" dirty="0">
                <a:solidFill>
                  <a:srgbClr val="3333FF"/>
                </a:solidFill>
              </a:rPr>
              <a:t> Theatre </a:t>
            </a:r>
            <a:r>
              <a:rPr lang="en-US" altLang="uk-UA" dirty="0"/>
              <a:t>and the </a:t>
            </a:r>
            <a:r>
              <a:rPr lang="en-US" altLang="uk-UA" dirty="0">
                <a:solidFill>
                  <a:srgbClr val="3333FF"/>
                </a:solidFill>
              </a:rPr>
              <a:t>Moscow Art Theatre</a:t>
            </a:r>
            <a:r>
              <a:rPr lang="en-US" altLang="uk-UA" dirty="0"/>
              <a:t>. The repertories in a typical Moscow season are exhaustive, and modern interpretations of classic works, whether operatic or theatrical, are quite common.</a:t>
            </a:r>
            <a:endParaRPr lang="ru-RU" altLang="uk-UA" dirty="0"/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4071938" y="4000500"/>
            <a:ext cx="457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 dirty="0"/>
              <a:t>   There are also two large </a:t>
            </a:r>
            <a:r>
              <a:rPr lang="en-US" altLang="uk-UA" dirty="0">
                <a:solidFill>
                  <a:srgbClr val="FF0000"/>
                </a:solidFill>
              </a:rPr>
              <a:t>circuses</a:t>
            </a:r>
            <a:r>
              <a:rPr lang="en-US" altLang="uk-UA" dirty="0"/>
              <a:t> in Moscow: </a:t>
            </a:r>
            <a:r>
              <a:rPr lang="en-US" altLang="uk-UA" dirty="0">
                <a:solidFill>
                  <a:srgbClr val="7030A0"/>
                </a:solidFill>
              </a:rPr>
              <a:t>Moscow State Circus </a:t>
            </a:r>
            <a:r>
              <a:rPr lang="en-US" altLang="uk-UA" dirty="0"/>
              <a:t>and </a:t>
            </a:r>
            <a:r>
              <a:rPr lang="en-US" altLang="uk-UA" dirty="0">
                <a:solidFill>
                  <a:srgbClr val="7030A0"/>
                </a:solidFill>
              </a:rPr>
              <a:t>Moscow Circus on </a:t>
            </a:r>
            <a:r>
              <a:rPr lang="en-US" altLang="uk-UA" dirty="0" err="1">
                <a:solidFill>
                  <a:srgbClr val="7030A0"/>
                </a:solidFill>
              </a:rPr>
              <a:t>Tsvetnoy</a:t>
            </a:r>
            <a:r>
              <a:rPr lang="en-US" altLang="uk-UA" dirty="0">
                <a:solidFill>
                  <a:srgbClr val="7030A0"/>
                </a:solidFill>
              </a:rPr>
              <a:t> Boulevard</a:t>
            </a:r>
            <a:r>
              <a:rPr lang="en-US" altLang="uk-UA" dirty="0"/>
              <a:t> named after </a:t>
            </a:r>
            <a:r>
              <a:rPr lang="en-US" altLang="uk-UA" i="1" dirty="0"/>
              <a:t>Yuri </a:t>
            </a:r>
            <a:r>
              <a:rPr lang="en-US" altLang="uk-UA" i="1" dirty="0" err="1"/>
              <a:t>Nikulin</a:t>
            </a:r>
            <a:r>
              <a:rPr lang="en-US" altLang="uk-UA" dirty="0"/>
              <a:t>.</a:t>
            </a:r>
          </a:p>
          <a:p>
            <a:r>
              <a:rPr lang="en-US" altLang="uk-UA" dirty="0"/>
              <a:t>   Soviet films are integral to film history and the </a:t>
            </a:r>
            <a:r>
              <a:rPr lang="en-US" altLang="uk-UA" dirty="0" err="1">
                <a:solidFill>
                  <a:srgbClr val="C00000"/>
                </a:solidFill>
              </a:rPr>
              <a:t>Mosfilm</a:t>
            </a:r>
            <a:r>
              <a:rPr lang="en-US" altLang="uk-UA" dirty="0"/>
              <a:t> studio was at the heart of many Soviet classic films as it is responsible for both artistic and mainstream productions.</a:t>
            </a:r>
          </a:p>
        </p:txBody>
      </p:sp>
      <p:pic>
        <p:nvPicPr>
          <p:cNvPr id="8196" name="Picture 4" descr="D:\Old_disc\Мои документы\Moscow\pictures\Moscowcirc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5214938"/>
            <a:ext cx="21431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D:\Old_disc\Мои документы\Moscow\613px-Schechtel_mkh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143375"/>
            <a:ext cx="2000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D:\Old_disc\Мои документы\Moscow\pictures\800px-Bolshoi_Theat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785813"/>
            <a:ext cx="20716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" descr="D:\Old_disc\Мои документы\Moscow\pictures\800px-Inside_Moscow_Bolshoi_Theat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857375"/>
            <a:ext cx="1754187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647887" y="1019969"/>
            <a:ext cx="3857625" cy="4524375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ru-RU" altLang="uk-UA" sz="1600" dirty="0">
                <a:latin typeface="Arial" panose="020B0604020202020204" pitchFamily="34" charset="0"/>
              </a:rPr>
              <a:t>   </a:t>
            </a:r>
            <a:r>
              <a:rPr lang="ru-RU" altLang="uk-UA" sz="1600" dirty="0" err="1">
                <a:latin typeface="Arial" panose="020B0604020202020204" pitchFamily="34" charset="0"/>
              </a:rPr>
              <a:t>The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Central</a:t>
            </a:r>
            <a:r>
              <a:rPr lang="ru-RU" altLang="uk-UA" sz="1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uk-UA" sz="1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Park</a:t>
            </a:r>
            <a:r>
              <a:rPr lang="ru-RU" altLang="uk-UA" sz="1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uk-UA" sz="1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of</a:t>
            </a:r>
            <a:r>
              <a:rPr lang="ru-RU" altLang="uk-UA" sz="1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uk-UA" sz="1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Culture</a:t>
            </a:r>
            <a:r>
              <a:rPr lang="ru-RU" altLang="uk-UA" sz="1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uk-UA" sz="1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and</a:t>
            </a:r>
            <a:r>
              <a:rPr lang="ru-RU" altLang="uk-UA" sz="1600" b="1" dirty="0">
                <a:solidFill>
                  <a:srgbClr val="FF0000"/>
                </a:solidFill>
                <a:latin typeface="Arial" panose="020B0604020202020204" pitchFamily="34" charset="0"/>
              </a:rPr>
              <a:t>     </a:t>
            </a:r>
            <a:r>
              <a:rPr lang="ru-RU" altLang="uk-UA" sz="1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Rest</a:t>
            </a:r>
            <a:r>
              <a:rPr lang="ru-RU" altLang="uk-UA" sz="1600" b="1" dirty="0">
                <a:solidFill>
                  <a:srgbClr val="FF0000"/>
                </a:solidFill>
                <a:latin typeface="Arial" panose="020B0604020202020204" pitchFamily="34" charset="0"/>
              </a:rPr>
              <a:t>,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named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after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Maxim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Gorky</a:t>
            </a:r>
            <a:r>
              <a:rPr lang="ru-RU" altLang="uk-UA" sz="1600" dirty="0">
                <a:latin typeface="Arial" panose="020B0604020202020204" pitchFamily="34" charset="0"/>
              </a:rPr>
              <a:t>, </a:t>
            </a:r>
            <a:r>
              <a:rPr lang="ru-RU" altLang="uk-UA" sz="1600" dirty="0" err="1">
                <a:latin typeface="Arial" panose="020B0604020202020204" pitchFamily="34" charset="0"/>
              </a:rPr>
              <a:t>was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founded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in</a:t>
            </a:r>
            <a:r>
              <a:rPr lang="ru-RU" altLang="uk-UA" sz="1600" dirty="0">
                <a:latin typeface="Arial" panose="020B0604020202020204" pitchFamily="34" charset="0"/>
              </a:rPr>
              <a:t> 1928. </a:t>
            </a:r>
            <a:r>
              <a:rPr lang="ru-RU" altLang="uk-UA" sz="1600" dirty="0" err="1">
                <a:latin typeface="Arial" panose="020B0604020202020204" pitchFamily="34" charset="0"/>
              </a:rPr>
              <a:t>The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main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part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en-US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along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the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Moskva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river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contains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estrades</a:t>
            </a:r>
            <a:r>
              <a:rPr lang="ru-RU" altLang="uk-UA" sz="1600" dirty="0">
                <a:latin typeface="Arial" panose="020B0604020202020204" pitchFamily="34" charset="0"/>
              </a:rPr>
              <a:t>, </a:t>
            </a:r>
            <a:r>
              <a:rPr lang="ru-RU" altLang="uk-UA" sz="1600" dirty="0" err="1">
                <a:latin typeface="Arial" panose="020B0604020202020204" pitchFamily="34" charset="0"/>
              </a:rPr>
              <a:t>children's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attractions</a:t>
            </a:r>
            <a:r>
              <a:rPr lang="ru-RU" altLang="uk-UA" sz="1600" dirty="0">
                <a:latin typeface="Arial" panose="020B0604020202020204" pitchFamily="34" charset="0"/>
              </a:rPr>
              <a:t> (</a:t>
            </a:r>
            <a:r>
              <a:rPr lang="ru-RU" altLang="uk-UA" sz="1600" dirty="0" err="1">
                <a:latin typeface="Arial" panose="020B0604020202020204" pitchFamily="34" charset="0"/>
              </a:rPr>
              <a:t>including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the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i="1" dirty="0" err="1">
                <a:latin typeface="Arial" panose="020B0604020202020204" pitchFamily="34" charset="0"/>
              </a:rPr>
              <a:t>Observation</a:t>
            </a:r>
            <a:r>
              <a:rPr lang="ru-RU" altLang="uk-UA" sz="1600" i="1" dirty="0">
                <a:latin typeface="Arial" panose="020B0604020202020204" pitchFamily="34" charset="0"/>
              </a:rPr>
              <a:t> </a:t>
            </a:r>
            <a:r>
              <a:rPr lang="ru-RU" altLang="uk-UA" sz="1600" i="1" dirty="0" err="1">
                <a:latin typeface="Arial" panose="020B0604020202020204" pitchFamily="34" charset="0"/>
              </a:rPr>
              <a:t>Wheel</a:t>
            </a:r>
            <a:r>
              <a:rPr lang="en-US" altLang="uk-UA" sz="1600" i="1" dirty="0">
                <a:latin typeface="Arial" panose="020B0604020202020204" pitchFamily="34" charset="0"/>
              </a:rPr>
              <a:t>,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water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ponds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with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boats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and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water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bicycles</a:t>
            </a:r>
            <a:r>
              <a:rPr lang="ru-RU" altLang="uk-UA" sz="1600" dirty="0">
                <a:latin typeface="Arial" panose="020B0604020202020204" pitchFamily="34" charset="0"/>
              </a:rPr>
              <a:t>), </a:t>
            </a:r>
            <a:r>
              <a:rPr lang="ru-RU" altLang="uk-UA" sz="1600" dirty="0" err="1">
                <a:latin typeface="Arial" panose="020B0604020202020204" pitchFamily="34" charset="0"/>
              </a:rPr>
              <a:t>dancing</a:t>
            </a:r>
            <a:r>
              <a:rPr lang="ru-RU" altLang="uk-UA" sz="1600" dirty="0">
                <a:latin typeface="Arial" panose="020B0604020202020204" pitchFamily="34" charset="0"/>
              </a:rPr>
              <a:t>, </a:t>
            </a:r>
            <a:r>
              <a:rPr lang="ru-RU" altLang="uk-UA" sz="1600" dirty="0" err="1">
                <a:latin typeface="Arial" panose="020B0604020202020204" pitchFamily="34" charset="0"/>
              </a:rPr>
              <a:t>tennis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courts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and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other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sports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facilities</a:t>
            </a:r>
            <a:r>
              <a:rPr lang="ru-RU" altLang="uk-UA" sz="1600" dirty="0">
                <a:latin typeface="Arial" panose="020B0604020202020204" pitchFamily="34" charset="0"/>
              </a:rPr>
              <a:t>.</a:t>
            </a:r>
          </a:p>
          <a:p>
            <a:pPr eaLnBrk="0" hangingPunct="0"/>
            <a:endParaRPr lang="ru-RU" altLang="uk-UA" sz="1600" dirty="0">
              <a:latin typeface="Arial" panose="020B0604020202020204" pitchFamily="34" charset="0"/>
            </a:endParaRPr>
          </a:p>
          <a:p>
            <a:pPr eaLnBrk="0" hangingPunct="0"/>
            <a:endParaRPr lang="en-US" altLang="uk-UA" sz="1600" dirty="0">
              <a:latin typeface="Arial" panose="020B0604020202020204" pitchFamily="34" charset="0"/>
            </a:endParaRPr>
          </a:p>
          <a:p>
            <a:pPr eaLnBrk="0" hangingPunct="0"/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It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borders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the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C00000"/>
                </a:solidFill>
                <a:latin typeface="Arial" panose="020B0604020202020204" pitchFamily="34" charset="0"/>
              </a:rPr>
              <a:t>Neskuchniy</a:t>
            </a:r>
            <a:r>
              <a:rPr lang="ru-RU" altLang="uk-UA" sz="16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C00000"/>
                </a:solidFill>
                <a:latin typeface="Arial" panose="020B0604020202020204" pitchFamily="34" charset="0"/>
              </a:rPr>
              <a:t>Garden</a:t>
            </a:r>
            <a:r>
              <a:rPr lang="en-US" altLang="uk-UA" sz="1600" dirty="0">
                <a:latin typeface="Arial" panose="020B0604020202020204" pitchFamily="34" charset="0"/>
              </a:rPr>
              <a:t>, </a:t>
            </a:r>
            <a:r>
              <a:rPr lang="ru-RU" altLang="uk-UA" sz="1600" dirty="0" err="1">
                <a:latin typeface="Arial" panose="020B0604020202020204" pitchFamily="34" charset="0"/>
              </a:rPr>
              <a:t>the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oldest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park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in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Moscow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and</a:t>
            </a:r>
            <a:r>
              <a:rPr lang="ru-RU" altLang="uk-UA" sz="1600" dirty="0">
                <a:latin typeface="Arial" panose="020B0604020202020204" pitchFamily="34" charset="0"/>
              </a:rPr>
              <a:t> a </a:t>
            </a:r>
            <a:r>
              <a:rPr lang="ru-RU" altLang="uk-UA" sz="1600" dirty="0" err="1">
                <a:latin typeface="Arial" panose="020B0604020202020204" pitchFamily="34" charset="0"/>
              </a:rPr>
              <a:t>former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Emperor's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residence</a:t>
            </a:r>
            <a:r>
              <a:rPr lang="en-US" altLang="uk-UA" sz="1600" dirty="0">
                <a:latin typeface="Arial" panose="020B0604020202020204" pitchFamily="34" charset="0"/>
              </a:rPr>
              <a:t>. </a:t>
            </a:r>
            <a:endParaRPr lang="ru-RU" altLang="uk-UA" sz="1600" dirty="0">
              <a:latin typeface="Arial" panose="020B0604020202020204" pitchFamily="34" charset="0"/>
            </a:endParaRPr>
          </a:p>
          <a:p>
            <a:pPr eaLnBrk="0" hangingPunct="0"/>
            <a:r>
              <a:rPr lang="ru-RU" altLang="uk-UA" sz="1600" dirty="0" err="1">
                <a:solidFill>
                  <a:srgbClr val="FF0000"/>
                </a:solidFill>
                <a:latin typeface="Arial" panose="020B0604020202020204" pitchFamily="34" charset="0"/>
              </a:rPr>
              <a:t>Izmaylovsky</a:t>
            </a:r>
            <a:r>
              <a:rPr lang="ru-RU" altLang="uk-UA" sz="1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FF0000"/>
                </a:solidFill>
                <a:latin typeface="Arial" panose="020B0604020202020204" pitchFamily="34" charset="0"/>
              </a:rPr>
              <a:t>Park</a:t>
            </a:r>
            <a:r>
              <a:rPr lang="ru-RU" altLang="uk-UA" sz="1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created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in</a:t>
            </a:r>
            <a:r>
              <a:rPr lang="ru-RU" altLang="uk-UA" sz="1600" dirty="0">
                <a:latin typeface="Arial" panose="020B0604020202020204" pitchFamily="34" charset="0"/>
              </a:rPr>
              <a:t> 1931 </a:t>
            </a:r>
            <a:r>
              <a:rPr lang="ru-RU" altLang="uk-UA" sz="1600" dirty="0" err="1">
                <a:latin typeface="Arial" panose="020B0604020202020204" pitchFamily="34" charset="0"/>
              </a:rPr>
              <a:t>is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one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of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the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largest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urban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parks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in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the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world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along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with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en-US" altLang="uk-UA" sz="1600" dirty="0">
                <a:latin typeface="Arial" panose="020B0604020202020204" pitchFamily="34" charset="0"/>
              </a:rPr>
              <a:t> </a:t>
            </a:r>
            <a:endParaRPr lang="ru-RU" altLang="uk-UA" sz="1600" dirty="0">
              <a:latin typeface="Arial" panose="020B0604020202020204" pitchFamily="34" charset="0"/>
            </a:endParaRPr>
          </a:p>
          <a:p>
            <a:pPr eaLnBrk="0" hangingPunct="0"/>
            <a:r>
              <a:rPr lang="ru-RU" altLang="uk-UA" sz="1600" dirty="0" err="1">
                <a:solidFill>
                  <a:srgbClr val="0070C0"/>
                </a:solidFill>
                <a:latin typeface="Arial" panose="020B0604020202020204" pitchFamily="34" charset="0"/>
              </a:rPr>
              <a:t>Sokolniki</a:t>
            </a:r>
            <a:r>
              <a:rPr lang="ru-RU" altLang="uk-UA" sz="16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070C0"/>
                </a:solidFill>
                <a:latin typeface="Arial" panose="020B0604020202020204" pitchFamily="34" charset="0"/>
              </a:rPr>
              <a:t>Park</a:t>
            </a:r>
            <a:r>
              <a:rPr lang="ru-RU" altLang="uk-UA" sz="1600" dirty="0">
                <a:latin typeface="Arial" panose="020B0604020202020204" pitchFamily="34" charset="0"/>
              </a:rPr>
              <a:t>, </a:t>
            </a:r>
            <a:r>
              <a:rPr lang="ru-RU" altLang="uk-UA" sz="1600" dirty="0" err="1">
                <a:latin typeface="Arial" panose="020B0604020202020204" pitchFamily="34" charset="0"/>
              </a:rPr>
              <a:t>named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after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the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falcon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hunting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that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en-US" altLang="uk-UA" sz="1600" dirty="0">
                <a:latin typeface="Arial" panose="020B0604020202020204" pitchFamily="34" charset="0"/>
              </a:rPr>
              <a:t>took place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there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in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the</a:t>
            </a:r>
            <a:r>
              <a:rPr lang="ru-RU" altLang="uk-UA" sz="1600" dirty="0">
                <a:latin typeface="Arial" panose="020B0604020202020204" pitchFamily="34" charset="0"/>
              </a:rPr>
              <a:t> </a:t>
            </a:r>
            <a:r>
              <a:rPr lang="ru-RU" altLang="uk-UA" sz="1600" dirty="0" err="1">
                <a:latin typeface="Arial" panose="020B0604020202020204" pitchFamily="34" charset="0"/>
              </a:rPr>
              <a:t>past</a:t>
            </a:r>
            <a:r>
              <a:rPr lang="en-US" altLang="uk-UA" sz="1600" dirty="0">
                <a:latin typeface="Arial" panose="020B0604020202020204" pitchFamily="34" charset="0"/>
              </a:rPr>
              <a:t>. </a:t>
            </a:r>
            <a:endParaRPr lang="ru-RU" altLang="uk-UA" sz="1600" dirty="0">
              <a:latin typeface="Arial" panose="020B0604020202020204" pitchFamily="34" charset="0"/>
            </a:endParaRPr>
          </a:p>
        </p:txBody>
      </p:sp>
      <p:pic>
        <p:nvPicPr>
          <p:cNvPr id="9219" name="Picture 3" descr="http://en.wikipedia.org/skins-1.5/common/images/magnify-clip.png">
            <a:hlinkClick r:id="rId2" tooltip="Enlar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97075"/>
            <a:ext cx="1428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4571999" y="548680"/>
            <a:ext cx="409733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uk-UA" sz="2400" b="1">
                <a:solidFill>
                  <a:srgbClr val="00B050"/>
                </a:solidFill>
                <a:latin typeface="Arial" panose="020B0604020202020204" pitchFamily="34" charset="0"/>
              </a:rPr>
              <a:t>Moscow is a very green city</a:t>
            </a:r>
            <a:endParaRPr lang="en-US" altLang="uk-UA" sz="2400" b="1">
              <a:solidFill>
                <a:srgbClr val="00B050"/>
              </a:solidFill>
              <a:latin typeface="Arial" panose="020B0604020202020204" pitchFamily="34" charset="0"/>
            </a:endParaRPr>
          </a:p>
          <a:p>
            <a:r>
              <a:rPr lang="ru-RU" altLang="uk-UA"/>
              <a:t> if compared to other cities of comparable size in Western Europe and America. </a:t>
            </a:r>
            <a:endParaRPr lang="en-US" altLang="uk-UA"/>
          </a:p>
          <a:p>
            <a:r>
              <a:rPr lang="en-US" altLang="uk-UA"/>
              <a:t>Many large </a:t>
            </a:r>
            <a:r>
              <a:rPr lang="en-US" altLang="uk-UA">
                <a:solidFill>
                  <a:srgbClr val="7030A0"/>
                </a:solidFill>
              </a:rPr>
              <a:t>parks and recreation areas</a:t>
            </a:r>
            <a:r>
              <a:rPr lang="ru-RU" altLang="uk-UA"/>
              <a:t> </a:t>
            </a:r>
            <a:endParaRPr lang="en-US" altLang="uk-UA"/>
          </a:p>
          <a:p>
            <a:r>
              <a:rPr lang="en-US" altLang="uk-UA"/>
              <a:t>(</a:t>
            </a:r>
            <a:r>
              <a:rPr lang="ru-RU" altLang="uk-UA"/>
              <a:t>96 parks</a:t>
            </a:r>
            <a:r>
              <a:rPr lang="en-US" altLang="uk-UA"/>
              <a:t>,</a:t>
            </a:r>
            <a:r>
              <a:rPr lang="ru-RU" altLang="uk-UA"/>
              <a:t>18 gardens</a:t>
            </a:r>
            <a:r>
              <a:rPr lang="en-US" altLang="uk-UA"/>
              <a:t> and</a:t>
            </a:r>
            <a:r>
              <a:rPr lang="ru-RU" altLang="uk-UA"/>
              <a:t> 4 botanical gardens</a:t>
            </a:r>
            <a:r>
              <a:rPr lang="en-US" altLang="uk-UA"/>
              <a:t>)</a:t>
            </a:r>
            <a:r>
              <a:rPr lang="en-US" altLang="uk-UA">
                <a:solidFill>
                  <a:srgbClr val="7030A0"/>
                </a:solidFill>
              </a:rPr>
              <a:t> </a:t>
            </a:r>
            <a:r>
              <a:rPr lang="en-US" altLang="uk-UA"/>
              <a:t>include Gorky Central Park, the forested  Izmailovo and Sokolniki parks, and Ostankino Park, with its botanical gardens.</a:t>
            </a:r>
            <a:endParaRPr lang="ru-RU" altLang="uk-UA"/>
          </a:p>
        </p:txBody>
      </p:sp>
      <p:pic>
        <p:nvPicPr>
          <p:cNvPr id="9221" name="Picture 2" descr="D:\Old_disc\Мои документы\Moscow\Botanichesk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43500"/>
            <a:ext cx="21431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D:\Old_disc\Мои документы\Moscow\11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715" y="3571072"/>
            <a:ext cx="22860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 descr="D:\Old_disc\Мои документы\Moscow\454px-Moscow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786188"/>
            <a:ext cx="166846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Прямоугольник 8"/>
          <p:cNvSpPr>
            <a:spLocks noChangeArrowheads="1"/>
          </p:cNvSpPr>
          <p:nvPr/>
        </p:nvSpPr>
        <p:spPr bwMode="auto">
          <a:xfrm>
            <a:off x="4500563" y="4572000"/>
            <a:ext cx="193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 dirty="0">
                <a:solidFill>
                  <a:schemeClr val="bg1"/>
                </a:solidFill>
              </a:rPr>
              <a:t>Gorky Central Park</a:t>
            </a:r>
            <a:endParaRPr lang="ru-RU" altLang="uk-UA" dirty="0">
              <a:solidFill>
                <a:schemeClr val="bg1"/>
              </a:solidFill>
            </a:endParaRPr>
          </a:p>
        </p:txBody>
      </p:sp>
      <p:sp>
        <p:nvSpPr>
          <p:cNvPr id="9225" name="Прямоугольник 9"/>
          <p:cNvSpPr>
            <a:spLocks noChangeArrowheads="1"/>
          </p:cNvSpPr>
          <p:nvPr/>
        </p:nvSpPr>
        <p:spPr bwMode="auto">
          <a:xfrm>
            <a:off x="7072313" y="5572125"/>
            <a:ext cx="14811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uk-UA" sz="1600">
                <a:solidFill>
                  <a:schemeClr val="bg1"/>
                </a:solidFill>
                <a:latin typeface="Arial" panose="020B0604020202020204" pitchFamily="34" charset="0"/>
              </a:rPr>
              <a:t>Sokolniki Park</a:t>
            </a:r>
            <a:endParaRPr lang="ru-RU" altLang="uk-UA" sz="1600">
              <a:solidFill>
                <a:schemeClr val="bg1"/>
              </a:solidFill>
            </a:endParaRPr>
          </a:p>
        </p:txBody>
      </p:sp>
      <p:sp>
        <p:nvSpPr>
          <p:cNvPr id="9226" name="Прямоугольник 10"/>
          <p:cNvSpPr>
            <a:spLocks noChangeArrowheads="1"/>
          </p:cNvSpPr>
          <p:nvPr/>
        </p:nvSpPr>
        <p:spPr bwMode="auto">
          <a:xfrm>
            <a:off x="4714875" y="6273800"/>
            <a:ext cx="1919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 sz="1600">
                <a:solidFill>
                  <a:schemeClr val="bg1"/>
                </a:solidFill>
              </a:rPr>
              <a:t>B</a:t>
            </a:r>
            <a:r>
              <a:rPr lang="ru-RU" altLang="uk-UA" sz="1600">
                <a:solidFill>
                  <a:schemeClr val="bg1"/>
                </a:solidFill>
              </a:rPr>
              <a:t>otanical </a:t>
            </a:r>
            <a:r>
              <a:rPr lang="en-US" altLang="uk-UA" sz="1600">
                <a:solidFill>
                  <a:schemeClr val="bg1"/>
                </a:solidFill>
              </a:rPr>
              <a:t>G</a:t>
            </a:r>
            <a:r>
              <a:rPr lang="ru-RU" altLang="uk-UA" sz="1600">
                <a:solidFill>
                  <a:schemeClr val="bg1"/>
                </a:solidFill>
              </a:rPr>
              <a:t>arden</a:t>
            </a:r>
            <a:r>
              <a:rPr lang="en-US" altLang="uk-UA" sz="1600">
                <a:solidFill>
                  <a:schemeClr val="bg1"/>
                </a:solidFill>
              </a:rPr>
              <a:t> of </a:t>
            </a:r>
          </a:p>
          <a:p>
            <a:r>
              <a:rPr lang="en-US" altLang="uk-UA" sz="1600">
                <a:solidFill>
                  <a:schemeClr val="bg1"/>
                </a:solidFill>
              </a:rPr>
              <a:t>Academy of Sciences</a:t>
            </a:r>
            <a:endParaRPr lang="ru-RU" altLang="uk-UA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827584" y="343149"/>
            <a:ext cx="568863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3200" b="1" dirty="0" err="1">
                <a:solidFill>
                  <a:srgbClr val="CC66FF"/>
                </a:solidFill>
                <a:latin typeface="Arial Narrow" panose="020B0606020202030204" pitchFamily="34" charset="0"/>
              </a:rPr>
              <a:t>Education</a:t>
            </a:r>
            <a:r>
              <a:rPr lang="ru-RU" sz="3200" b="1" dirty="0">
                <a:solidFill>
                  <a:srgbClr val="CC66FF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err="1">
                <a:solidFill>
                  <a:srgbClr val="CC66FF"/>
                </a:solidFill>
                <a:latin typeface="Arial Narrow" panose="020B0606020202030204" pitchFamily="34" charset="0"/>
              </a:rPr>
              <a:t>and</a:t>
            </a:r>
            <a:r>
              <a:rPr lang="ru-RU" sz="3200" b="1" dirty="0">
                <a:solidFill>
                  <a:srgbClr val="CC66FF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err="1">
                <a:solidFill>
                  <a:srgbClr val="CC66FF"/>
                </a:solidFill>
                <a:latin typeface="Arial Narrow" panose="020B0606020202030204" pitchFamily="34" charset="0"/>
              </a:rPr>
              <a:t>science</a:t>
            </a:r>
            <a:endParaRPr lang="ru-RU" sz="3200" b="1" dirty="0">
              <a:solidFill>
                <a:srgbClr val="CC66FF"/>
              </a:solidFill>
              <a:latin typeface="Arial Narrow" panose="020B0606020202030204" pitchFamily="34" charset="0"/>
            </a:endParaRPr>
          </a:p>
          <a:p>
            <a:pPr eaLnBrk="0" hangingPunct="0">
              <a:defRPr/>
            </a:pPr>
            <a:r>
              <a:rPr lang="en-US" sz="1200" dirty="0">
                <a:latin typeface="Arial Narrow" panose="020B0606020202030204" pitchFamily="34" charset="0"/>
              </a:rPr>
              <a:t> </a:t>
            </a:r>
            <a:endParaRPr lang="ru-RU" sz="2000" dirty="0">
              <a:latin typeface="Arial Narrow" panose="020B0606020202030204" pitchFamily="34" charset="0"/>
            </a:endParaRPr>
          </a:p>
          <a:p>
            <a:pPr eaLnBrk="0" hangingPunct="0">
              <a:defRPr/>
            </a:pP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  It is home to many scientific and educational institutions, as well as numerous  sport facilities.</a:t>
            </a:r>
            <a:endParaRPr lang="ru-RU" sz="700" dirty="0">
              <a:latin typeface="Arial Narrow" panose="020B0606020202030204" pitchFamily="34" charset="0"/>
              <a:hlinkClick r:id="rId2" tooltip="Moscow State University"/>
            </a:endParaRPr>
          </a:p>
          <a:p>
            <a:pPr eaLnBrk="0" hangingPunct="0">
              <a:defRPr/>
            </a:pPr>
            <a:r>
              <a:rPr lang="en-US" sz="2000" dirty="0">
                <a:latin typeface="Arial Narrow" panose="020B0606020202030204" pitchFamily="34" charset="0"/>
              </a:rPr>
              <a:t>  </a:t>
            </a:r>
            <a:r>
              <a:rPr lang="ru-RU" sz="2000" dirty="0" err="1">
                <a:latin typeface="Arial Narrow" panose="020B0606020202030204" pitchFamily="34" charset="0"/>
              </a:rPr>
              <a:t>There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are</a:t>
            </a:r>
            <a:r>
              <a:rPr lang="ru-RU" sz="2000" dirty="0">
                <a:latin typeface="Arial Narrow" panose="020B0606020202030204" pitchFamily="34" charset="0"/>
              </a:rPr>
              <a:t> 1696 </a:t>
            </a:r>
            <a:r>
              <a:rPr lang="ru-RU" sz="2000" dirty="0" err="1">
                <a:latin typeface="Arial Narrow" panose="020B0606020202030204" pitchFamily="34" charset="0"/>
              </a:rPr>
              <a:t>high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schools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in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Moscow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as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well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as</a:t>
            </a:r>
            <a:r>
              <a:rPr lang="ru-RU" sz="2000" dirty="0">
                <a:latin typeface="Arial Narrow" panose="020B0606020202030204" pitchFamily="34" charset="0"/>
              </a:rPr>
              <a:t> 91 </a:t>
            </a:r>
            <a:r>
              <a:rPr lang="ru-RU" sz="2000" dirty="0" err="1">
                <a:latin typeface="Arial Narrow" panose="020B0606020202030204" pitchFamily="34" charset="0"/>
              </a:rPr>
              <a:t>colleges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  <a:endParaRPr lang="en-US" sz="2000" dirty="0">
              <a:latin typeface="Arial Narrow" panose="020B0606020202030204" pitchFamily="34" charset="0"/>
            </a:endParaRPr>
          </a:p>
          <a:p>
            <a:pPr eaLnBrk="0" hangingPunct="0">
              <a:defRPr/>
            </a:pPr>
            <a:r>
              <a:rPr lang="en-US" sz="2000" dirty="0">
                <a:latin typeface="Arial Narrow" panose="020B0606020202030204" pitchFamily="34" charset="0"/>
              </a:rPr>
              <a:t>  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Besides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these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there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are</a:t>
            </a:r>
            <a:r>
              <a:rPr lang="ru-RU" sz="2000" dirty="0">
                <a:latin typeface="Arial Narrow" panose="020B0606020202030204" pitchFamily="34" charset="0"/>
              </a:rPr>
              <a:t> 222 </a:t>
            </a:r>
            <a:r>
              <a:rPr lang="ru-RU" sz="2000" dirty="0" err="1">
                <a:latin typeface="Arial Narrow" panose="020B0606020202030204" pitchFamily="34" charset="0"/>
              </a:rPr>
              <a:t>institutions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offering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higher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endParaRPr lang="en-US" sz="2000" dirty="0">
              <a:latin typeface="Arial Narrow" panose="020B0606020202030204" pitchFamily="34" charset="0"/>
            </a:endParaRPr>
          </a:p>
          <a:p>
            <a:pPr eaLnBrk="0" hangingPunct="0">
              <a:defRPr/>
            </a:pPr>
            <a:r>
              <a:rPr lang="ru-RU" sz="2000" dirty="0" err="1">
                <a:latin typeface="Arial Narrow" panose="020B0606020202030204" pitchFamily="34" charset="0"/>
              </a:rPr>
              <a:t>education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in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Moscow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including</a:t>
            </a:r>
            <a:r>
              <a:rPr lang="ru-RU" sz="2000" dirty="0">
                <a:latin typeface="Arial Narrow" panose="020B0606020202030204" pitchFamily="34" charset="0"/>
              </a:rPr>
              <a:t> 60 </a:t>
            </a:r>
            <a:r>
              <a:rPr lang="ru-RU" sz="2000" dirty="0" err="1">
                <a:latin typeface="Arial Narrow" panose="020B0606020202030204" pitchFamily="34" charset="0"/>
              </a:rPr>
              <a:t>state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universities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and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endParaRPr lang="en-US" sz="2000" dirty="0">
              <a:latin typeface="Arial Narrow" panose="020B0606020202030204" pitchFamily="34" charset="0"/>
            </a:endParaRPr>
          </a:p>
          <a:p>
            <a:pPr eaLnBrk="0" hangingPunct="0">
              <a:defRPr/>
            </a:pPr>
            <a:r>
              <a:rPr lang="ru-RU" sz="2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the</a:t>
            </a:r>
            <a:r>
              <a:rPr lang="ru-RU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Lomonosov</a:t>
            </a:r>
            <a:r>
              <a:rPr lang="ru-RU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Moscow</a:t>
            </a:r>
            <a:r>
              <a:rPr lang="ru-RU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State</a:t>
            </a:r>
            <a:r>
              <a:rPr lang="ru-RU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University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which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was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founded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in</a:t>
            </a:r>
            <a:r>
              <a:rPr lang="ru-RU" sz="2000" dirty="0">
                <a:latin typeface="Arial Narrow" panose="020B0606020202030204" pitchFamily="34" charset="0"/>
              </a:rPr>
              <a:t> 1755. 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3143250" y="4214813"/>
            <a:ext cx="35004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 dirty="0"/>
              <a:t>  There are 452 libraries in the city, including 168 for children. </a:t>
            </a:r>
          </a:p>
          <a:p>
            <a:r>
              <a:rPr lang="en-US" altLang="uk-UA" dirty="0"/>
              <a:t>  The </a:t>
            </a:r>
            <a:r>
              <a:rPr lang="en-US" altLang="uk-UA" dirty="0">
                <a:solidFill>
                  <a:srgbClr val="FF0000"/>
                </a:solidFill>
              </a:rPr>
              <a:t>Russian State Library</a:t>
            </a:r>
            <a:r>
              <a:rPr lang="en-US" altLang="uk-UA" dirty="0"/>
              <a:t>, Russia's national library, located in Moscow, is the largest library in Europe and the second largest in the world. It was founded in 1862.   </a:t>
            </a:r>
            <a:endParaRPr lang="ru-RU" altLang="uk-UA" dirty="0"/>
          </a:p>
        </p:txBody>
      </p:sp>
      <p:pic>
        <p:nvPicPr>
          <p:cNvPr id="10244" name="Picture 2" descr="D:\Old_disc\Мои документы\Moscow\800px-Russian_State_Library_front_2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429250"/>
            <a:ext cx="2071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D:\Old_disc\Мои документы\Moscow\800px-Pashkov_hou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75"/>
            <a:ext cx="22574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D:\Old_disc\Мои документы\Moscow\800px-52316532_b27574ec03_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57188"/>
            <a:ext cx="218281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6691312" y="1896092"/>
            <a:ext cx="2500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uk-UA" sz="1600" dirty="0">
                <a:latin typeface="Arial" panose="020B0604020202020204" pitchFamily="34" charset="0"/>
              </a:rPr>
              <a:t> Moscow State University at Sparrow Hills</a:t>
            </a:r>
            <a:endParaRPr lang="ru-RU" altLang="uk-UA" sz="1600" dirty="0">
              <a:latin typeface="Arial" panose="020B0604020202020204" pitchFamily="34" charset="0"/>
            </a:endParaRPr>
          </a:p>
        </p:txBody>
      </p:sp>
      <p:pic>
        <p:nvPicPr>
          <p:cNvPr id="10248" name="Picture 2" descr="D:\Old_disc\Мои документы\Moscow\Sk33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071813"/>
            <a:ext cx="18811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Прямоугольник 8"/>
          <p:cNvSpPr>
            <a:spLocks noChangeArrowheads="1"/>
          </p:cNvSpPr>
          <p:nvPr/>
        </p:nvSpPr>
        <p:spPr bwMode="auto">
          <a:xfrm>
            <a:off x="7000875" y="4643438"/>
            <a:ext cx="1919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 sz="1600" dirty="0"/>
              <a:t>the Russian </a:t>
            </a:r>
          </a:p>
          <a:p>
            <a:r>
              <a:rPr lang="en-US" altLang="uk-UA" sz="1600" dirty="0"/>
              <a:t>Academy of Sciences</a:t>
            </a:r>
            <a:endParaRPr lang="ru-RU" altLang="uk-U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795</TotalTime>
  <Words>1663</Words>
  <Application>Microsoft Office PowerPoint</Application>
  <PresentationFormat>On-screen Show (4:3)</PresentationFormat>
  <Paragraphs>193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Arial</vt:lpstr>
      <vt:lpstr>Algerian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Economy and finances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Inna Manchak</dc:creator>
  <cp:lastModifiedBy>Inna Manchak</cp:lastModifiedBy>
  <cp:revision>83</cp:revision>
  <dcterms:modified xsi:type="dcterms:W3CDTF">2018-09-10T11:30:38Z</dcterms:modified>
</cp:coreProperties>
</file>