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8549C-D78C-492E-A2F5-DF2763204F86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5FAD7-2882-4E31-BF4B-0DCA65A987F6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85766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92FC9-F70C-4536-9265-7E2F419543F2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C3585-9E34-4AF9-90A9-608D38FE2B76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61353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4FD9-11DC-4E61-B157-EED57BA0096B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10E31-C6FA-482F-BA28-31C8F98861A3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7442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659D-BB26-4093-A494-5C16504B0D5A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51A52-CF33-4FE4-93EC-FD992AC22191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52112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60426-F2E1-4CD5-B02D-343DA3CFDF03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D7454-4528-429C-A8E4-0BBFE57409D1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94983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9B73-0085-4C4A-84D1-8EC32B9337F5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CFC8F-B2E8-4967-B908-1082DF107086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99765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3EBF-A61A-4A95-9AF5-026AD6E45BD3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35399-B58B-4F8C-9628-D60725FD51B3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03574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0DA1-E4F5-4FC0-888D-FA0F26C4AAE7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EBA92-807B-485C-AF9A-53B161745A65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0653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DD1B-8F79-406D-B6AA-5EFD5AC301A0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DC682-0587-44EF-9EAA-17D1B2BBE355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243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87B6C-B89A-442E-80A6-B13C2997558C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A8231-C6CE-43D6-A3F8-7EFC64028176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51982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4805A-B59A-4E57-9670-17E92111F16A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39B78-6EEE-4C04-80DB-CB9169F1DBAD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63411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os estilos</a:t>
            </a:r>
          </a:p>
          <a:p>
            <a:pPr lvl="1"/>
            <a:r>
              <a:rPr lang="pt-PT" altLang="en-US" smtClean="0"/>
              <a:t>Segundo nível</a:t>
            </a:r>
          </a:p>
          <a:p>
            <a:pPr lvl="2"/>
            <a:r>
              <a:rPr lang="pt-PT" altLang="en-US" smtClean="0"/>
              <a:t>Terceiro nível</a:t>
            </a:r>
          </a:p>
          <a:p>
            <a:pPr lvl="3"/>
            <a:r>
              <a:rPr lang="pt-PT" altLang="en-US" smtClean="0"/>
              <a:t>Quarto nível</a:t>
            </a:r>
          </a:p>
          <a:p>
            <a:pPr lvl="4"/>
            <a:r>
              <a:rPr lang="pt-PT" altLang="en-US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B7331A-8F85-4294-AC17-590BC8984F7B}" type="datetimeFigureOut">
              <a:rPr lang="pt-PT"/>
              <a:pPr>
                <a:defRPr/>
              </a:pPr>
              <a:t>27/04/2018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FlamencoD" pitchFamily="82" charset="0"/>
              </a:defRPr>
            </a:lvl1pPr>
          </a:lstStyle>
          <a:p>
            <a:fld id="{D4DC5A2F-8326-447E-83EE-4895938EA94A}" type="slidenum">
              <a:rPr lang="pt-PT" altLang="en-US"/>
              <a:pPr/>
              <a:t>‹#›</a:t>
            </a:fld>
            <a:endParaRPr lang="pt-PT" altLang="en-US"/>
          </a:p>
        </p:txBody>
      </p:sp>
      <p:pic>
        <p:nvPicPr>
          <p:cNvPr id="1031" name="Picture 3" descr="C:\Documents and Settings\vanda\Ambiente de trabalho\clipart3\page_frames\more_frames\plackard_page.pn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72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C:\Documents and Settings\vanda\Ambiente de trabalho\clipart3\C-41 School\C41-32.jp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571500"/>
            <a:ext cx="3286125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orte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6.wav"/><Relationship Id="rId7" Type="http://schemas.openxmlformats.org/officeDocument/2006/relationships/audio" Target="../media/audio10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8.wav"/><Relationship Id="rId4" Type="http://schemas.openxmlformats.org/officeDocument/2006/relationships/audio" Target="../media/audio7.wav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2.wav"/><Relationship Id="rId7" Type="http://schemas.openxmlformats.org/officeDocument/2006/relationships/audio" Target="../media/audio16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5.wav"/><Relationship Id="rId5" Type="http://schemas.openxmlformats.org/officeDocument/2006/relationships/audio" Target="../media/audio14.wav"/><Relationship Id="rId4" Type="http://schemas.openxmlformats.org/officeDocument/2006/relationships/audio" Target="../media/audio1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8.wav"/><Relationship Id="rId2" Type="http://schemas.openxmlformats.org/officeDocument/2006/relationships/audio" Target="../media/audio1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20.wav"/><Relationship Id="rId4" Type="http://schemas.openxmlformats.org/officeDocument/2006/relationships/audio" Target="../media/audio19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2.wav"/><Relationship Id="rId2" Type="http://schemas.openxmlformats.org/officeDocument/2006/relationships/audio" Target="../media/audio2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audio" Target="../media/audio2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5.wav"/><Relationship Id="rId2" Type="http://schemas.openxmlformats.org/officeDocument/2006/relationships/audio" Target="../media/audio2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audio" Target="../media/audio26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8.wav"/><Relationship Id="rId2" Type="http://schemas.openxmlformats.org/officeDocument/2006/relationships/audio" Target="../media/audio2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audio" Target="../media/audio29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1.wav"/><Relationship Id="rId7" Type="http://schemas.openxmlformats.org/officeDocument/2006/relationships/image" Target="../media/image3.png"/><Relationship Id="rId2" Type="http://schemas.openxmlformats.org/officeDocument/2006/relationships/audio" Target="../media/audio30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4.wav"/><Relationship Id="rId5" Type="http://schemas.openxmlformats.org/officeDocument/2006/relationships/audio" Target="../media/audio33.wav"/><Relationship Id="rId4" Type="http://schemas.openxmlformats.org/officeDocument/2006/relationships/audio" Target="../media/audio3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1643063" y="714375"/>
            <a:ext cx="5000625" cy="1470025"/>
          </a:xfrm>
        </p:spPr>
        <p:txBody>
          <a:bodyPr/>
          <a:lstStyle/>
          <a:p>
            <a:pPr eaLnBrk="1" hangingPunct="1"/>
            <a:r>
              <a:rPr lang="pt-PT" altLang="en-US" smtClean="0"/>
              <a:t>Grammar Study: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313" y="2714625"/>
            <a:ext cx="5572125" cy="1752600"/>
          </a:xfrm>
        </p:spPr>
        <p:txBody>
          <a:bodyPr/>
          <a:lstStyle/>
          <a:p>
            <a:pPr eaLnBrk="1" hangingPunct="1"/>
            <a:r>
              <a:rPr lang="pt-PT" altLang="en-US" sz="6600" smtClean="0">
                <a:solidFill>
                  <a:srgbClr val="C00000"/>
                </a:solidFill>
                <a:latin typeface="Ravie" panose="04040805050809020602" pitchFamily="82" charset="0"/>
              </a:rPr>
              <a:t>Present Simple</a:t>
            </a:r>
          </a:p>
        </p:txBody>
      </p:sp>
      <p:pic>
        <p:nvPicPr>
          <p:cNvPr id="2052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Rectângulo 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628650"/>
            <a:ext cx="4864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714500" y="1357313"/>
            <a:ext cx="4857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800">
                <a:latin typeface="FlamencoD" pitchFamily="82" charset="0"/>
              </a:rPr>
              <a:t>To refer to habits or to things which happen repeatedly</a:t>
            </a:r>
            <a:r>
              <a:rPr lang="en-US" altLang="en-US">
                <a:latin typeface="FlamencoD" pitchFamily="82" charset="0"/>
              </a:rPr>
              <a:t>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500" y="2643188"/>
            <a:ext cx="4857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800">
                <a:latin typeface="FlamencoD" pitchFamily="82" charset="0"/>
              </a:rPr>
              <a:t>To refer to permanent situations</a:t>
            </a:r>
            <a:r>
              <a:rPr lang="en-US" altLang="en-US">
                <a:latin typeface="FlamencoD" pitchFamily="82" charset="0"/>
              </a:rPr>
              <a:t>.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714500" y="4143375"/>
            <a:ext cx="4857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800">
                <a:latin typeface="FlamencoD" pitchFamily="82" charset="0"/>
              </a:rPr>
              <a:t> To talk about general statements of truth</a:t>
            </a:r>
            <a:r>
              <a:rPr lang="en-US" altLang="en-US">
                <a:latin typeface="FlamencoD" pitchFamily="82" charset="0"/>
              </a:rPr>
              <a:t>.</a:t>
            </a:r>
          </a:p>
        </p:txBody>
      </p:sp>
      <p:pic>
        <p:nvPicPr>
          <p:cNvPr id="3078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Rectângulo 1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628650"/>
            <a:ext cx="48212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571625" y="1214438"/>
            <a:ext cx="485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600">
                <a:solidFill>
                  <a:srgbClr val="C00000"/>
                </a:solidFill>
                <a:latin typeface="FlamencoD" pitchFamily="82" charset="0"/>
              </a:rPr>
              <a:t>Affirmative</a:t>
            </a:r>
            <a:r>
              <a:rPr lang="en-US" altLang="en-US" sz="4000">
                <a:latin typeface="FlamencoD" pitchFamily="82" charset="0"/>
              </a:rPr>
              <a:t> </a:t>
            </a:r>
            <a:r>
              <a:rPr lang="en-US" altLang="en-US">
                <a:latin typeface="FlamencoD" pitchFamily="82" charset="0"/>
              </a:rPr>
              <a:t>.</a:t>
            </a:r>
          </a:p>
        </p:txBody>
      </p:sp>
      <p:pic>
        <p:nvPicPr>
          <p:cNvPr id="4100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785938" y="1928813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He / She / It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 plays 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714500" y="2571750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I / You / We / They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play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1714500" y="3357563"/>
            <a:ext cx="4857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600">
                <a:solidFill>
                  <a:srgbClr val="C00000"/>
                </a:solidFill>
                <a:latin typeface="FlamencoD" pitchFamily="82" charset="0"/>
              </a:rPr>
              <a:t>Negative</a:t>
            </a:r>
            <a:r>
              <a:rPr lang="en-US" altLang="en-US">
                <a:latin typeface="FlamencoD" pitchFamily="82" charset="0"/>
              </a:rPr>
              <a:t>.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1857375" y="414337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He / She / It 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doesn´t</a:t>
            </a:r>
            <a:r>
              <a:rPr lang="en-US" altLang="en-US" sz="2800">
                <a:latin typeface="FlamencoD" pitchFamily="82" charset="0"/>
              </a:rPr>
              <a:t> play .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1785938" y="4786313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I / You / We / They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don´t</a:t>
            </a:r>
            <a:r>
              <a:rPr lang="en-US" altLang="en-US" sz="2800">
                <a:latin typeface="FlamencoD" pitchFamily="82" charset="0"/>
              </a:rPr>
              <a:t> play.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5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5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5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5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5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5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5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925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925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925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925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extToSpeech1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571625" y="928688"/>
            <a:ext cx="485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4000">
                <a:solidFill>
                  <a:srgbClr val="C00000"/>
                </a:solidFill>
                <a:latin typeface="FlamencoD" pitchFamily="82" charset="0"/>
              </a:rPr>
              <a:t>Interrogative: </a:t>
            </a:r>
            <a:endParaRPr lang="en-US" altLang="en-US">
              <a:latin typeface="FlamencoD" pitchFamily="82" charset="0"/>
            </a:endParaRP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785938" y="1714500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Does</a:t>
            </a:r>
            <a:r>
              <a:rPr lang="en-US" altLang="en-US" sz="2800">
                <a:latin typeface="FlamencoD" pitchFamily="82" charset="0"/>
              </a:rPr>
              <a:t> He / She / It  play ?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500" y="2357438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Do</a:t>
            </a:r>
            <a:r>
              <a:rPr lang="en-US" altLang="en-US" sz="2800">
                <a:latin typeface="FlamencoD" pitchFamily="82" charset="0"/>
              </a:rPr>
              <a:t> I / You / We / They play?</a:t>
            </a:r>
          </a:p>
        </p:txBody>
      </p:sp>
      <p:pic>
        <p:nvPicPr>
          <p:cNvPr id="5125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714500" y="3071813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C00000"/>
                </a:solidFill>
                <a:latin typeface="FlamencoD" pitchFamily="82" charset="0"/>
              </a:rPr>
              <a:t>Short forms</a:t>
            </a:r>
            <a:r>
              <a:rPr lang="en-US" altLang="en-US">
                <a:latin typeface="FlamencoD" pitchFamily="82" charset="0"/>
              </a:rPr>
              <a:t>: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928813" y="3786188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Does not = Doesn´t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928813" y="4572000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Do not = don´t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1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5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5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5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1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extToSpeech1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571625" y="928688"/>
            <a:ext cx="53578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4000">
                <a:solidFill>
                  <a:srgbClr val="C00000"/>
                </a:solidFill>
                <a:latin typeface="FlamencoD" pitchFamily="82" charset="0"/>
              </a:rPr>
              <a:t>How to make he / she/ it forms: </a:t>
            </a:r>
            <a:endParaRPr lang="en-US" altLang="en-US">
              <a:latin typeface="FlamencoD" pitchFamily="82" charset="0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857375" y="242887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General rule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785938" y="3143250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It takes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–s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785938" y="3786188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Example: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1857375" y="4643438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Play </a:t>
            </a:r>
            <a:r>
              <a:rPr lang="en-US" altLang="en-US" sz="2800">
                <a:latin typeface="Calibri" panose="020F0502020204030204" pitchFamily="34" charset="0"/>
              </a:rPr>
              <a:t>→ </a:t>
            </a:r>
            <a:r>
              <a:rPr lang="en-US" altLang="en-US" sz="2800">
                <a:latin typeface="FlamencoD" pitchFamily="82" charset="0"/>
              </a:rPr>
              <a:t>Play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s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2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5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2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857375" y="1214438"/>
            <a:ext cx="4857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With verbs ending in :o, s, x, sh or ch: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785938" y="2571750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It takes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– es 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500" y="357187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Example: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857375" y="442912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Teach→ Teach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es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pic>
        <p:nvPicPr>
          <p:cNvPr id="7174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2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2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857375" y="1214438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With verbs ending in vowel + y: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785938" y="2571750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It takes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– s 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500" y="357187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Example: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857375" y="442912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Play→ Play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s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pic>
        <p:nvPicPr>
          <p:cNvPr id="8198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3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3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3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857375" y="1214438"/>
            <a:ext cx="4857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With verbs ending in consonant + y: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785938" y="2571750"/>
            <a:ext cx="4857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It changes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–y </a:t>
            </a:r>
            <a:r>
              <a:rPr lang="en-US" altLang="en-US" sz="2800">
                <a:latin typeface="FlamencoD" pitchFamily="82" charset="0"/>
              </a:rPr>
              <a:t>into –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 I </a:t>
            </a:r>
            <a:r>
              <a:rPr lang="en-US" altLang="en-US" sz="2800">
                <a:latin typeface="FlamencoD" pitchFamily="82" charset="0"/>
              </a:rPr>
              <a:t>and takes –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es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500" y="357187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Example: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857375" y="442912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Study → Stud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ies</a:t>
            </a:r>
            <a:r>
              <a:rPr lang="en-US" altLang="en-US" sz="2800">
                <a:latin typeface="FlamencoD" pitchFamily="82" charset="0"/>
              </a:rPr>
              <a:t>.</a:t>
            </a:r>
          </a:p>
        </p:txBody>
      </p:sp>
      <p:pic>
        <p:nvPicPr>
          <p:cNvPr id="9222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3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3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3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1785938" y="642938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3200">
                <a:solidFill>
                  <a:srgbClr val="C00000"/>
                </a:solidFill>
                <a:latin typeface="FlamencoD" pitchFamily="82" charset="0"/>
              </a:rPr>
              <a:t>Note that: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785938" y="1285875"/>
            <a:ext cx="4857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FlamencoD" pitchFamily="82" charset="0"/>
              </a:rPr>
              <a:t>Adverbs of frequency like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usually, sometimes</a:t>
            </a:r>
            <a:r>
              <a:rPr lang="en-US" altLang="en-US" sz="2800">
                <a:latin typeface="FlamencoD" pitchFamily="82" charset="0"/>
              </a:rPr>
              <a:t>,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 almost</a:t>
            </a:r>
            <a:r>
              <a:rPr lang="en-US" altLang="en-US" sz="2800">
                <a:latin typeface="FlamencoD" pitchFamily="82" charset="0"/>
              </a:rPr>
              <a:t>,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never</a:t>
            </a:r>
            <a:r>
              <a:rPr lang="en-US" altLang="en-US" sz="2800">
                <a:latin typeface="FlamencoD" pitchFamily="82" charset="0"/>
              </a:rPr>
              <a:t>, etc, are used to express how often things happen.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500" y="300037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FlamencoD" pitchFamily="82" charset="0"/>
              </a:rPr>
              <a:t>They come: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785938" y="3500438"/>
            <a:ext cx="4857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Before the verb</a:t>
            </a:r>
            <a:r>
              <a:rPr lang="en-US" altLang="en-US" sz="2800">
                <a:latin typeface="FlamencoD" pitchFamily="82" charset="0"/>
              </a:rPr>
              <a:t>. For example: I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usually</a:t>
            </a:r>
            <a:r>
              <a:rPr lang="en-US" altLang="en-US" sz="2800">
                <a:latin typeface="FlamencoD" pitchFamily="82" charset="0"/>
              </a:rPr>
              <a:t> go to school by bus.</a:t>
            </a:r>
          </a:p>
        </p:txBody>
      </p:sp>
      <p:pic>
        <p:nvPicPr>
          <p:cNvPr id="10246" name="Picture 3" descr="C:\Documents and Settings\vanda\Definições locais\Temporary Internet Files\Content.IE5\UH0M8YUM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857375" y="4429125"/>
            <a:ext cx="4857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After the verb To Be. </a:t>
            </a:r>
            <a:r>
              <a:rPr lang="en-US" altLang="en-US" sz="2800">
                <a:latin typeface="FlamencoD" pitchFamily="82" charset="0"/>
              </a:rPr>
              <a:t>For example: She is </a:t>
            </a:r>
            <a:r>
              <a:rPr lang="en-US" altLang="en-US" sz="2800">
                <a:solidFill>
                  <a:srgbClr val="C00000"/>
                </a:solidFill>
                <a:latin typeface="FlamencoD" pitchFamily="82" charset="0"/>
              </a:rPr>
              <a:t>often</a:t>
            </a:r>
            <a:r>
              <a:rPr lang="en-US" altLang="en-US" sz="2800">
                <a:latin typeface="FlamencoD" pitchFamily="82" charset="0"/>
              </a:rPr>
              <a:t> with her friends at weekends.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3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3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3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2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25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2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25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4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ç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4">
      <a:majorFont>
        <a:latin typeface="Forte"/>
        <a:ea typeface=""/>
        <a:cs typeface=""/>
      </a:majorFont>
      <a:minorFont>
        <a:latin typeface="Flamenco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pç</Template>
  <TotalTime>87</TotalTime>
  <Words>256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Forte</vt:lpstr>
      <vt:lpstr>FlamencoD</vt:lpstr>
      <vt:lpstr>Calibri</vt:lpstr>
      <vt:lpstr>Ravie</vt:lpstr>
      <vt:lpstr>Wingdings</vt:lpstr>
      <vt:lpstr>pç</vt:lpstr>
      <vt:lpstr>Grammar Study: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Study:</dc:title>
  <dc:creator>vanda</dc:creator>
  <cp:lastModifiedBy>pptforschool.ru</cp:lastModifiedBy>
  <cp:revision>12</cp:revision>
  <dcterms:created xsi:type="dcterms:W3CDTF">2010-08-20T10:35:06Z</dcterms:created>
  <dcterms:modified xsi:type="dcterms:W3CDTF">2018-04-27T09:06:22Z</dcterms:modified>
</cp:coreProperties>
</file>