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1"/>
  </p:notesMasterIdLst>
  <p:handoutMasterIdLst>
    <p:handoutMasterId r:id="rId12"/>
  </p:handoutMasterIdLst>
  <p:sldIdLst>
    <p:sldId id="267" r:id="rId3"/>
    <p:sldId id="269" r:id="rId4"/>
    <p:sldId id="268" r:id="rId5"/>
    <p:sldId id="279" r:id="rId6"/>
    <p:sldId id="280" r:id="rId7"/>
    <p:sldId id="281" r:id="rId8"/>
    <p:sldId id="278" r:id="rId9"/>
    <p:sldId id="270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3395" autoAdjust="0"/>
  </p:normalViewPr>
  <p:slideViewPr>
    <p:cSldViewPr>
      <p:cViewPr varScale="1">
        <p:scale>
          <a:sx n="74" d="100"/>
          <a:sy n="74" d="100"/>
        </p:scale>
        <p:origin x="540" y="72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ru-RU" smtClean="0"/>
              <a:t>14.03.2018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ru-RU" smtClean="0"/>
              <a:t>14.03.2018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1884" y="2204864"/>
            <a:ext cx="9429930" cy="1973810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nstantia"/>
              </a:rPr>
              <a:t>Present Perfect Simple</a:t>
            </a:r>
            <a:br>
              <a:rPr lang="en-US" dirty="0" smtClean="0">
                <a:latin typeface="Constantia"/>
              </a:rPr>
            </a:br>
            <a:r>
              <a:rPr lang="en-US" dirty="0" smtClean="0">
                <a:latin typeface="Constantia"/>
              </a:rPr>
              <a:t>VS </a:t>
            </a:r>
            <a:br>
              <a:rPr lang="en-US" dirty="0" smtClean="0">
                <a:latin typeface="Constantia"/>
              </a:rPr>
            </a:br>
            <a:r>
              <a:rPr lang="en-US" dirty="0" smtClean="0">
                <a:latin typeface="Constantia"/>
              </a:rPr>
              <a:t>Present Perfect Continuous </a:t>
            </a:r>
            <a:endParaRPr lang="ru-RU" sz="4800" b="0" i="0" dirty="0">
              <a:latin typeface="Constant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Perfect Simple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Настоящее совершенное простое время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4371474" cy="5489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Perfect (Simple)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1407" y="426995"/>
            <a:ext cx="55600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Have(has)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Participle II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They </a:t>
            </a:r>
            <a:r>
              <a:rPr lang="en-US" sz="2000" dirty="0" smtClean="0">
                <a:solidFill>
                  <a:srgbClr val="7030A0"/>
                </a:solidFill>
              </a:rPr>
              <a:t>have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been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here for a month.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7030A0"/>
                </a:solidFill>
              </a:rPr>
              <a:t>Have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you just </a:t>
            </a:r>
            <a:r>
              <a:rPr lang="en-US" sz="2000" dirty="0" smtClean="0">
                <a:solidFill>
                  <a:srgbClr val="00B050"/>
                </a:solidFill>
              </a:rPr>
              <a:t>arrived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at the station?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He </a:t>
            </a:r>
            <a:r>
              <a:rPr lang="en-US" sz="2000" dirty="0" smtClean="0">
                <a:solidFill>
                  <a:srgbClr val="7030A0"/>
                </a:solidFill>
              </a:rPr>
              <a:t>hasn’t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done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the task.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25860" y="1556792"/>
            <a:ext cx="42484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25860" y="1295427"/>
            <a:ext cx="0" cy="534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14092" y="1268760"/>
            <a:ext cx="0" cy="534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374332" y="1268760"/>
            <a:ext cx="0" cy="534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8084" y="1798683"/>
            <a:ext cx="8640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past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02024" y="1798683"/>
            <a:ext cx="12241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present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34272" y="1844825"/>
            <a:ext cx="108012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future</a:t>
            </a:r>
            <a:endParaRPr lang="ru-RU" sz="2400" dirty="0"/>
          </a:p>
        </p:txBody>
      </p:sp>
      <p:sp>
        <p:nvSpPr>
          <p:cNvPr id="16" name="Плюс 15"/>
          <p:cNvSpPr/>
          <p:nvPr/>
        </p:nvSpPr>
        <p:spPr>
          <a:xfrm rot="2817169">
            <a:off x="1654582" y="1131670"/>
            <a:ext cx="475449" cy="4425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3" name="Дуга 22"/>
          <p:cNvSpPr/>
          <p:nvPr/>
        </p:nvSpPr>
        <p:spPr>
          <a:xfrm rot="19297409">
            <a:off x="1673245" y="1041135"/>
            <a:ext cx="1720390" cy="1515096"/>
          </a:xfrm>
          <a:prstGeom prst="arc">
            <a:avLst/>
          </a:prstGeom>
          <a:ln w="28575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8084" y="2521054"/>
            <a:ext cx="61704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Used to denote a completed action connected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with the present through its result</a:t>
            </a:r>
            <a:endParaRPr lang="ru-RU" sz="24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125860" y="4077072"/>
            <a:ext cx="42484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125860" y="3809752"/>
            <a:ext cx="0" cy="534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214092" y="3809752"/>
            <a:ext cx="0" cy="534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374332" y="3762002"/>
            <a:ext cx="0" cy="534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73833" y="4296642"/>
            <a:ext cx="8640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past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638028" y="4344392"/>
            <a:ext cx="12241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present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886375" y="4214278"/>
            <a:ext cx="108012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future</a:t>
            </a:r>
            <a:endParaRPr lang="ru-RU" sz="2400" dirty="0"/>
          </a:p>
        </p:txBody>
      </p:sp>
      <p:sp>
        <p:nvSpPr>
          <p:cNvPr id="32" name="Плюс 31"/>
          <p:cNvSpPr/>
          <p:nvPr/>
        </p:nvSpPr>
        <p:spPr>
          <a:xfrm rot="2817169">
            <a:off x="2580275" y="3656380"/>
            <a:ext cx="475449" cy="4425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3" name="TextBox 32"/>
          <p:cNvSpPr txBox="1"/>
          <p:nvPr/>
        </p:nvSpPr>
        <p:spPr>
          <a:xfrm>
            <a:off x="788085" y="5102734"/>
            <a:ext cx="50182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Used for recently completed actions</a:t>
            </a:r>
            <a:endParaRPr lang="ru-RU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219930" y="2310086"/>
            <a:ext cx="441759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I’ve bought a good dictionary. Look at it.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You can’t see her, she has gone home.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He told me his name, but I’ve forgotten it.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“Is Sally here?” – “No, she’s gone out”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 have known him for 2 years.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205795" y="4430302"/>
            <a:ext cx="431897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Ow</a:t>
            </a:r>
            <a:r>
              <a:rPr lang="en-US" dirty="0" smtClean="0"/>
              <a:t>! I’ve cut my finger!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 can’t find my key. I think I’ve</a:t>
            </a:r>
            <a:r>
              <a:rPr lang="ru-RU" dirty="0" smtClean="0"/>
              <a:t> </a:t>
            </a:r>
            <a:r>
              <a:rPr lang="en-US" dirty="0" smtClean="0"/>
              <a:t>lost it.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33772" y="5877272"/>
            <a:ext cx="1138768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For\since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ever, just, already, before, never, not … yet, lately, so far, always.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6672" y="3537203"/>
            <a:ext cx="683978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action</a:t>
            </a:r>
            <a:endParaRPr lang="ru-RU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1208328" y="1022433"/>
            <a:ext cx="683978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action</a:t>
            </a:r>
            <a:endParaRPr lang="ru-RU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2216294" y="1072974"/>
            <a:ext cx="989963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c</a:t>
            </a:r>
            <a:r>
              <a:rPr lang="en-US" sz="1100" dirty="0" smtClean="0"/>
              <a:t>onnection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4371474" cy="5489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Perfect (Simple)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25860" y="1885855"/>
            <a:ext cx="42484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23136" y="1575063"/>
            <a:ext cx="0" cy="534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23665" y="1618535"/>
            <a:ext cx="0" cy="534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374332" y="1618535"/>
            <a:ext cx="0" cy="534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6045" y="2115859"/>
            <a:ext cx="13458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</a:t>
            </a:r>
            <a:r>
              <a:rPr lang="en-US" sz="2400" dirty="0" smtClean="0"/>
              <a:t>orning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05621" y="2081580"/>
            <a:ext cx="16201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afternoon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43845" y="2092135"/>
            <a:ext cx="140415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evening</a:t>
            </a:r>
            <a:endParaRPr lang="ru-RU" sz="2400" dirty="0"/>
          </a:p>
        </p:txBody>
      </p:sp>
      <p:sp>
        <p:nvSpPr>
          <p:cNvPr id="16" name="Плюс 15"/>
          <p:cNvSpPr/>
          <p:nvPr/>
        </p:nvSpPr>
        <p:spPr>
          <a:xfrm rot="2817169">
            <a:off x="1891458" y="1448380"/>
            <a:ext cx="475449" cy="4425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778963" y="1225568"/>
            <a:ext cx="87663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7 </a:t>
            </a:r>
            <a:r>
              <a:rPr lang="en-US" dirty="0" err="1" smtClean="0"/>
              <a:t>a.m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822710" y="1231205"/>
            <a:ext cx="87663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12 </a:t>
            </a:r>
            <a:r>
              <a:rPr lang="en-US" dirty="0" err="1"/>
              <a:t>p</a:t>
            </a:r>
            <a:r>
              <a:rPr lang="en-US" dirty="0" err="1" smtClean="0"/>
              <a:t>.m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086402" y="1246873"/>
            <a:ext cx="87663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18 </a:t>
            </a:r>
            <a:r>
              <a:rPr lang="en-US" dirty="0" err="1"/>
              <a:t>p</a:t>
            </a:r>
            <a:r>
              <a:rPr lang="en-US" dirty="0" err="1" smtClean="0"/>
              <a:t>.m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2163" y="2899576"/>
            <a:ext cx="462216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Used to denote a period of time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which is not over yet.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14492" y="692696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morning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week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month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year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001" y="2702585"/>
            <a:ext cx="496855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I’ve drunk four cups of coffee today.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Have you had a holiday this year?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 haven’t seen Tom this morning. Have you?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Rob hasn’t worked hard this term.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52163" y="3933765"/>
            <a:ext cx="783572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if the period is over,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Past Simple </a:t>
            </a:r>
            <a:r>
              <a:rPr lang="en-US" sz="2400" dirty="0" smtClean="0"/>
              <a:t>is used.</a:t>
            </a:r>
            <a:endParaRPr lang="ru-RU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671684" y="1240838"/>
            <a:ext cx="683978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action</a:t>
            </a:r>
            <a:endParaRPr lang="ru-RU" sz="11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710036" y="1816334"/>
            <a:ext cx="0" cy="1781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90829" y="1479289"/>
            <a:ext cx="92488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m</a:t>
            </a:r>
            <a:r>
              <a:rPr lang="en-US" sz="1100" dirty="0" smtClean="0"/>
              <a:t>oment of speaking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9255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4371474" cy="5489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Perfect (Simple)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812" y="1196752"/>
            <a:ext cx="4896545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special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uestions introduced by: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… for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 the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Perfect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Simple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possible.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choice of tense in such cases is situational.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812" y="4725144"/>
            <a:ext cx="475252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Why have you done this to me? </a:t>
            </a:r>
            <a:r>
              <a:rPr lang="en-US" i="1" dirty="0" smtClean="0"/>
              <a:t>(I’m upset)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Why did you do this? </a:t>
            </a:r>
            <a:r>
              <a:rPr lang="en-US" i="1" dirty="0" smtClean="0"/>
              <a:t>(at a certain past moment)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166420" y="1196885"/>
            <a:ext cx="504056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en-US" sz="2400" dirty="0" smtClean="0"/>
              <a:t> –questions only </a:t>
            </a:r>
            <a:r>
              <a:rPr lang="en-US" sz="2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Simple </a:t>
            </a:r>
            <a:r>
              <a:rPr lang="en-US" sz="2400" dirty="0" smtClean="0"/>
              <a:t>is used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238428" y="234888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When</a:t>
            </a:r>
            <a:r>
              <a:rPr lang="en-US" sz="2000" dirty="0" smtClean="0"/>
              <a:t> did you go there?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When</a:t>
            </a:r>
            <a:r>
              <a:rPr lang="en-US" sz="2000" dirty="0" smtClean="0"/>
              <a:t> did it happen?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273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4371474" cy="5489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Perfect (Simple)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5900" y="2080873"/>
            <a:ext cx="1108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the (first) time something has happened</a:t>
            </a:r>
          </a:p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1181" y="4005064"/>
            <a:ext cx="921702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Don is having a driving lesson. It’s his first one. It’s the first time he has driven a car.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This is the first time he has eaten sushi.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Bill is phoning his girlfriend again. That’s the third time he’s phoned her this evening.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00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Perfect</a:t>
            </a:r>
            <a:r>
              <a:rPr lang="ru-RU" dirty="0" smtClean="0"/>
              <a:t> </a:t>
            </a:r>
            <a:r>
              <a:rPr lang="en-US" dirty="0" smtClean="0"/>
              <a:t>Continuous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Настоящее совершенное продолженное время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5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 flipV="1">
            <a:off x="1438944" y="1268760"/>
            <a:ext cx="0" cy="262436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404664"/>
            <a:ext cx="4752528" cy="576064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Perfect Continuous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9424" y="332656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(has)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V-</a:t>
            </a:r>
            <a:r>
              <a:rPr lang="en-US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endParaRPr lang="en-US" sz="40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I’</a:t>
            </a:r>
            <a:r>
              <a:rPr lang="en-US" sz="2000" dirty="0" smtClean="0">
                <a:solidFill>
                  <a:srgbClr val="00B050"/>
                </a:solidFill>
              </a:rPr>
              <a:t>ve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been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liv</a:t>
            </a:r>
            <a:r>
              <a:rPr lang="en-US" sz="2000" dirty="0" smtClean="0">
                <a:solidFill>
                  <a:srgbClr val="00B0F0"/>
                </a:solidFill>
              </a:rPr>
              <a:t>ing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in Moscow for twenty years.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He </a:t>
            </a:r>
            <a:r>
              <a:rPr lang="en-US" sz="2000" dirty="0" smtClean="0">
                <a:solidFill>
                  <a:srgbClr val="00B050"/>
                </a:solidFill>
              </a:rPr>
              <a:t>has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been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work</a:t>
            </a:r>
            <a:r>
              <a:rPr lang="en-US" sz="2000" dirty="0" smtClean="0">
                <a:solidFill>
                  <a:srgbClr val="00B0F0"/>
                </a:solidFill>
              </a:rPr>
              <a:t>ing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since nine o’clock.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B050"/>
                </a:solidFill>
              </a:rPr>
              <a:t>Has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he </a:t>
            </a:r>
            <a:r>
              <a:rPr lang="en-US" sz="2000" dirty="0" smtClean="0">
                <a:solidFill>
                  <a:srgbClr val="7030A0"/>
                </a:solidFill>
              </a:rPr>
              <a:t>been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work</a:t>
            </a:r>
            <a:r>
              <a:rPr lang="en-US" sz="2000" dirty="0" smtClean="0">
                <a:solidFill>
                  <a:srgbClr val="00B0F0"/>
                </a:solidFill>
              </a:rPr>
              <a:t>ing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since nine o’clock?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He </a:t>
            </a:r>
            <a:r>
              <a:rPr lang="en-US" sz="2000" dirty="0" smtClean="0">
                <a:solidFill>
                  <a:srgbClr val="00B050"/>
                </a:solidFill>
              </a:rPr>
              <a:t>hasn’t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been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work</a:t>
            </a:r>
            <a:r>
              <a:rPr lang="en-US" sz="2000" dirty="0" smtClean="0">
                <a:solidFill>
                  <a:srgbClr val="00B0F0"/>
                </a:solidFill>
              </a:rPr>
              <a:t>ing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since nine o’clock.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81844" y="1556792"/>
            <a:ext cx="43204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81844" y="1268760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98068" y="1340768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302324" y="1268760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1870" y="1988840"/>
            <a:ext cx="8640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past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27480" y="1984416"/>
            <a:ext cx="12241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present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62264" y="1988840"/>
            <a:ext cx="108012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future</a:t>
            </a:r>
            <a:endParaRPr lang="ru-RU" sz="2400" dirty="0"/>
          </a:p>
        </p:txBody>
      </p:sp>
      <p:sp>
        <p:nvSpPr>
          <p:cNvPr id="19" name="Пятно 1 18"/>
          <p:cNvSpPr/>
          <p:nvPr/>
        </p:nvSpPr>
        <p:spPr>
          <a:xfrm>
            <a:off x="1366936" y="1473756"/>
            <a:ext cx="144016" cy="144016"/>
          </a:xfrm>
          <a:prstGeom prst="irregularSeal1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7" name="Полилиния 26"/>
          <p:cNvSpPr/>
          <p:nvPr/>
        </p:nvSpPr>
        <p:spPr>
          <a:xfrm>
            <a:off x="1438944" y="1165971"/>
            <a:ext cx="1559124" cy="154386"/>
          </a:xfrm>
          <a:custGeom>
            <a:avLst/>
            <a:gdLst>
              <a:gd name="connsiteX0" fmla="*/ 0 w 2833817"/>
              <a:gd name="connsiteY0" fmla="*/ 115329 h 164756"/>
              <a:gd name="connsiteX1" fmla="*/ 90617 w 2833817"/>
              <a:gd name="connsiteY1" fmla="*/ 74140 h 164756"/>
              <a:gd name="connsiteX2" fmla="*/ 148281 w 2833817"/>
              <a:gd name="connsiteY2" fmla="*/ 41189 h 164756"/>
              <a:gd name="connsiteX3" fmla="*/ 181233 w 2833817"/>
              <a:gd name="connsiteY3" fmla="*/ 32951 h 164756"/>
              <a:gd name="connsiteX4" fmla="*/ 205946 w 2833817"/>
              <a:gd name="connsiteY4" fmla="*/ 24713 h 164756"/>
              <a:gd name="connsiteX5" fmla="*/ 255373 w 2833817"/>
              <a:gd name="connsiteY5" fmla="*/ 32951 h 164756"/>
              <a:gd name="connsiteX6" fmla="*/ 280087 w 2833817"/>
              <a:gd name="connsiteY6" fmla="*/ 41189 h 164756"/>
              <a:gd name="connsiteX7" fmla="*/ 313038 w 2833817"/>
              <a:gd name="connsiteY7" fmla="*/ 49427 h 164756"/>
              <a:gd name="connsiteX8" fmla="*/ 378941 w 2833817"/>
              <a:gd name="connsiteY8" fmla="*/ 123567 h 164756"/>
              <a:gd name="connsiteX9" fmla="*/ 411892 w 2833817"/>
              <a:gd name="connsiteY9" fmla="*/ 140043 h 164756"/>
              <a:gd name="connsiteX10" fmla="*/ 502509 w 2833817"/>
              <a:gd name="connsiteY10" fmla="*/ 131805 h 164756"/>
              <a:gd name="connsiteX11" fmla="*/ 551936 w 2833817"/>
              <a:gd name="connsiteY11" fmla="*/ 98854 h 164756"/>
              <a:gd name="connsiteX12" fmla="*/ 568411 w 2833817"/>
              <a:gd name="connsiteY12" fmla="*/ 65902 h 164756"/>
              <a:gd name="connsiteX13" fmla="*/ 576649 w 2833817"/>
              <a:gd name="connsiteY13" fmla="*/ 41189 h 164756"/>
              <a:gd name="connsiteX14" fmla="*/ 626076 w 2833817"/>
              <a:gd name="connsiteY14" fmla="*/ 16475 h 164756"/>
              <a:gd name="connsiteX15" fmla="*/ 716692 w 2833817"/>
              <a:gd name="connsiteY15" fmla="*/ 24713 h 164756"/>
              <a:gd name="connsiteX16" fmla="*/ 766119 w 2833817"/>
              <a:gd name="connsiteY16" fmla="*/ 65902 h 164756"/>
              <a:gd name="connsiteX17" fmla="*/ 782595 w 2833817"/>
              <a:gd name="connsiteY17" fmla="*/ 90616 h 164756"/>
              <a:gd name="connsiteX18" fmla="*/ 807309 w 2833817"/>
              <a:gd name="connsiteY18" fmla="*/ 107092 h 164756"/>
              <a:gd name="connsiteX19" fmla="*/ 815546 w 2833817"/>
              <a:gd name="connsiteY19" fmla="*/ 131805 h 164756"/>
              <a:gd name="connsiteX20" fmla="*/ 840260 w 2833817"/>
              <a:gd name="connsiteY20" fmla="*/ 140043 h 164756"/>
              <a:gd name="connsiteX21" fmla="*/ 864973 w 2833817"/>
              <a:gd name="connsiteY21" fmla="*/ 164756 h 164756"/>
              <a:gd name="connsiteX22" fmla="*/ 914400 w 2833817"/>
              <a:gd name="connsiteY22" fmla="*/ 156519 h 164756"/>
              <a:gd name="connsiteX23" fmla="*/ 947352 w 2833817"/>
              <a:gd name="connsiteY23" fmla="*/ 98854 h 164756"/>
              <a:gd name="connsiteX24" fmla="*/ 972065 w 2833817"/>
              <a:gd name="connsiteY24" fmla="*/ 49427 h 164756"/>
              <a:gd name="connsiteX25" fmla="*/ 1005017 w 2833817"/>
              <a:gd name="connsiteY25" fmla="*/ 32951 h 164756"/>
              <a:gd name="connsiteX26" fmla="*/ 1062681 w 2833817"/>
              <a:gd name="connsiteY26" fmla="*/ 8238 h 164756"/>
              <a:gd name="connsiteX27" fmla="*/ 1120346 w 2833817"/>
              <a:gd name="connsiteY27" fmla="*/ 16475 h 164756"/>
              <a:gd name="connsiteX28" fmla="*/ 1219200 w 2833817"/>
              <a:gd name="connsiteY28" fmla="*/ 98854 h 164756"/>
              <a:gd name="connsiteX29" fmla="*/ 1243914 w 2833817"/>
              <a:gd name="connsiteY29" fmla="*/ 115329 h 164756"/>
              <a:gd name="connsiteX30" fmla="*/ 1268627 w 2833817"/>
              <a:gd name="connsiteY30" fmla="*/ 140043 h 164756"/>
              <a:gd name="connsiteX31" fmla="*/ 1301579 w 2833817"/>
              <a:gd name="connsiteY31" fmla="*/ 148281 h 164756"/>
              <a:gd name="connsiteX32" fmla="*/ 1375719 w 2833817"/>
              <a:gd name="connsiteY32" fmla="*/ 140043 h 164756"/>
              <a:gd name="connsiteX33" fmla="*/ 1392195 w 2833817"/>
              <a:gd name="connsiteY33" fmla="*/ 115329 h 164756"/>
              <a:gd name="connsiteX34" fmla="*/ 1416909 w 2833817"/>
              <a:gd name="connsiteY34" fmla="*/ 98854 h 164756"/>
              <a:gd name="connsiteX35" fmla="*/ 1449860 w 2833817"/>
              <a:gd name="connsiteY35" fmla="*/ 49427 h 164756"/>
              <a:gd name="connsiteX36" fmla="*/ 1466336 w 2833817"/>
              <a:gd name="connsiteY36" fmla="*/ 24713 h 164756"/>
              <a:gd name="connsiteX37" fmla="*/ 1515763 w 2833817"/>
              <a:gd name="connsiteY37" fmla="*/ 8238 h 164756"/>
              <a:gd name="connsiteX38" fmla="*/ 1540476 w 2833817"/>
              <a:gd name="connsiteY38" fmla="*/ 0 h 164756"/>
              <a:gd name="connsiteX39" fmla="*/ 1598141 w 2833817"/>
              <a:gd name="connsiteY39" fmla="*/ 8238 h 164756"/>
              <a:gd name="connsiteX40" fmla="*/ 1655806 w 2833817"/>
              <a:gd name="connsiteY40" fmla="*/ 41189 h 164756"/>
              <a:gd name="connsiteX41" fmla="*/ 1713471 w 2833817"/>
              <a:gd name="connsiteY41" fmla="*/ 107092 h 164756"/>
              <a:gd name="connsiteX42" fmla="*/ 1729946 w 2833817"/>
              <a:gd name="connsiteY42" fmla="*/ 131805 h 164756"/>
              <a:gd name="connsiteX43" fmla="*/ 1861752 w 2833817"/>
              <a:gd name="connsiteY43" fmla="*/ 140043 h 164756"/>
              <a:gd name="connsiteX44" fmla="*/ 1911179 w 2833817"/>
              <a:gd name="connsiteY44" fmla="*/ 90616 h 164756"/>
              <a:gd name="connsiteX45" fmla="*/ 1919417 w 2833817"/>
              <a:gd name="connsiteY45" fmla="*/ 65902 h 164756"/>
              <a:gd name="connsiteX46" fmla="*/ 1968844 w 2833817"/>
              <a:gd name="connsiteY46" fmla="*/ 32951 h 164756"/>
              <a:gd name="connsiteX47" fmla="*/ 2051222 w 2833817"/>
              <a:gd name="connsiteY47" fmla="*/ 41189 h 164756"/>
              <a:gd name="connsiteX48" fmla="*/ 2075936 w 2833817"/>
              <a:gd name="connsiteY48" fmla="*/ 49427 h 164756"/>
              <a:gd name="connsiteX49" fmla="*/ 2084173 w 2833817"/>
              <a:gd name="connsiteY49" fmla="*/ 74140 h 164756"/>
              <a:gd name="connsiteX50" fmla="*/ 2108887 w 2833817"/>
              <a:gd name="connsiteY50" fmla="*/ 90616 h 164756"/>
              <a:gd name="connsiteX51" fmla="*/ 2125363 w 2833817"/>
              <a:gd name="connsiteY51" fmla="*/ 115329 h 164756"/>
              <a:gd name="connsiteX52" fmla="*/ 2158314 w 2833817"/>
              <a:gd name="connsiteY52" fmla="*/ 131805 h 164756"/>
              <a:gd name="connsiteX53" fmla="*/ 2183027 w 2833817"/>
              <a:gd name="connsiteY53" fmla="*/ 148281 h 164756"/>
              <a:gd name="connsiteX54" fmla="*/ 2290119 w 2833817"/>
              <a:gd name="connsiteY54" fmla="*/ 123567 h 164756"/>
              <a:gd name="connsiteX55" fmla="*/ 2298357 w 2833817"/>
              <a:gd name="connsiteY55" fmla="*/ 82378 h 164756"/>
              <a:gd name="connsiteX56" fmla="*/ 2356022 w 2833817"/>
              <a:gd name="connsiteY56" fmla="*/ 8238 h 164756"/>
              <a:gd name="connsiteX57" fmla="*/ 2388973 w 2833817"/>
              <a:gd name="connsiteY57" fmla="*/ 0 h 164756"/>
              <a:gd name="connsiteX58" fmla="*/ 2570206 w 2833817"/>
              <a:gd name="connsiteY58" fmla="*/ 8238 h 164756"/>
              <a:gd name="connsiteX59" fmla="*/ 2594919 w 2833817"/>
              <a:gd name="connsiteY59" fmla="*/ 24713 h 164756"/>
              <a:gd name="connsiteX60" fmla="*/ 2627871 w 2833817"/>
              <a:gd name="connsiteY60" fmla="*/ 41189 h 164756"/>
              <a:gd name="connsiteX61" fmla="*/ 2652584 w 2833817"/>
              <a:gd name="connsiteY61" fmla="*/ 74140 h 164756"/>
              <a:gd name="connsiteX62" fmla="*/ 2669060 w 2833817"/>
              <a:gd name="connsiteY62" fmla="*/ 98854 h 164756"/>
              <a:gd name="connsiteX63" fmla="*/ 2718487 w 2833817"/>
              <a:gd name="connsiteY63" fmla="*/ 123567 h 164756"/>
              <a:gd name="connsiteX64" fmla="*/ 2809103 w 2833817"/>
              <a:gd name="connsiteY64" fmla="*/ 115329 h 164756"/>
              <a:gd name="connsiteX65" fmla="*/ 2833817 w 2833817"/>
              <a:gd name="connsiteY65" fmla="*/ 107092 h 16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833817" h="164756">
                <a:moveTo>
                  <a:pt x="0" y="115329"/>
                </a:moveTo>
                <a:cubicBezTo>
                  <a:pt x="24975" y="104626"/>
                  <a:pt x="64786" y="88901"/>
                  <a:pt x="90617" y="74140"/>
                </a:cubicBezTo>
                <a:cubicBezTo>
                  <a:pt x="121033" y="56760"/>
                  <a:pt x="112075" y="54766"/>
                  <a:pt x="148281" y="41189"/>
                </a:cubicBezTo>
                <a:cubicBezTo>
                  <a:pt x="158882" y="37214"/>
                  <a:pt x="170347" y="36061"/>
                  <a:pt x="181233" y="32951"/>
                </a:cubicBezTo>
                <a:cubicBezTo>
                  <a:pt x="189582" y="30565"/>
                  <a:pt x="197708" y="27459"/>
                  <a:pt x="205946" y="24713"/>
                </a:cubicBezTo>
                <a:cubicBezTo>
                  <a:pt x="222422" y="27459"/>
                  <a:pt x="239068" y="29328"/>
                  <a:pt x="255373" y="32951"/>
                </a:cubicBezTo>
                <a:cubicBezTo>
                  <a:pt x="263850" y="34835"/>
                  <a:pt x="271738" y="38803"/>
                  <a:pt x="280087" y="41189"/>
                </a:cubicBezTo>
                <a:cubicBezTo>
                  <a:pt x="290973" y="44299"/>
                  <a:pt x="302054" y="46681"/>
                  <a:pt x="313038" y="49427"/>
                </a:cubicBezTo>
                <a:cubicBezTo>
                  <a:pt x="330450" y="75544"/>
                  <a:pt x="350728" y="109460"/>
                  <a:pt x="378941" y="123567"/>
                </a:cubicBezTo>
                <a:lnTo>
                  <a:pt x="411892" y="140043"/>
                </a:lnTo>
                <a:cubicBezTo>
                  <a:pt x="442098" y="137297"/>
                  <a:pt x="473411" y="140363"/>
                  <a:pt x="502509" y="131805"/>
                </a:cubicBezTo>
                <a:cubicBezTo>
                  <a:pt x="521506" y="126218"/>
                  <a:pt x="551936" y="98854"/>
                  <a:pt x="551936" y="98854"/>
                </a:cubicBezTo>
                <a:cubicBezTo>
                  <a:pt x="557428" y="87870"/>
                  <a:pt x="563574" y="77189"/>
                  <a:pt x="568411" y="65902"/>
                </a:cubicBezTo>
                <a:cubicBezTo>
                  <a:pt x="571831" y="57921"/>
                  <a:pt x="571225" y="47969"/>
                  <a:pt x="576649" y="41189"/>
                </a:cubicBezTo>
                <a:cubicBezTo>
                  <a:pt x="588263" y="26672"/>
                  <a:pt x="609796" y="21902"/>
                  <a:pt x="626076" y="16475"/>
                </a:cubicBezTo>
                <a:cubicBezTo>
                  <a:pt x="656281" y="19221"/>
                  <a:pt x="687035" y="18358"/>
                  <a:pt x="716692" y="24713"/>
                </a:cubicBezTo>
                <a:cubicBezTo>
                  <a:pt x="729840" y="27530"/>
                  <a:pt x="759420" y="57863"/>
                  <a:pt x="766119" y="65902"/>
                </a:cubicBezTo>
                <a:cubicBezTo>
                  <a:pt x="772457" y="73508"/>
                  <a:pt x="775594" y="83615"/>
                  <a:pt x="782595" y="90616"/>
                </a:cubicBezTo>
                <a:cubicBezTo>
                  <a:pt x="789596" y="97617"/>
                  <a:pt x="799071" y="101600"/>
                  <a:pt x="807309" y="107092"/>
                </a:cubicBezTo>
                <a:cubicBezTo>
                  <a:pt x="810055" y="115330"/>
                  <a:pt x="809406" y="125665"/>
                  <a:pt x="815546" y="131805"/>
                </a:cubicBezTo>
                <a:cubicBezTo>
                  <a:pt x="821686" y="137945"/>
                  <a:pt x="833035" y="135226"/>
                  <a:pt x="840260" y="140043"/>
                </a:cubicBezTo>
                <a:cubicBezTo>
                  <a:pt x="849953" y="146505"/>
                  <a:pt x="856735" y="156518"/>
                  <a:pt x="864973" y="164756"/>
                </a:cubicBezTo>
                <a:cubicBezTo>
                  <a:pt x="881449" y="162010"/>
                  <a:pt x="899137" y="163303"/>
                  <a:pt x="914400" y="156519"/>
                </a:cubicBezTo>
                <a:cubicBezTo>
                  <a:pt x="943033" y="143793"/>
                  <a:pt x="940260" y="123677"/>
                  <a:pt x="947352" y="98854"/>
                </a:cubicBezTo>
                <a:cubicBezTo>
                  <a:pt x="951920" y="82865"/>
                  <a:pt x="958527" y="60709"/>
                  <a:pt x="972065" y="49427"/>
                </a:cubicBezTo>
                <a:cubicBezTo>
                  <a:pt x="981499" y="41565"/>
                  <a:pt x="994355" y="39044"/>
                  <a:pt x="1005017" y="32951"/>
                </a:cubicBezTo>
                <a:cubicBezTo>
                  <a:pt x="1049264" y="7666"/>
                  <a:pt x="1008559" y="21767"/>
                  <a:pt x="1062681" y="8238"/>
                </a:cubicBezTo>
                <a:cubicBezTo>
                  <a:pt x="1081903" y="10984"/>
                  <a:pt x="1102223" y="9505"/>
                  <a:pt x="1120346" y="16475"/>
                </a:cubicBezTo>
                <a:cubicBezTo>
                  <a:pt x="1184054" y="40978"/>
                  <a:pt x="1161779" y="60575"/>
                  <a:pt x="1219200" y="98854"/>
                </a:cubicBezTo>
                <a:cubicBezTo>
                  <a:pt x="1227438" y="104346"/>
                  <a:pt x="1236308" y="108991"/>
                  <a:pt x="1243914" y="115329"/>
                </a:cubicBezTo>
                <a:cubicBezTo>
                  <a:pt x="1252864" y="122787"/>
                  <a:pt x="1258512" y="134263"/>
                  <a:pt x="1268627" y="140043"/>
                </a:cubicBezTo>
                <a:cubicBezTo>
                  <a:pt x="1278457" y="145660"/>
                  <a:pt x="1290595" y="145535"/>
                  <a:pt x="1301579" y="148281"/>
                </a:cubicBezTo>
                <a:cubicBezTo>
                  <a:pt x="1326292" y="145535"/>
                  <a:pt x="1352351" y="148541"/>
                  <a:pt x="1375719" y="140043"/>
                </a:cubicBezTo>
                <a:cubicBezTo>
                  <a:pt x="1385024" y="136659"/>
                  <a:pt x="1385194" y="122330"/>
                  <a:pt x="1392195" y="115329"/>
                </a:cubicBezTo>
                <a:cubicBezTo>
                  <a:pt x="1399196" y="108328"/>
                  <a:pt x="1408671" y="104346"/>
                  <a:pt x="1416909" y="98854"/>
                </a:cubicBezTo>
                <a:cubicBezTo>
                  <a:pt x="1431385" y="55422"/>
                  <a:pt x="1415578" y="90565"/>
                  <a:pt x="1449860" y="49427"/>
                </a:cubicBezTo>
                <a:cubicBezTo>
                  <a:pt x="1456198" y="41821"/>
                  <a:pt x="1457940" y="29960"/>
                  <a:pt x="1466336" y="24713"/>
                </a:cubicBezTo>
                <a:cubicBezTo>
                  <a:pt x="1481063" y="15509"/>
                  <a:pt x="1499287" y="13730"/>
                  <a:pt x="1515763" y="8238"/>
                </a:cubicBezTo>
                <a:lnTo>
                  <a:pt x="1540476" y="0"/>
                </a:lnTo>
                <a:cubicBezTo>
                  <a:pt x="1559698" y="2746"/>
                  <a:pt x="1579408" y="3129"/>
                  <a:pt x="1598141" y="8238"/>
                </a:cubicBezTo>
                <a:cubicBezTo>
                  <a:pt x="1615830" y="13062"/>
                  <a:pt x="1640320" y="30865"/>
                  <a:pt x="1655806" y="41189"/>
                </a:cubicBezTo>
                <a:cubicBezTo>
                  <a:pt x="1694249" y="98854"/>
                  <a:pt x="1672281" y="79632"/>
                  <a:pt x="1713471" y="107092"/>
                </a:cubicBezTo>
                <a:cubicBezTo>
                  <a:pt x="1718963" y="115330"/>
                  <a:pt x="1722945" y="124804"/>
                  <a:pt x="1729946" y="131805"/>
                </a:cubicBezTo>
                <a:cubicBezTo>
                  <a:pt x="1767580" y="169439"/>
                  <a:pt x="1805793" y="144348"/>
                  <a:pt x="1861752" y="140043"/>
                </a:cubicBezTo>
                <a:cubicBezTo>
                  <a:pt x="1878228" y="123567"/>
                  <a:pt x="1903811" y="112720"/>
                  <a:pt x="1911179" y="90616"/>
                </a:cubicBezTo>
                <a:cubicBezTo>
                  <a:pt x="1913925" y="82378"/>
                  <a:pt x="1913277" y="72042"/>
                  <a:pt x="1919417" y="65902"/>
                </a:cubicBezTo>
                <a:cubicBezTo>
                  <a:pt x="1933419" y="51900"/>
                  <a:pt x="1968844" y="32951"/>
                  <a:pt x="1968844" y="32951"/>
                </a:cubicBezTo>
                <a:cubicBezTo>
                  <a:pt x="1996303" y="35697"/>
                  <a:pt x="2023947" y="36993"/>
                  <a:pt x="2051222" y="41189"/>
                </a:cubicBezTo>
                <a:cubicBezTo>
                  <a:pt x="2059805" y="42509"/>
                  <a:pt x="2069796" y="43287"/>
                  <a:pt x="2075936" y="49427"/>
                </a:cubicBezTo>
                <a:cubicBezTo>
                  <a:pt x="2082076" y="55567"/>
                  <a:pt x="2078749" y="67360"/>
                  <a:pt x="2084173" y="74140"/>
                </a:cubicBezTo>
                <a:cubicBezTo>
                  <a:pt x="2090358" y="81871"/>
                  <a:pt x="2100649" y="85124"/>
                  <a:pt x="2108887" y="90616"/>
                </a:cubicBezTo>
                <a:cubicBezTo>
                  <a:pt x="2114379" y="98854"/>
                  <a:pt x="2117757" y="108991"/>
                  <a:pt x="2125363" y="115329"/>
                </a:cubicBezTo>
                <a:cubicBezTo>
                  <a:pt x="2134797" y="123191"/>
                  <a:pt x="2147652" y="125712"/>
                  <a:pt x="2158314" y="131805"/>
                </a:cubicBezTo>
                <a:cubicBezTo>
                  <a:pt x="2166910" y="136717"/>
                  <a:pt x="2174789" y="142789"/>
                  <a:pt x="2183027" y="148281"/>
                </a:cubicBezTo>
                <a:cubicBezTo>
                  <a:pt x="2188010" y="147783"/>
                  <a:pt x="2273745" y="152221"/>
                  <a:pt x="2290119" y="123567"/>
                </a:cubicBezTo>
                <a:cubicBezTo>
                  <a:pt x="2297066" y="111410"/>
                  <a:pt x="2292563" y="95125"/>
                  <a:pt x="2298357" y="82378"/>
                </a:cubicBezTo>
                <a:cubicBezTo>
                  <a:pt x="2303513" y="71036"/>
                  <a:pt x="2337463" y="18843"/>
                  <a:pt x="2356022" y="8238"/>
                </a:cubicBezTo>
                <a:cubicBezTo>
                  <a:pt x="2365852" y="2621"/>
                  <a:pt x="2377989" y="2746"/>
                  <a:pt x="2388973" y="0"/>
                </a:cubicBezTo>
                <a:cubicBezTo>
                  <a:pt x="2449384" y="2746"/>
                  <a:pt x="2510163" y="1033"/>
                  <a:pt x="2570206" y="8238"/>
                </a:cubicBezTo>
                <a:cubicBezTo>
                  <a:pt x="2580036" y="9418"/>
                  <a:pt x="2586323" y="19801"/>
                  <a:pt x="2594919" y="24713"/>
                </a:cubicBezTo>
                <a:cubicBezTo>
                  <a:pt x="2605581" y="30806"/>
                  <a:pt x="2616887" y="35697"/>
                  <a:pt x="2627871" y="41189"/>
                </a:cubicBezTo>
                <a:cubicBezTo>
                  <a:pt x="2636109" y="52173"/>
                  <a:pt x="2644604" y="62968"/>
                  <a:pt x="2652584" y="74140"/>
                </a:cubicBezTo>
                <a:cubicBezTo>
                  <a:pt x="2658339" y="82197"/>
                  <a:pt x="2662059" y="91853"/>
                  <a:pt x="2669060" y="98854"/>
                </a:cubicBezTo>
                <a:cubicBezTo>
                  <a:pt x="2685028" y="114822"/>
                  <a:pt x="2698388" y="116867"/>
                  <a:pt x="2718487" y="123567"/>
                </a:cubicBezTo>
                <a:cubicBezTo>
                  <a:pt x="2748692" y="120821"/>
                  <a:pt x="2779078" y="119618"/>
                  <a:pt x="2809103" y="115329"/>
                </a:cubicBezTo>
                <a:cubicBezTo>
                  <a:pt x="2817699" y="114101"/>
                  <a:pt x="2833817" y="107092"/>
                  <a:pt x="2833817" y="107092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627212" y="1708229"/>
            <a:ext cx="92488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m</a:t>
            </a:r>
            <a:r>
              <a:rPr lang="en-US" sz="1100" dirty="0" smtClean="0"/>
              <a:t>oment of speaking</a:t>
            </a:r>
            <a:endParaRPr lang="ru-RU" sz="1100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998068" y="1268760"/>
            <a:ext cx="2380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0789" y="2588004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Serves to express an action in progress which began before the moment of speaking and continues into it.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In this case either the starting point of the action or the period of time during which it has been in progress is indicated.</a:t>
            </a:r>
            <a:endParaRPr lang="ru-R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7454086" y="2492896"/>
            <a:ext cx="41295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It has been raining ever since midnight, and it’s still drizzling.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I’ve been sitting at my computer for quite a while ago.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I’ve been keeping diaries all my life.</a:t>
            </a:r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79308" y="4869160"/>
            <a:ext cx="43204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879308" y="461713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854052" y="461713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199429" y="4617132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9625" y="5029140"/>
            <a:ext cx="8640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past</a:t>
            </a:r>
            <a:endParaRPr lang="ru-RU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2349040" y="5038434"/>
            <a:ext cx="12241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present</a:t>
            </a:r>
            <a:endParaRPr lang="ru-RU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679304" y="5057972"/>
            <a:ext cx="108012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future</a:t>
            </a:r>
            <a:endParaRPr lang="ru-RU" sz="2400" dirty="0"/>
          </a:p>
        </p:txBody>
      </p:sp>
      <p:sp>
        <p:nvSpPr>
          <p:cNvPr id="44" name="Пятно 1 43"/>
          <p:cNvSpPr/>
          <p:nvPr/>
        </p:nvSpPr>
        <p:spPr>
          <a:xfrm>
            <a:off x="1722664" y="4797152"/>
            <a:ext cx="144016" cy="144016"/>
          </a:xfrm>
          <a:prstGeom prst="irregularSeal1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5" name="Полилиния 44"/>
          <p:cNvSpPr/>
          <p:nvPr/>
        </p:nvSpPr>
        <p:spPr>
          <a:xfrm>
            <a:off x="1773931" y="4545124"/>
            <a:ext cx="901141" cy="139673"/>
          </a:xfrm>
          <a:custGeom>
            <a:avLst/>
            <a:gdLst>
              <a:gd name="connsiteX0" fmla="*/ 0 w 2833817"/>
              <a:gd name="connsiteY0" fmla="*/ 115329 h 164756"/>
              <a:gd name="connsiteX1" fmla="*/ 90617 w 2833817"/>
              <a:gd name="connsiteY1" fmla="*/ 74140 h 164756"/>
              <a:gd name="connsiteX2" fmla="*/ 148281 w 2833817"/>
              <a:gd name="connsiteY2" fmla="*/ 41189 h 164756"/>
              <a:gd name="connsiteX3" fmla="*/ 181233 w 2833817"/>
              <a:gd name="connsiteY3" fmla="*/ 32951 h 164756"/>
              <a:gd name="connsiteX4" fmla="*/ 205946 w 2833817"/>
              <a:gd name="connsiteY4" fmla="*/ 24713 h 164756"/>
              <a:gd name="connsiteX5" fmla="*/ 255373 w 2833817"/>
              <a:gd name="connsiteY5" fmla="*/ 32951 h 164756"/>
              <a:gd name="connsiteX6" fmla="*/ 280087 w 2833817"/>
              <a:gd name="connsiteY6" fmla="*/ 41189 h 164756"/>
              <a:gd name="connsiteX7" fmla="*/ 313038 w 2833817"/>
              <a:gd name="connsiteY7" fmla="*/ 49427 h 164756"/>
              <a:gd name="connsiteX8" fmla="*/ 378941 w 2833817"/>
              <a:gd name="connsiteY8" fmla="*/ 123567 h 164756"/>
              <a:gd name="connsiteX9" fmla="*/ 411892 w 2833817"/>
              <a:gd name="connsiteY9" fmla="*/ 140043 h 164756"/>
              <a:gd name="connsiteX10" fmla="*/ 502509 w 2833817"/>
              <a:gd name="connsiteY10" fmla="*/ 131805 h 164756"/>
              <a:gd name="connsiteX11" fmla="*/ 551936 w 2833817"/>
              <a:gd name="connsiteY11" fmla="*/ 98854 h 164756"/>
              <a:gd name="connsiteX12" fmla="*/ 568411 w 2833817"/>
              <a:gd name="connsiteY12" fmla="*/ 65902 h 164756"/>
              <a:gd name="connsiteX13" fmla="*/ 576649 w 2833817"/>
              <a:gd name="connsiteY13" fmla="*/ 41189 h 164756"/>
              <a:gd name="connsiteX14" fmla="*/ 626076 w 2833817"/>
              <a:gd name="connsiteY14" fmla="*/ 16475 h 164756"/>
              <a:gd name="connsiteX15" fmla="*/ 716692 w 2833817"/>
              <a:gd name="connsiteY15" fmla="*/ 24713 h 164756"/>
              <a:gd name="connsiteX16" fmla="*/ 766119 w 2833817"/>
              <a:gd name="connsiteY16" fmla="*/ 65902 h 164756"/>
              <a:gd name="connsiteX17" fmla="*/ 782595 w 2833817"/>
              <a:gd name="connsiteY17" fmla="*/ 90616 h 164756"/>
              <a:gd name="connsiteX18" fmla="*/ 807309 w 2833817"/>
              <a:gd name="connsiteY18" fmla="*/ 107092 h 164756"/>
              <a:gd name="connsiteX19" fmla="*/ 815546 w 2833817"/>
              <a:gd name="connsiteY19" fmla="*/ 131805 h 164756"/>
              <a:gd name="connsiteX20" fmla="*/ 840260 w 2833817"/>
              <a:gd name="connsiteY20" fmla="*/ 140043 h 164756"/>
              <a:gd name="connsiteX21" fmla="*/ 864973 w 2833817"/>
              <a:gd name="connsiteY21" fmla="*/ 164756 h 164756"/>
              <a:gd name="connsiteX22" fmla="*/ 914400 w 2833817"/>
              <a:gd name="connsiteY22" fmla="*/ 156519 h 164756"/>
              <a:gd name="connsiteX23" fmla="*/ 947352 w 2833817"/>
              <a:gd name="connsiteY23" fmla="*/ 98854 h 164756"/>
              <a:gd name="connsiteX24" fmla="*/ 972065 w 2833817"/>
              <a:gd name="connsiteY24" fmla="*/ 49427 h 164756"/>
              <a:gd name="connsiteX25" fmla="*/ 1005017 w 2833817"/>
              <a:gd name="connsiteY25" fmla="*/ 32951 h 164756"/>
              <a:gd name="connsiteX26" fmla="*/ 1062681 w 2833817"/>
              <a:gd name="connsiteY26" fmla="*/ 8238 h 164756"/>
              <a:gd name="connsiteX27" fmla="*/ 1120346 w 2833817"/>
              <a:gd name="connsiteY27" fmla="*/ 16475 h 164756"/>
              <a:gd name="connsiteX28" fmla="*/ 1219200 w 2833817"/>
              <a:gd name="connsiteY28" fmla="*/ 98854 h 164756"/>
              <a:gd name="connsiteX29" fmla="*/ 1243914 w 2833817"/>
              <a:gd name="connsiteY29" fmla="*/ 115329 h 164756"/>
              <a:gd name="connsiteX30" fmla="*/ 1268627 w 2833817"/>
              <a:gd name="connsiteY30" fmla="*/ 140043 h 164756"/>
              <a:gd name="connsiteX31" fmla="*/ 1301579 w 2833817"/>
              <a:gd name="connsiteY31" fmla="*/ 148281 h 164756"/>
              <a:gd name="connsiteX32" fmla="*/ 1375719 w 2833817"/>
              <a:gd name="connsiteY32" fmla="*/ 140043 h 164756"/>
              <a:gd name="connsiteX33" fmla="*/ 1392195 w 2833817"/>
              <a:gd name="connsiteY33" fmla="*/ 115329 h 164756"/>
              <a:gd name="connsiteX34" fmla="*/ 1416909 w 2833817"/>
              <a:gd name="connsiteY34" fmla="*/ 98854 h 164756"/>
              <a:gd name="connsiteX35" fmla="*/ 1449860 w 2833817"/>
              <a:gd name="connsiteY35" fmla="*/ 49427 h 164756"/>
              <a:gd name="connsiteX36" fmla="*/ 1466336 w 2833817"/>
              <a:gd name="connsiteY36" fmla="*/ 24713 h 164756"/>
              <a:gd name="connsiteX37" fmla="*/ 1515763 w 2833817"/>
              <a:gd name="connsiteY37" fmla="*/ 8238 h 164756"/>
              <a:gd name="connsiteX38" fmla="*/ 1540476 w 2833817"/>
              <a:gd name="connsiteY38" fmla="*/ 0 h 164756"/>
              <a:gd name="connsiteX39" fmla="*/ 1598141 w 2833817"/>
              <a:gd name="connsiteY39" fmla="*/ 8238 h 164756"/>
              <a:gd name="connsiteX40" fmla="*/ 1655806 w 2833817"/>
              <a:gd name="connsiteY40" fmla="*/ 41189 h 164756"/>
              <a:gd name="connsiteX41" fmla="*/ 1713471 w 2833817"/>
              <a:gd name="connsiteY41" fmla="*/ 107092 h 164756"/>
              <a:gd name="connsiteX42" fmla="*/ 1729946 w 2833817"/>
              <a:gd name="connsiteY42" fmla="*/ 131805 h 164756"/>
              <a:gd name="connsiteX43" fmla="*/ 1861752 w 2833817"/>
              <a:gd name="connsiteY43" fmla="*/ 140043 h 164756"/>
              <a:gd name="connsiteX44" fmla="*/ 1911179 w 2833817"/>
              <a:gd name="connsiteY44" fmla="*/ 90616 h 164756"/>
              <a:gd name="connsiteX45" fmla="*/ 1919417 w 2833817"/>
              <a:gd name="connsiteY45" fmla="*/ 65902 h 164756"/>
              <a:gd name="connsiteX46" fmla="*/ 1968844 w 2833817"/>
              <a:gd name="connsiteY46" fmla="*/ 32951 h 164756"/>
              <a:gd name="connsiteX47" fmla="*/ 2051222 w 2833817"/>
              <a:gd name="connsiteY47" fmla="*/ 41189 h 164756"/>
              <a:gd name="connsiteX48" fmla="*/ 2075936 w 2833817"/>
              <a:gd name="connsiteY48" fmla="*/ 49427 h 164756"/>
              <a:gd name="connsiteX49" fmla="*/ 2084173 w 2833817"/>
              <a:gd name="connsiteY49" fmla="*/ 74140 h 164756"/>
              <a:gd name="connsiteX50" fmla="*/ 2108887 w 2833817"/>
              <a:gd name="connsiteY50" fmla="*/ 90616 h 164756"/>
              <a:gd name="connsiteX51" fmla="*/ 2125363 w 2833817"/>
              <a:gd name="connsiteY51" fmla="*/ 115329 h 164756"/>
              <a:gd name="connsiteX52" fmla="*/ 2158314 w 2833817"/>
              <a:gd name="connsiteY52" fmla="*/ 131805 h 164756"/>
              <a:gd name="connsiteX53" fmla="*/ 2183027 w 2833817"/>
              <a:gd name="connsiteY53" fmla="*/ 148281 h 164756"/>
              <a:gd name="connsiteX54" fmla="*/ 2290119 w 2833817"/>
              <a:gd name="connsiteY54" fmla="*/ 123567 h 164756"/>
              <a:gd name="connsiteX55" fmla="*/ 2298357 w 2833817"/>
              <a:gd name="connsiteY55" fmla="*/ 82378 h 164756"/>
              <a:gd name="connsiteX56" fmla="*/ 2356022 w 2833817"/>
              <a:gd name="connsiteY56" fmla="*/ 8238 h 164756"/>
              <a:gd name="connsiteX57" fmla="*/ 2388973 w 2833817"/>
              <a:gd name="connsiteY57" fmla="*/ 0 h 164756"/>
              <a:gd name="connsiteX58" fmla="*/ 2570206 w 2833817"/>
              <a:gd name="connsiteY58" fmla="*/ 8238 h 164756"/>
              <a:gd name="connsiteX59" fmla="*/ 2594919 w 2833817"/>
              <a:gd name="connsiteY59" fmla="*/ 24713 h 164756"/>
              <a:gd name="connsiteX60" fmla="*/ 2627871 w 2833817"/>
              <a:gd name="connsiteY60" fmla="*/ 41189 h 164756"/>
              <a:gd name="connsiteX61" fmla="*/ 2652584 w 2833817"/>
              <a:gd name="connsiteY61" fmla="*/ 74140 h 164756"/>
              <a:gd name="connsiteX62" fmla="*/ 2669060 w 2833817"/>
              <a:gd name="connsiteY62" fmla="*/ 98854 h 164756"/>
              <a:gd name="connsiteX63" fmla="*/ 2718487 w 2833817"/>
              <a:gd name="connsiteY63" fmla="*/ 123567 h 164756"/>
              <a:gd name="connsiteX64" fmla="*/ 2809103 w 2833817"/>
              <a:gd name="connsiteY64" fmla="*/ 115329 h 164756"/>
              <a:gd name="connsiteX65" fmla="*/ 2833817 w 2833817"/>
              <a:gd name="connsiteY65" fmla="*/ 107092 h 16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833817" h="164756">
                <a:moveTo>
                  <a:pt x="0" y="115329"/>
                </a:moveTo>
                <a:cubicBezTo>
                  <a:pt x="24975" y="104626"/>
                  <a:pt x="64786" y="88901"/>
                  <a:pt x="90617" y="74140"/>
                </a:cubicBezTo>
                <a:cubicBezTo>
                  <a:pt x="121033" y="56760"/>
                  <a:pt x="112075" y="54766"/>
                  <a:pt x="148281" y="41189"/>
                </a:cubicBezTo>
                <a:cubicBezTo>
                  <a:pt x="158882" y="37214"/>
                  <a:pt x="170347" y="36061"/>
                  <a:pt x="181233" y="32951"/>
                </a:cubicBezTo>
                <a:cubicBezTo>
                  <a:pt x="189582" y="30565"/>
                  <a:pt x="197708" y="27459"/>
                  <a:pt x="205946" y="24713"/>
                </a:cubicBezTo>
                <a:cubicBezTo>
                  <a:pt x="222422" y="27459"/>
                  <a:pt x="239068" y="29328"/>
                  <a:pt x="255373" y="32951"/>
                </a:cubicBezTo>
                <a:cubicBezTo>
                  <a:pt x="263850" y="34835"/>
                  <a:pt x="271738" y="38803"/>
                  <a:pt x="280087" y="41189"/>
                </a:cubicBezTo>
                <a:cubicBezTo>
                  <a:pt x="290973" y="44299"/>
                  <a:pt x="302054" y="46681"/>
                  <a:pt x="313038" y="49427"/>
                </a:cubicBezTo>
                <a:cubicBezTo>
                  <a:pt x="330450" y="75544"/>
                  <a:pt x="350728" y="109460"/>
                  <a:pt x="378941" y="123567"/>
                </a:cubicBezTo>
                <a:lnTo>
                  <a:pt x="411892" y="140043"/>
                </a:lnTo>
                <a:cubicBezTo>
                  <a:pt x="442098" y="137297"/>
                  <a:pt x="473411" y="140363"/>
                  <a:pt x="502509" y="131805"/>
                </a:cubicBezTo>
                <a:cubicBezTo>
                  <a:pt x="521506" y="126218"/>
                  <a:pt x="551936" y="98854"/>
                  <a:pt x="551936" y="98854"/>
                </a:cubicBezTo>
                <a:cubicBezTo>
                  <a:pt x="557428" y="87870"/>
                  <a:pt x="563574" y="77189"/>
                  <a:pt x="568411" y="65902"/>
                </a:cubicBezTo>
                <a:cubicBezTo>
                  <a:pt x="571831" y="57921"/>
                  <a:pt x="571225" y="47969"/>
                  <a:pt x="576649" y="41189"/>
                </a:cubicBezTo>
                <a:cubicBezTo>
                  <a:pt x="588263" y="26672"/>
                  <a:pt x="609796" y="21902"/>
                  <a:pt x="626076" y="16475"/>
                </a:cubicBezTo>
                <a:cubicBezTo>
                  <a:pt x="656281" y="19221"/>
                  <a:pt x="687035" y="18358"/>
                  <a:pt x="716692" y="24713"/>
                </a:cubicBezTo>
                <a:cubicBezTo>
                  <a:pt x="729840" y="27530"/>
                  <a:pt x="759420" y="57863"/>
                  <a:pt x="766119" y="65902"/>
                </a:cubicBezTo>
                <a:cubicBezTo>
                  <a:pt x="772457" y="73508"/>
                  <a:pt x="775594" y="83615"/>
                  <a:pt x="782595" y="90616"/>
                </a:cubicBezTo>
                <a:cubicBezTo>
                  <a:pt x="789596" y="97617"/>
                  <a:pt x="799071" y="101600"/>
                  <a:pt x="807309" y="107092"/>
                </a:cubicBezTo>
                <a:cubicBezTo>
                  <a:pt x="810055" y="115330"/>
                  <a:pt x="809406" y="125665"/>
                  <a:pt x="815546" y="131805"/>
                </a:cubicBezTo>
                <a:cubicBezTo>
                  <a:pt x="821686" y="137945"/>
                  <a:pt x="833035" y="135226"/>
                  <a:pt x="840260" y="140043"/>
                </a:cubicBezTo>
                <a:cubicBezTo>
                  <a:pt x="849953" y="146505"/>
                  <a:pt x="856735" y="156518"/>
                  <a:pt x="864973" y="164756"/>
                </a:cubicBezTo>
                <a:cubicBezTo>
                  <a:pt x="881449" y="162010"/>
                  <a:pt x="899137" y="163303"/>
                  <a:pt x="914400" y="156519"/>
                </a:cubicBezTo>
                <a:cubicBezTo>
                  <a:pt x="943033" y="143793"/>
                  <a:pt x="940260" y="123677"/>
                  <a:pt x="947352" y="98854"/>
                </a:cubicBezTo>
                <a:cubicBezTo>
                  <a:pt x="951920" y="82865"/>
                  <a:pt x="958527" y="60709"/>
                  <a:pt x="972065" y="49427"/>
                </a:cubicBezTo>
                <a:cubicBezTo>
                  <a:pt x="981499" y="41565"/>
                  <a:pt x="994355" y="39044"/>
                  <a:pt x="1005017" y="32951"/>
                </a:cubicBezTo>
                <a:cubicBezTo>
                  <a:pt x="1049264" y="7666"/>
                  <a:pt x="1008559" y="21767"/>
                  <a:pt x="1062681" y="8238"/>
                </a:cubicBezTo>
                <a:cubicBezTo>
                  <a:pt x="1081903" y="10984"/>
                  <a:pt x="1102223" y="9505"/>
                  <a:pt x="1120346" y="16475"/>
                </a:cubicBezTo>
                <a:cubicBezTo>
                  <a:pt x="1184054" y="40978"/>
                  <a:pt x="1161779" y="60575"/>
                  <a:pt x="1219200" y="98854"/>
                </a:cubicBezTo>
                <a:cubicBezTo>
                  <a:pt x="1227438" y="104346"/>
                  <a:pt x="1236308" y="108991"/>
                  <a:pt x="1243914" y="115329"/>
                </a:cubicBezTo>
                <a:cubicBezTo>
                  <a:pt x="1252864" y="122787"/>
                  <a:pt x="1258512" y="134263"/>
                  <a:pt x="1268627" y="140043"/>
                </a:cubicBezTo>
                <a:cubicBezTo>
                  <a:pt x="1278457" y="145660"/>
                  <a:pt x="1290595" y="145535"/>
                  <a:pt x="1301579" y="148281"/>
                </a:cubicBezTo>
                <a:cubicBezTo>
                  <a:pt x="1326292" y="145535"/>
                  <a:pt x="1352351" y="148541"/>
                  <a:pt x="1375719" y="140043"/>
                </a:cubicBezTo>
                <a:cubicBezTo>
                  <a:pt x="1385024" y="136659"/>
                  <a:pt x="1385194" y="122330"/>
                  <a:pt x="1392195" y="115329"/>
                </a:cubicBezTo>
                <a:cubicBezTo>
                  <a:pt x="1399196" y="108328"/>
                  <a:pt x="1408671" y="104346"/>
                  <a:pt x="1416909" y="98854"/>
                </a:cubicBezTo>
                <a:cubicBezTo>
                  <a:pt x="1431385" y="55422"/>
                  <a:pt x="1415578" y="90565"/>
                  <a:pt x="1449860" y="49427"/>
                </a:cubicBezTo>
                <a:cubicBezTo>
                  <a:pt x="1456198" y="41821"/>
                  <a:pt x="1457940" y="29960"/>
                  <a:pt x="1466336" y="24713"/>
                </a:cubicBezTo>
                <a:cubicBezTo>
                  <a:pt x="1481063" y="15509"/>
                  <a:pt x="1499287" y="13730"/>
                  <a:pt x="1515763" y="8238"/>
                </a:cubicBezTo>
                <a:lnTo>
                  <a:pt x="1540476" y="0"/>
                </a:lnTo>
                <a:cubicBezTo>
                  <a:pt x="1559698" y="2746"/>
                  <a:pt x="1579408" y="3129"/>
                  <a:pt x="1598141" y="8238"/>
                </a:cubicBezTo>
                <a:cubicBezTo>
                  <a:pt x="1615830" y="13062"/>
                  <a:pt x="1640320" y="30865"/>
                  <a:pt x="1655806" y="41189"/>
                </a:cubicBezTo>
                <a:cubicBezTo>
                  <a:pt x="1694249" y="98854"/>
                  <a:pt x="1672281" y="79632"/>
                  <a:pt x="1713471" y="107092"/>
                </a:cubicBezTo>
                <a:cubicBezTo>
                  <a:pt x="1718963" y="115330"/>
                  <a:pt x="1722945" y="124804"/>
                  <a:pt x="1729946" y="131805"/>
                </a:cubicBezTo>
                <a:cubicBezTo>
                  <a:pt x="1767580" y="169439"/>
                  <a:pt x="1805793" y="144348"/>
                  <a:pt x="1861752" y="140043"/>
                </a:cubicBezTo>
                <a:cubicBezTo>
                  <a:pt x="1878228" y="123567"/>
                  <a:pt x="1903811" y="112720"/>
                  <a:pt x="1911179" y="90616"/>
                </a:cubicBezTo>
                <a:cubicBezTo>
                  <a:pt x="1913925" y="82378"/>
                  <a:pt x="1913277" y="72042"/>
                  <a:pt x="1919417" y="65902"/>
                </a:cubicBezTo>
                <a:cubicBezTo>
                  <a:pt x="1933419" y="51900"/>
                  <a:pt x="1968844" y="32951"/>
                  <a:pt x="1968844" y="32951"/>
                </a:cubicBezTo>
                <a:cubicBezTo>
                  <a:pt x="1996303" y="35697"/>
                  <a:pt x="2023947" y="36993"/>
                  <a:pt x="2051222" y="41189"/>
                </a:cubicBezTo>
                <a:cubicBezTo>
                  <a:pt x="2059805" y="42509"/>
                  <a:pt x="2069796" y="43287"/>
                  <a:pt x="2075936" y="49427"/>
                </a:cubicBezTo>
                <a:cubicBezTo>
                  <a:pt x="2082076" y="55567"/>
                  <a:pt x="2078749" y="67360"/>
                  <a:pt x="2084173" y="74140"/>
                </a:cubicBezTo>
                <a:cubicBezTo>
                  <a:pt x="2090358" y="81871"/>
                  <a:pt x="2100649" y="85124"/>
                  <a:pt x="2108887" y="90616"/>
                </a:cubicBezTo>
                <a:cubicBezTo>
                  <a:pt x="2114379" y="98854"/>
                  <a:pt x="2117757" y="108991"/>
                  <a:pt x="2125363" y="115329"/>
                </a:cubicBezTo>
                <a:cubicBezTo>
                  <a:pt x="2134797" y="123191"/>
                  <a:pt x="2147652" y="125712"/>
                  <a:pt x="2158314" y="131805"/>
                </a:cubicBezTo>
                <a:cubicBezTo>
                  <a:pt x="2166910" y="136717"/>
                  <a:pt x="2174789" y="142789"/>
                  <a:pt x="2183027" y="148281"/>
                </a:cubicBezTo>
                <a:cubicBezTo>
                  <a:pt x="2188010" y="147783"/>
                  <a:pt x="2273745" y="152221"/>
                  <a:pt x="2290119" y="123567"/>
                </a:cubicBezTo>
                <a:cubicBezTo>
                  <a:pt x="2297066" y="111410"/>
                  <a:pt x="2292563" y="95125"/>
                  <a:pt x="2298357" y="82378"/>
                </a:cubicBezTo>
                <a:cubicBezTo>
                  <a:pt x="2303513" y="71036"/>
                  <a:pt x="2337463" y="18843"/>
                  <a:pt x="2356022" y="8238"/>
                </a:cubicBezTo>
                <a:cubicBezTo>
                  <a:pt x="2365852" y="2621"/>
                  <a:pt x="2377989" y="2746"/>
                  <a:pt x="2388973" y="0"/>
                </a:cubicBezTo>
                <a:cubicBezTo>
                  <a:pt x="2449384" y="2746"/>
                  <a:pt x="2510163" y="1033"/>
                  <a:pt x="2570206" y="8238"/>
                </a:cubicBezTo>
                <a:cubicBezTo>
                  <a:pt x="2580036" y="9418"/>
                  <a:pt x="2586323" y="19801"/>
                  <a:pt x="2594919" y="24713"/>
                </a:cubicBezTo>
                <a:cubicBezTo>
                  <a:pt x="2605581" y="30806"/>
                  <a:pt x="2616887" y="35697"/>
                  <a:pt x="2627871" y="41189"/>
                </a:cubicBezTo>
                <a:cubicBezTo>
                  <a:pt x="2636109" y="52173"/>
                  <a:pt x="2644604" y="62968"/>
                  <a:pt x="2652584" y="74140"/>
                </a:cubicBezTo>
                <a:cubicBezTo>
                  <a:pt x="2658339" y="82197"/>
                  <a:pt x="2662059" y="91853"/>
                  <a:pt x="2669060" y="98854"/>
                </a:cubicBezTo>
                <a:cubicBezTo>
                  <a:pt x="2685028" y="114822"/>
                  <a:pt x="2698388" y="116867"/>
                  <a:pt x="2718487" y="123567"/>
                </a:cubicBezTo>
                <a:cubicBezTo>
                  <a:pt x="2748692" y="120821"/>
                  <a:pt x="2779078" y="119618"/>
                  <a:pt x="2809103" y="115329"/>
                </a:cubicBezTo>
                <a:cubicBezTo>
                  <a:pt x="2817699" y="114101"/>
                  <a:pt x="2833817" y="107092"/>
                  <a:pt x="2833817" y="107092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1773931" y="4617132"/>
            <a:ext cx="0" cy="262436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45" idx="65"/>
          </p:cNvCxnSpPr>
          <p:nvPr/>
        </p:nvCxnSpPr>
        <p:spPr>
          <a:xfrm flipV="1">
            <a:off x="2675072" y="4635912"/>
            <a:ext cx="0" cy="243656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52794" y="4424895"/>
            <a:ext cx="103388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a</a:t>
            </a:r>
            <a:r>
              <a:rPr lang="en-US" sz="1100" dirty="0" smtClean="0"/>
              <a:t>ction began</a:t>
            </a:r>
            <a:endParaRPr lang="ru-RU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661870" y="977261"/>
            <a:ext cx="103388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a</a:t>
            </a:r>
            <a:r>
              <a:rPr lang="en-US" sz="1100" dirty="0" smtClean="0"/>
              <a:t>ction began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1809801" y="1289486"/>
            <a:ext cx="103388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i</a:t>
            </a:r>
            <a:r>
              <a:rPr lang="en-US" sz="1100" dirty="0" smtClean="0"/>
              <a:t>n process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1840165" y="4643437"/>
            <a:ext cx="103388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i</a:t>
            </a:r>
            <a:r>
              <a:rPr lang="en-US" sz="1100" dirty="0" smtClean="0"/>
              <a:t>n process</a:t>
            </a:r>
            <a:endParaRPr lang="ru-RU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2262539" y="4041248"/>
            <a:ext cx="103388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a</a:t>
            </a:r>
            <a:r>
              <a:rPr lang="en-US" sz="1100" dirty="0" smtClean="0"/>
              <a:t>ction has just stopped</a:t>
            </a:r>
            <a:endParaRPr lang="ru-RU" sz="1100" dirty="0"/>
          </a:p>
        </p:txBody>
      </p:sp>
      <p:cxnSp>
        <p:nvCxnSpPr>
          <p:cNvPr id="55" name="Прямая со стрелкой 54"/>
          <p:cNvCxnSpPr>
            <a:stCxn id="53" idx="2"/>
          </p:cNvCxnSpPr>
          <p:nvPr/>
        </p:nvCxnSpPr>
        <p:spPr>
          <a:xfrm flipH="1">
            <a:off x="2684354" y="4438280"/>
            <a:ext cx="95126" cy="1598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1577414" y="4643437"/>
            <a:ext cx="103950" cy="1123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1247015" y="1277302"/>
            <a:ext cx="103950" cy="1123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77513" y="5547344"/>
            <a:ext cx="5561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Action was in progress quite recently and which affects the present situation, explains the state of things at the present moment.</a:t>
            </a:r>
            <a:endParaRPr lang="ru-RU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6670476" y="4545124"/>
            <a:ext cx="49131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There are puddles everywhere. It has been raining hard.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Don’t tell mother what I’ve been saying.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Where have you been? I’ve been looking for you everywhere.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7652321" y="5996159"/>
            <a:ext cx="45365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How long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F0"/>
                </a:solidFill>
              </a:rPr>
              <a:t>for\since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36" grpId="0"/>
      <p:bldP spid="63" grpId="0"/>
      <p:bldP spid="6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00BD583-8582-40F2-8ECD-AF68BCC0CE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Книга (широкоформатный)</Template>
  <TotalTime>0</TotalTime>
  <Words>606</Words>
  <Application>Microsoft Office PowerPoint</Application>
  <PresentationFormat>Custom</PresentationFormat>
  <Paragraphs>103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Constantia</vt:lpstr>
      <vt:lpstr>BooksClassic_16x9</vt:lpstr>
      <vt:lpstr>Present Perfect Simple VS  Present Perfect Continuous </vt:lpstr>
      <vt:lpstr>Present Perfect Simple</vt:lpstr>
      <vt:lpstr>Present Perfect (Simple)</vt:lpstr>
      <vt:lpstr>Present Perfect (Simple)</vt:lpstr>
      <vt:lpstr>Present Perfect (Simple)</vt:lpstr>
      <vt:lpstr>Present Perfect (Simple)</vt:lpstr>
      <vt:lpstr>Present Perfect Continuous</vt:lpstr>
      <vt:lpstr>Present Perfect Continuous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2015-03-09T17:34:22Z</dcterms:created>
  <dcterms:modified xsi:type="dcterms:W3CDTF">2018-03-14T15:26:13Z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