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0" r:id="rId15"/>
    <p:sldId id="268" r:id="rId16"/>
    <p:sldId id="269" r:id="rId17"/>
    <p:sldId id="270" r:id="rId18"/>
    <p:sldId id="281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60"/>
  </p:normalViewPr>
  <p:slideViewPr>
    <p:cSldViewPr>
      <p:cViewPr varScale="1">
        <p:scale>
          <a:sx n="70" d="100"/>
          <a:sy n="70" d="100"/>
        </p:scale>
        <p:origin x="4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BB39866-9AB0-4672-AE73-923F4C97CA61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E60569-6990-49D4-A1E9-ED6363B1D0D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1437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FE0FA-8584-4B7D-99D0-41B11E63541D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C5432-51FA-4129-96A5-B8BF52EE9CF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7206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F3C9E8-2607-4565-9C06-603A69E620C0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93242D4E-23F4-44DB-98C2-A528CCB772F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2974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1FFB-0CFE-4F47-A44C-54F37125A8E5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D9793-5CC3-4236-8C86-CBF038438AC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523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6816702-1088-4147-83A9-2A26904CB2AB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370ED8C5-894D-4D8B-B708-40334B8B3E6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8833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FF5B1-4B15-4F74-B0F1-A390B942138C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98EE8-EACA-4254-9FDF-B41CA5B1872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3299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B3D95-6EB3-430F-B27B-7682C7500339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90F69-6228-4E26-9CF8-598BCB7677E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584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6FF7-FD00-40F0-813C-5ADFAC50D69B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91B16-4E77-4FAB-9E00-3F0198F0172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0729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BF750-5153-493B-9ADA-05C66976E2D4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6CC75-62BB-4664-A7EC-54389E9C69E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849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16AA-50E9-4FB4-8A4D-A159C0B20208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3F817-390B-4DC8-8EEC-AF6CC0270D4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494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9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401DB1-2318-4A37-85D8-AA2E21D8D38A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2AD33-F6DB-41FB-A275-D84D705372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12824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F4D5A7F-E819-46C3-80AA-DB73F9B001A0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1782340-3C8A-4AD8-87F5-83ABCE784E2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5" r:id="rId9"/>
    <p:sldLayoutId id="2147483682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5%D1%80%D0%B5%D0%B4%D0%BD%D0%B8%D0%B9_%D0%BC%D0%BE%D0%B7%D0%B3" TargetMode="External"/><Relationship Id="rId3" Type="http://schemas.openxmlformats.org/officeDocument/2006/relationships/hyperlink" Target="http://ru.wikipedia.org/wiki/%D0%97%D0%B0%D0%B4%D0%BD%D0%B8%D0%B9_%D0%BC%D0%BE%D0%B7%D0%B3" TargetMode="External"/><Relationship Id="rId7" Type="http://schemas.openxmlformats.org/officeDocument/2006/relationships/hyperlink" Target="http://ru.wikipedia.org/wiki/%D0%9F%D1%80%D0%BE%D0%BC%D0%B5%D0%B6%D1%83%D1%82%D0%BE%D1%87%D0%BD%D1%8B%D0%B9_%D0%BC%D0%BE%D0%B7%D0%B3" TargetMode="External"/><Relationship Id="rId2" Type="http://schemas.openxmlformats.org/officeDocument/2006/relationships/hyperlink" Target="http://ru.wikipedia.org/wiki/%D0%9F%D1%80%D0%BE%D0%B4%D0%BE%D0%BB%D0%B3%D0%BE%D0%B2%D0%B0%D1%82%D1%8B%D0%B9_%D0%BC%D0%BE%D0%B7%D0%B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1%80%D0%B5%D0%B4%D0%BD%D0%B8%D0%B9_%D0%BC%D0%BE%D0%B7%D0%B3" TargetMode="External"/><Relationship Id="rId5" Type="http://schemas.openxmlformats.org/officeDocument/2006/relationships/hyperlink" Target="http://ru.wikipedia.org/wiki/%D0%9C%D0%BE%D0%B7%D0%B6%D0%B5%D1%87%D0%BE%D0%BA" TargetMode="External"/><Relationship Id="rId4" Type="http://schemas.openxmlformats.org/officeDocument/2006/relationships/hyperlink" Target="http://ru.wikipedia.org/wiki/%D0%92%D0%B0%D1%80%D0%BE%D0%BB%D0%B8%D0%B5%D0%B2_%D0%BC%D0%BE%D1%81%D1%82" TargetMode="External"/><Relationship Id="rId9" Type="http://schemas.openxmlformats.org/officeDocument/2006/relationships/hyperlink" Target="http://ru.wikipedia.org/wiki/%D0%9F%D0%BE%D0%BB%D1%83%D1%88%D0%B0%D1%80%D0%B8%D1%8F_%D0%BC%D0%BE%D0%B7%D0%B3%D0%B0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289981"/>
            <a:ext cx="6516216" cy="11246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b="0" cap="none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ГОЛОВНОЙ МОЗГ</a:t>
            </a:r>
            <a:endParaRPr lang="ru-RU" sz="4800" b="0" cap="none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48174"/>
            <a:ext cx="4464496" cy="4394078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23850" y="1125538"/>
            <a:ext cx="7239000" cy="6122987"/>
          </a:xfrm>
        </p:spPr>
        <p:txBody>
          <a:bodyPr/>
          <a:lstStyle/>
          <a:p>
            <a:pPr algn="ctr"/>
            <a:r>
              <a:rPr lang="ru-RU" altLang="en-US" b="1" i="1" smtClean="0"/>
              <a:t>Передний отдел нижней поверхности головного мозга представлен лобными долями полушарий. На нижней поверхности лобных долей замечаются обонятельные луковицы, bulbi olfactorii, к которым из полости носа через отверстия lamina cribrosa решетчатой кости подходят тонкие нервные нити, fila olfactoria, образующие в своей совокупности I пару черепных нервов - обонятельные нервы, nn. olfactorii.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07504" y="332656"/>
            <a:ext cx="8147050" cy="6196013"/>
          </a:xfrm>
        </p:spPr>
        <p:txBody>
          <a:bodyPr/>
          <a:lstStyle/>
          <a:p>
            <a:r>
              <a:rPr lang="ru-RU" altLang="en-US" b="1" i="1" dirty="0" smtClean="0"/>
              <a:t>Обыкновенно при вынимании мозга из черепа эти нити отрываются от bulbus olfactorius. Обонятельные луковицы продолжаются кзади в обонятельные тракты, tractus olfactorii, оканчивающиеся каждый двумя корешками, между которыми находится возвышение, называемое trigonum olfactorium. Непосредственно сзади последнего на той и другой стороне находится переднее продырявленное вещество, substantia perforata anterior, названное так по причине наличия здесь маленьких дырочек, через которые проходят в мозговое вещество сосуды.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Содержимое 3" descr="a_64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36613"/>
            <a:ext cx="7239000" cy="4846637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i="1" dirty="0" smtClean="0"/>
              <a:t>Посередине между обоими передними продырявленными пространствами лежит зрительный перекрест, </a:t>
            </a:r>
            <a:r>
              <a:rPr lang="ru-RU" sz="3200" i="1" dirty="0" err="1" smtClean="0"/>
              <a:t>chiasma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opticum</a:t>
            </a:r>
            <a:r>
              <a:rPr lang="ru-RU" sz="3200" i="1" dirty="0" smtClean="0"/>
              <a:t>, имеющий форму буквы «X». От верхней поверхности хиазмы отходит тоненькая пластинка серого цвета, </a:t>
            </a:r>
            <a:r>
              <a:rPr lang="ru-RU" sz="3200" i="1" dirty="0" err="1" smtClean="0"/>
              <a:t>lamina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terminalis</a:t>
            </a:r>
            <a:r>
              <a:rPr lang="ru-RU" sz="3200" i="1" dirty="0" smtClean="0"/>
              <a:t>, идущая в глубь </a:t>
            </a:r>
            <a:r>
              <a:rPr lang="ru-RU" sz="3200" i="1" dirty="0" err="1" smtClean="0"/>
              <a:t>fissura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longitudinalis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cerebri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755650" y="1268413"/>
            <a:ext cx="7239000" cy="4395787"/>
          </a:xfrm>
        </p:spPr>
        <p:txBody>
          <a:bodyPr/>
          <a:lstStyle/>
          <a:p>
            <a:pPr algn="ctr"/>
            <a:r>
              <a:rPr lang="ru-RU" altLang="en-US" sz="2800" b="1" i="1" smtClean="0"/>
              <a:t>Сзади зрительного перекрестка помещается серый бугор</a:t>
            </a:r>
            <a:r>
              <a:rPr lang="ru-RU" altLang="en-US" sz="2800" b="1" i="1" smtClean="0">
                <a:solidFill>
                  <a:srgbClr val="7030A0"/>
                </a:solidFill>
              </a:rPr>
              <a:t>, tuber cinereum</a:t>
            </a:r>
            <a:r>
              <a:rPr lang="ru-RU" altLang="en-US" sz="2800" b="1" i="1" smtClean="0"/>
              <a:t>; верхушка его вытянута в узкую трубку, так называемую воронку, </a:t>
            </a:r>
            <a:r>
              <a:rPr lang="ru-RU" altLang="en-US" sz="2800" b="1" i="1" smtClean="0">
                <a:solidFill>
                  <a:srgbClr val="7030A0"/>
                </a:solidFill>
              </a:rPr>
              <a:t>infundibulum</a:t>
            </a:r>
            <a:r>
              <a:rPr lang="ru-RU" altLang="en-US" sz="2800" b="1" i="1" smtClean="0"/>
              <a:t>, к которой подвешен расположенный в турецком седле гипофиз</a:t>
            </a:r>
            <a:r>
              <a:rPr lang="ru-RU" altLang="en-US" sz="2800" b="1" i="1" smtClean="0">
                <a:solidFill>
                  <a:srgbClr val="7030A0"/>
                </a:solidFill>
              </a:rPr>
              <a:t>, hypophysis cerebri</a:t>
            </a:r>
            <a:r>
              <a:rPr lang="ru-RU" altLang="en-US" sz="2800" b="1" i="1" smtClean="0"/>
              <a:t>. Позади серого бугра находятся два шарообразных, белого цвета возвышения - сосцевидные тела, </a:t>
            </a:r>
            <a:r>
              <a:rPr lang="ru-RU" altLang="en-US" sz="2800" b="1" i="1" smtClean="0">
                <a:solidFill>
                  <a:srgbClr val="7030A0"/>
                </a:solidFill>
              </a:rPr>
              <a:t>corpora mamillaria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-25867" y="332656"/>
            <a:ext cx="8147050" cy="6122988"/>
          </a:xfrm>
        </p:spPr>
        <p:txBody>
          <a:bodyPr/>
          <a:lstStyle/>
          <a:p>
            <a:pPr algn="ctr"/>
            <a:r>
              <a:rPr lang="ru-RU" altLang="en-US" b="1" i="1" dirty="0" smtClean="0"/>
              <a:t>За ними лежит довольно глубокая межножковая ямка, fossa interpeduncularis, ограниченная с боков двумя толстыми валиками, сходящимися кзади и называемыми ножками мозга, pedunculi cerebri. Дно ямки пронизано отверстиями для сосудов, а потому носит название заднего продырявленного вещества, substantia perforata posterior. Рядом с этим веществом в борозде медиального края мозговой ножки на той и другой стороне выходит III параглазодвигательный нерв, n. oculomotoris.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7239000" cy="6051550"/>
          </a:xfrm>
        </p:spPr>
        <p:txBody>
          <a:bodyPr>
            <a:normAutofit fontScale="925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/>
              <a:t>Сбоку ножек мозга виден самый тонкий из черепных нервов - блоковый нерв, п. </a:t>
            </a:r>
            <a:r>
              <a:rPr lang="ru-RU" b="1" i="1" dirty="0" err="1" smtClean="0"/>
              <a:t>trochlearis</a:t>
            </a:r>
            <a:r>
              <a:rPr lang="ru-RU" b="1" i="1" dirty="0" smtClean="0"/>
              <a:t> - IV пара, который, однако, отходит не на основании мозга, а с его дорсальной стороны, из так называемого верхнего мозгового паруса. Позади ножек мозга находится толстый поперечный вал - мост, </a:t>
            </a:r>
            <a:r>
              <a:rPr lang="ru-RU" b="1" i="1" dirty="0" err="1" smtClean="0"/>
              <a:t>pons</a:t>
            </a:r>
            <a:r>
              <a:rPr lang="ru-RU" b="1" i="1" dirty="0" smtClean="0"/>
              <a:t>, который, суживаясь с боков, погружается в мозжечок. Боковые части моста, ближайшие к мозжечку, носят название средних ножек мозжечка, </a:t>
            </a:r>
            <a:r>
              <a:rPr lang="ru-RU" b="1" i="1" dirty="0" err="1" smtClean="0"/>
              <a:t>pedunculi</a:t>
            </a:r>
            <a:r>
              <a:rPr lang="ru-RU" b="1" i="1" dirty="0" smtClean="0"/>
              <a:t> </a:t>
            </a:r>
            <a:r>
              <a:rPr lang="ru-RU" b="1" i="1" dirty="0" err="1" smtClean="0"/>
              <a:t>cerebellares</a:t>
            </a:r>
            <a:r>
              <a:rPr lang="ru-RU" b="1" i="1" dirty="0" smtClean="0"/>
              <a:t> </a:t>
            </a:r>
            <a:r>
              <a:rPr lang="ru-RU" b="1" i="1" dirty="0" err="1" smtClean="0"/>
              <a:t>medii</a:t>
            </a:r>
            <a:r>
              <a:rPr lang="ru-RU" b="1" i="1" dirty="0" smtClean="0"/>
              <a:t>; на границе между ними и собственно мостом выходит на той и другой стороне V пара - тройничный нерв, </a:t>
            </a:r>
            <a:r>
              <a:rPr lang="ru-RU" b="1" i="1" dirty="0" err="1" smtClean="0"/>
              <a:t>n</a:t>
            </a:r>
            <a:r>
              <a:rPr lang="ru-RU" b="1" i="1" dirty="0" smtClean="0"/>
              <a:t>. </a:t>
            </a:r>
            <a:r>
              <a:rPr lang="ru-RU" b="1" i="1" dirty="0" err="1" smtClean="0"/>
              <a:t>trigeminus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altLang="en-US" b="1" i="1" smtClean="0"/>
              <a:t>Позади моста лежит продолговатый мозг, medulla oblongata; между ним и задним краем моста по бокам средней линии видно начало VI пары - отводящего нерва, n.abducens; еще далее вбок у заднего края средних ножек мозжечка выходят рядом на той и другой стороне еще два нерва: VII - пара - лицевой нерв n. facialis, и VIII пара - n. vestibulocochlearis.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39750" y="1196975"/>
            <a:ext cx="7239000" cy="4178300"/>
          </a:xfrm>
        </p:spPr>
        <p:txBody>
          <a:bodyPr/>
          <a:lstStyle/>
          <a:p>
            <a:r>
              <a:rPr lang="ru-RU" altLang="en-US" b="1" i="1" smtClean="0"/>
              <a:t>Между пирамидой и оливой продолговатого мозга выходят корешки XII пары - подъязычного нерва, n. hypoglossus. Корешки IX, X и XI пар - n. glossopharyngeus, n. vagus и n. accessorius (верхняя часть) - выходят из бороздки позади оливы. Нижние волокна XI пары отходят уже от спинного мозга в шейной его части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573016"/>
            <a:ext cx="7239000" cy="13087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/>
              <a:t>"Человеческие" признаки строения мозга, т. е. специфические черты строения его, отличающие человека от животных.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68313" y="620713"/>
            <a:ext cx="7239000" cy="4846637"/>
          </a:xfrm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Введение:</a:t>
            </a: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b="1" smtClean="0"/>
              <a:t>Головной мозг</a:t>
            </a:r>
          </a:p>
          <a:p>
            <a:r>
              <a:rPr lang="ru-RU" altLang="en-US" b="1" smtClean="0"/>
              <a:t>3 части головного мозга</a:t>
            </a:r>
          </a:p>
          <a:p>
            <a:r>
              <a:rPr lang="ru-RU" altLang="en-US" b="1" smtClean="0"/>
              <a:t>Нижняя поверхность полушарий головного мозга</a:t>
            </a:r>
          </a:p>
          <a:p>
            <a:r>
              <a:rPr lang="ru-RU" altLang="en-US" b="1" smtClean="0"/>
              <a:t>Отличие головного мозга человека от животного.</a:t>
            </a:r>
          </a:p>
          <a:p>
            <a:r>
              <a:rPr lang="ru-RU" altLang="en-US" b="1" smtClean="0"/>
              <a:t>Блоковый нерв.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Преобладание головного мозга над спинным. Так, у хищных (например, у кошки) головной мозг в 4 раза тяжелее спинного, у приматов (например, у макак) - в 8 раз, а у человека - в 45 раз (масса спинного мозга 30 г, головного - 1500 г).Спинной мозг составляет у млекопитающих 22-48% массы головного мозга, у гориллы 5-6%, у человека - только 2%.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i="1" dirty="0" smtClean="0">
                <a:solidFill>
                  <a:schemeClr val="accent1"/>
                </a:solidFill>
              </a:rPr>
              <a:t>Масса мозга. По абсолютной массе мозга человек не занимает первого места, так как у крупных животных мозг тяжелее, чем у человека (1500 г): у дельфина - 1800 г, у слона - 5200 г, у кита - 7000 г. Чтобы вскрыть истинные отношения массы мозга к массе тела, используют так называемый квадратный указатель мозга, т. е. произведение абсолютной массы мозга на относительную. Этот указатель позволил выделить человека из всего животного мира. Так, у грызунов он равен 0,19, у хищных - 1,14, у китообразных (дельфин) - 6,27, у человекообразных обезьян - 7,35, у слонов - 9,82 и, наконец, у человека - 32,0.</a:t>
            </a:r>
            <a:endParaRPr lang="ru-RU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Преобладание плаща над мозговым стволом, т. е. нового мозга (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neencephalon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 над древним (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paleencephalon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Наивысшее развитие лобной доли большого мозга. На лобные доли приходится у низших обезьян 8-12% всей поверхности полушарий, у антропоидных обезьян - 16 %, у человека - 30 %. 5. Преобладание новой коры полушарий большого мозга над старой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Преобладание коры над подкоркой, которое у человека достигает максимальных цифр: кора составляет 53,7% всего объема мозга, а базальные ядра - только 3,7%.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7239000" cy="5980113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Борозды и извилины увеличивают площадь коры серого вещества, поэтому чем больше развита кора полушарий большого мозга, тем больше и складчатость мозга. Увеличение складчатости достигается большим развитием мелких борозд третьей категории, глубиной борозд и их асимметричным расположением. Ни у одного животного нет одновременно такого большого числа борозд и извилин, при этом столь глубоких и асимметричных, как у человека.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Наличие второй сигнальной системы, анатомическим субстратом которой являются самые поверхностные слои мозговой коры.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1" name="Содержимое 3" descr="5395304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Заключение: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/>
              <a:t>Объем человеческого мозга составляет 91—95 % емкости черепа. В головном мозге различают пять отделов: </a:t>
            </a:r>
            <a:r>
              <a:rPr lang="ru-RU" b="1" i="1" dirty="0" smtClean="0">
                <a:hlinkClick r:id="rId2" tooltip="Продолговатый мозг"/>
              </a:rPr>
              <a:t>продолговатый мозг</a:t>
            </a:r>
            <a:r>
              <a:rPr lang="ru-RU" b="1" i="1" dirty="0" smtClean="0"/>
              <a:t>, </a:t>
            </a:r>
            <a:r>
              <a:rPr lang="ru-RU" b="1" i="1" dirty="0" smtClean="0">
                <a:hlinkClick r:id="rId3" tooltip="Задний мозг"/>
              </a:rPr>
              <a:t>задний</a:t>
            </a:r>
            <a:r>
              <a:rPr lang="ru-RU" b="1" i="1" dirty="0" smtClean="0"/>
              <a:t>, включающий в себя </a:t>
            </a:r>
            <a:r>
              <a:rPr lang="ru-RU" b="1" i="1" dirty="0" smtClean="0">
                <a:hlinkClick r:id="rId4" tooltip="Варолиев мост"/>
              </a:rPr>
              <a:t>мост</a:t>
            </a:r>
            <a:r>
              <a:rPr lang="ru-RU" b="1" i="1" dirty="0" smtClean="0"/>
              <a:t> </a:t>
            </a:r>
            <a:r>
              <a:rPr lang="ru-RU" b="1" i="1" dirty="0" err="1" smtClean="0"/>
              <a:t>и</a:t>
            </a:r>
            <a:r>
              <a:rPr lang="ru-RU" b="1" i="1" dirty="0" err="1" smtClean="0">
                <a:hlinkClick r:id="rId5" tooltip="Мозжечок"/>
              </a:rPr>
              <a:t>мозжечок</a:t>
            </a:r>
            <a:r>
              <a:rPr lang="ru-RU" b="1" i="1" dirty="0" smtClean="0"/>
              <a:t>, </a:t>
            </a:r>
            <a:r>
              <a:rPr lang="ru-RU" b="1" i="1" dirty="0" smtClean="0">
                <a:hlinkClick r:id="rId6" tooltip="Средний мозг"/>
              </a:rPr>
              <a:t>средний</a:t>
            </a:r>
            <a:r>
              <a:rPr lang="ru-RU" b="1" i="1" dirty="0" smtClean="0"/>
              <a:t>, </a:t>
            </a:r>
            <a:r>
              <a:rPr lang="ru-RU" b="1" i="1" dirty="0" smtClean="0">
                <a:hlinkClick r:id="rId7" tooltip="Промежуточный мозг"/>
              </a:rPr>
              <a:t>промежуточный</a:t>
            </a:r>
            <a:r>
              <a:rPr lang="ru-RU" b="1" i="1" dirty="0" smtClean="0"/>
              <a:t> и </a:t>
            </a:r>
            <a:r>
              <a:rPr lang="ru-RU" b="1" i="1" dirty="0" smtClean="0">
                <a:hlinkClick r:id="rId8" tooltip="Передний мозг"/>
              </a:rPr>
              <a:t>передний мозг</a:t>
            </a:r>
            <a:r>
              <a:rPr lang="ru-RU" b="1" i="1" dirty="0" smtClean="0"/>
              <a:t>, представленный </a:t>
            </a:r>
            <a:r>
              <a:rPr lang="ru-RU" b="1" i="1" dirty="0" smtClean="0">
                <a:hlinkClick r:id="rId9" tooltip="Полушария мозга"/>
              </a:rPr>
              <a:t>большими полушариями</a:t>
            </a:r>
            <a:r>
              <a:rPr lang="ru-RU" b="1" i="1" dirty="0" smtClean="0"/>
              <a:t>. Наряду с приведённым выше делением на отделы, весь мозг разделяют на три большие части: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/>
              <a:t>Полушария большого мозга;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/>
              <a:t>Мозжечок;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/>
              <a:t>Ствол мозга.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/>
              <a:t>Кора большого мозга покрывает два полушария головного мозга: правое и левое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Список литературы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err="1" smtClean="0"/>
              <a:t>М.Р.Сапин</a:t>
            </a:r>
            <a:r>
              <a:rPr lang="ru-RU" b="1" i="1" dirty="0" smtClean="0"/>
              <a:t> Анатомия человека", I, П том, - М., "Медицина" 2003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/>
              <a:t>Б.А.Никитюк "Анатомия человека", - М., "Медицина" 2005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/>
              <a:t>Ю.И.Афанасьев, Н.А.Юрина "Гистология", - М., "Медицина" 2000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/>
              <a:t>Основы физиологии человека / Под ред. академика РАМН Б.И.Ткаченко. -Санкт-Петербург: Международный фонд истории науки, - Том 2 2004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/>
              <a:t>Физиология человека / Под ред. чл.-корр. АМН СССР проф. Г.И. </a:t>
            </a:r>
            <a:r>
              <a:rPr lang="ru-RU" b="1" i="1" dirty="0" err="1" smtClean="0"/>
              <a:t>Косицкого</a:t>
            </a:r>
            <a:r>
              <a:rPr lang="ru-RU" b="1" i="1" dirty="0" smtClean="0"/>
              <a:t>. -М.: Медицина 1995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/>
              <a:t>Руководство к практическим занятиям по физиологии / Под ред. чл.-корр. АМН СССР Г.И. </a:t>
            </a:r>
            <a:r>
              <a:rPr lang="ru-RU" b="1" i="1" dirty="0" err="1" smtClean="0"/>
              <a:t>Косицкого</a:t>
            </a:r>
            <a:r>
              <a:rPr lang="ru-RU" b="1" i="1" dirty="0" smtClean="0"/>
              <a:t> и проф. В.А. </a:t>
            </a:r>
            <a:r>
              <a:rPr lang="ru-RU" b="1" i="1" dirty="0" err="1" smtClean="0"/>
              <a:t>Полянцева</a:t>
            </a:r>
            <a:r>
              <a:rPr lang="ru-RU" b="1" i="1" dirty="0" smtClean="0"/>
              <a:t>. - М.: Медицина 1998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Головной мозг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Головной мозг,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encephalon</a:t>
            </a:r>
            <a:r>
              <a:rPr lang="ru-RU" sz="2800" dirty="0" smtClean="0"/>
              <a:t>, помещается в полости черепа и имеет форму, в общих чертах соответствующую внутренним очертаниям черепной полости. Его верхнелатеральная, или дорсальная, поверхность сообразно своду черепа выпукла, а нижняя, или основание мозга, более или менее </a:t>
            </a:r>
            <a:r>
              <a:rPr lang="ru-RU" sz="2800" dirty="0" err="1" smtClean="0"/>
              <a:t>уплощена</a:t>
            </a:r>
            <a:r>
              <a:rPr lang="ru-RU" sz="2800" dirty="0" smtClean="0"/>
              <a:t> и неровна.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92175"/>
            <a:ext cx="7992888" cy="51405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25" y="0"/>
            <a:ext cx="8243888" cy="6858000"/>
          </a:xfrm>
        </p:spPr>
        <p:txBody>
          <a:bodyPr/>
          <a:lstStyle/>
          <a:p>
            <a:pPr algn="ctr"/>
            <a:r>
              <a:rPr lang="ru-RU" altLang="en-US" b="1" dirty="0" smtClean="0">
                <a:solidFill>
                  <a:srgbClr val="0070C0"/>
                </a:solidFill>
              </a:rPr>
              <a:t>В головном мозге можно различить три крупные части:</a:t>
            </a:r>
          </a:p>
          <a:p>
            <a:r>
              <a:rPr lang="ru-RU" altLang="en-US" dirty="0" smtClean="0"/>
              <a:t> </a:t>
            </a:r>
            <a:r>
              <a:rPr lang="ru-RU" altLang="en-US" sz="3200" dirty="0" smtClean="0"/>
              <a:t>большой мозг (cerebrum), мозжечок (cerebellum) и мозговой ствол (truncus encephalicus).</a:t>
            </a:r>
          </a:p>
          <a:p>
            <a:r>
              <a:rPr lang="ru-RU" altLang="en-US" i="1" dirty="0" smtClean="0"/>
              <a:t>Наибольшую часть всего головного мозга занимают </a:t>
            </a:r>
            <a:r>
              <a:rPr lang="ru-RU" altLang="en-US" b="1" i="1" dirty="0" smtClean="0"/>
              <a:t>полушария большого мозга</a:t>
            </a:r>
            <a:r>
              <a:rPr lang="ru-RU" altLang="en-US" i="1" dirty="0" smtClean="0"/>
              <a:t>, за ними по величине следует мозжечок, остальную, сравнительно небольшую, часть составляет мозговой ствол. Верхнелатеральная поверхность полушарий большого мозга. Оба полушария отделяются друг от друга щелью, fissura longitudinalis cerebri, идущей в сагиттальном направлении.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39750" y="765175"/>
            <a:ext cx="7570788" cy="5472113"/>
          </a:xfrm>
        </p:spPr>
        <p:txBody>
          <a:bodyPr/>
          <a:lstStyle/>
          <a:p>
            <a:pPr algn="ctr"/>
            <a:r>
              <a:rPr lang="ru-RU" altLang="en-US" sz="2800" b="1" i="1" smtClean="0"/>
              <a:t>В глубине продольной щели полушария связаны между собой спайкой - мозолистым телом, corpus callosum, и другими лежащими под ним образованиями. Спереди от мозолистого тела продольная щель сквозная, а сзади она переходит в поперечную щель мозга, fissura transversa cerebri, отделяющую задние части полушарий от лежащего под ними мозжечка.</a:t>
            </a:r>
          </a:p>
          <a:p>
            <a:pPr algn="ctr"/>
            <a:endParaRPr lang="ru-R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a_64_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052513"/>
            <a:ext cx="7239000" cy="4846637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dirty="0" smtClean="0"/>
              <a:t>Нижняя поверхность полушарий большого мозга. 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Со стороны нижней поверхности мозга, </a:t>
            </a:r>
            <a:r>
              <a:rPr lang="ru-RU" b="1" i="1" dirty="0" err="1" smtClean="0">
                <a:solidFill>
                  <a:srgbClr val="92D050"/>
                </a:solidFill>
              </a:rPr>
              <a:t>facies</a:t>
            </a:r>
            <a:r>
              <a:rPr lang="ru-RU" b="1" i="1" dirty="0" smtClean="0">
                <a:solidFill>
                  <a:srgbClr val="92D050"/>
                </a:solidFill>
              </a:rPr>
              <a:t> </a:t>
            </a:r>
            <a:r>
              <a:rPr lang="ru-RU" b="1" i="1" dirty="0" err="1" smtClean="0">
                <a:solidFill>
                  <a:srgbClr val="92D050"/>
                </a:solidFill>
              </a:rPr>
              <a:t>inferior</a:t>
            </a:r>
            <a:r>
              <a:rPr lang="ru-RU" b="1" i="1" dirty="0" smtClean="0">
                <a:solidFill>
                  <a:srgbClr val="92D050"/>
                </a:solidFill>
              </a:rPr>
              <a:t> </a:t>
            </a:r>
            <a:r>
              <a:rPr lang="ru-RU" b="1" i="1" dirty="0" err="1" smtClean="0">
                <a:solidFill>
                  <a:srgbClr val="92D050"/>
                </a:solidFill>
              </a:rPr>
              <a:t>cerebri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, видна не только нижняя сторона полушарий большого мозга и мозжечка, но и вся нижняя поверхность мозгового ствола, а также отходящие от мозга нервы.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a_64_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</TotalTime>
  <Words>1186</Words>
  <Application>Microsoft Office PowerPoint</Application>
  <PresentationFormat>On-screen Show (4:3)</PresentationFormat>
  <Paragraphs>44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Trebuchet MS</vt:lpstr>
      <vt:lpstr>Arial</vt:lpstr>
      <vt:lpstr>Wingdings 2</vt:lpstr>
      <vt:lpstr>Wingdings</vt:lpstr>
      <vt:lpstr>Calibri</vt:lpstr>
      <vt:lpstr>Изящная</vt:lpstr>
      <vt:lpstr>ГОЛОВНОЙ МОЗГ</vt:lpstr>
      <vt:lpstr>Введение:</vt:lpstr>
      <vt:lpstr>Головной мозг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"Человеческие" признаки строения мозга, т. е. специфические черты строения его, отличающие человека от животных.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Заключение:</vt:lpstr>
      <vt:lpstr>Список литературы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ГОЛОВНОЙ МОЗГ</dc:title>
  <dc:creator>Найля</dc:creator>
  <cp:lastModifiedBy>pptforschool.ru</cp:lastModifiedBy>
  <cp:revision>4</cp:revision>
  <dcterms:created xsi:type="dcterms:W3CDTF">2012-10-10T15:42:23Z</dcterms:created>
  <dcterms:modified xsi:type="dcterms:W3CDTF">2018-02-23T10:16:12Z</dcterms:modified>
</cp:coreProperties>
</file>