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0" r:id="rId2"/>
    <p:sldId id="281" r:id="rId3"/>
    <p:sldId id="258" r:id="rId4"/>
    <p:sldId id="260" r:id="rId5"/>
    <p:sldId id="268" r:id="rId6"/>
    <p:sldId id="262" r:id="rId7"/>
    <p:sldId id="273" r:id="rId8"/>
    <p:sldId id="259" r:id="rId9"/>
    <p:sldId id="270" r:id="rId10"/>
    <p:sldId id="271" r:id="rId11"/>
    <p:sldId id="272" r:id="rId12"/>
    <p:sldId id="265" r:id="rId13"/>
    <p:sldId id="266" r:id="rId14"/>
    <p:sldId id="278" r:id="rId15"/>
    <p:sldId id="267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8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6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8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9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8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1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4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0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1420977-715E-4149-AA02-6665FD7552A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25E840F-DDF9-44C0-ACD8-184E99D9B89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3861048"/>
            <a:ext cx="4032447" cy="11237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Биосфера</a:t>
            </a:r>
            <a:endParaRPr lang="en-US" sz="600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1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3265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деятельности живого вещества биосферы.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Деятельность живых организмов является основой круговорота веществ в природе Земли.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Составляя одну миллионную часть массы планеты и одну десятитысячную массы биосферы, живое вещество является мощным геохимическим и энергетическим фактором.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Ежегодная продукция живого вещества -</a:t>
            </a:r>
            <a:r>
              <a:rPr lang="ru-RU" sz="2400" dirty="0" smtClean="0">
                <a:solidFill>
                  <a:srgbClr val="C00000"/>
                </a:solidFill>
              </a:rPr>
              <a:t>232 млрд.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тонн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сухого органического вещества.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Живое вещество образовало и поддерживает состав  атмосферы.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Живое вещество образовывает скопления углерода, кальция, кремния и др.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Живое вещество осуществляет окислительно-восстановительные реакции.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7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функции живого вещества.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5726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Газовая функция:</a:t>
            </a:r>
          </a:p>
          <a:p>
            <a:r>
              <a:rPr lang="ru-RU" sz="2400" dirty="0" smtClean="0"/>
              <a:t> выделение и поглощение газов живыми организмами.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988840"/>
            <a:ext cx="2879976" cy="4345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1936" y="3651982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Результат: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2 млрд. лет </a:t>
            </a:r>
            <a:r>
              <a:rPr lang="ru-RU" sz="2400" dirty="0"/>
              <a:t>назад началось накопление свободного кислорода; образование озонового экрана.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 функции живого вещества.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72514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прохождение всех обменных процессов живых.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Результат:</a:t>
            </a:r>
          </a:p>
          <a:p>
            <a:pPr algn="ctr"/>
            <a:r>
              <a:rPr lang="ru-RU" sz="2400" dirty="0" smtClean="0"/>
              <a:t>превращение вещества и энергии – метаболизм.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191199" cy="2875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8876" y="40180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Окислительно</a:t>
            </a:r>
            <a:r>
              <a:rPr lang="ru-RU" sz="2400" b="1" dirty="0">
                <a:solidFill>
                  <a:srgbClr val="C00000"/>
                </a:solidFill>
              </a:rPr>
              <a:t>-восстановительная функция:</a:t>
            </a:r>
          </a:p>
        </p:txBody>
      </p:sp>
    </p:spTree>
    <p:extLst>
      <p:ext uri="{BB962C8B-B14F-4D97-AF65-F5344CB8AC3E}">
        <p14:creationId xmlns:p14="http://schemas.microsoft.com/office/powerpoint/2010/main" val="304363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функции живого вещества.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67" y="690366"/>
            <a:ext cx="8822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Концентрационная функция:</a:t>
            </a:r>
          </a:p>
          <a:p>
            <a:pPr algn="ctr"/>
            <a:r>
              <a:rPr lang="ru-RU" sz="2400" dirty="0" smtClean="0"/>
              <a:t> способность накапливать в своих телах</a:t>
            </a:r>
          </a:p>
          <a:p>
            <a:pPr algn="ctr"/>
            <a:r>
              <a:rPr lang="ru-RU" sz="2400" dirty="0" smtClean="0"/>
              <a:t> различные химические элементы.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Результат:</a:t>
            </a:r>
          </a:p>
          <a:p>
            <a:pPr algn="ctr"/>
            <a:r>
              <a:rPr lang="ru-RU" sz="2400" dirty="0" smtClean="0"/>
              <a:t>образование почвы и органоминеральных залежей.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2868446"/>
            <a:ext cx="2448040" cy="3371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962558"/>
            <a:ext cx="3240000" cy="3277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1385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23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функции живого вещества.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441" y="1131289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Деструктивная функция: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азрушение неживого вещества до простых неорганических соединений.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0" y="978062"/>
            <a:ext cx="3096000" cy="232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0" y="3678697"/>
            <a:ext cx="3810000" cy="2524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331216" y="32414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Результат:</a:t>
            </a:r>
          </a:p>
          <a:p>
            <a:pPr algn="ctr"/>
            <a:r>
              <a:rPr lang="ru-RU" sz="2400" dirty="0"/>
              <a:t>поддержание постоянства круговоротов веществ в биосфере.</a:t>
            </a:r>
          </a:p>
        </p:txBody>
      </p:sp>
    </p:spTree>
    <p:extLst>
      <p:ext uri="{BB962C8B-B14F-4D97-AF65-F5344CB8AC3E}">
        <p14:creationId xmlns:p14="http://schemas.microsoft.com/office/powerpoint/2010/main" val="50117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Интересные факты.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47393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      Содержание многих элементов в телах живых организмов во много раз превышает их содержание в земной коре:</a:t>
            </a:r>
          </a:p>
          <a:p>
            <a:pPr marL="457200" indent="-457200"/>
            <a:r>
              <a:rPr lang="ru-RU" sz="2400" dirty="0" smtClean="0"/>
              <a:t>      в растениях углерода в </a:t>
            </a:r>
            <a:r>
              <a:rPr lang="ru-RU" sz="2400" b="1" dirty="0" smtClean="0">
                <a:solidFill>
                  <a:srgbClr val="C00000"/>
                </a:solidFill>
              </a:rPr>
              <a:t>200</a:t>
            </a:r>
            <a:r>
              <a:rPr lang="ru-RU" sz="2400" dirty="0" smtClean="0"/>
              <a:t> раз, а азота в </a:t>
            </a:r>
            <a:r>
              <a:rPr lang="ru-RU" sz="2400" b="1" dirty="0" smtClean="0">
                <a:solidFill>
                  <a:srgbClr val="C00000"/>
                </a:solidFill>
              </a:rPr>
              <a:t>30 </a:t>
            </a:r>
            <a:r>
              <a:rPr lang="ru-RU" sz="2400" dirty="0" smtClean="0"/>
              <a:t>раз больше, чем в земной коре.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3315289"/>
            <a:ext cx="4950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      На планете существует </a:t>
            </a:r>
            <a:r>
              <a:rPr lang="ru-RU" sz="2400" b="1" dirty="0" smtClean="0">
                <a:solidFill>
                  <a:srgbClr val="C00000"/>
                </a:solidFill>
              </a:rPr>
              <a:t>2 вида </a:t>
            </a:r>
            <a:r>
              <a:rPr lang="ru-RU" sz="2400" dirty="0" smtClean="0"/>
              <a:t>биогенной  миграции атомов. </a:t>
            </a:r>
            <a:r>
              <a:rPr lang="ru-RU" sz="2400" b="1" dirty="0" smtClean="0">
                <a:solidFill>
                  <a:srgbClr val="C00000"/>
                </a:solidFill>
              </a:rPr>
              <a:t>Первый вид- </a:t>
            </a:r>
            <a:r>
              <a:rPr lang="ru-RU" sz="2400" dirty="0" smtClean="0"/>
              <a:t>интенсивная, которая производится микроорганизмами.</a:t>
            </a:r>
          </a:p>
          <a:p>
            <a:r>
              <a:rPr lang="ru-RU" sz="2400" dirty="0" smtClean="0"/>
              <a:t>      </a:t>
            </a:r>
            <a:r>
              <a:rPr lang="ru-RU" sz="2400" b="1" dirty="0" smtClean="0">
                <a:solidFill>
                  <a:srgbClr val="C00000"/>
                </a:solidFill>
              </a:rPr>
              <a:t>Второй вид </a:t>
            </a:r>
            <a:r>
              <a:rPr lang="ru-RU" sz="2400" dirty="0" smtClean="0"/>
              <a:t>– производится     </a:t>
            </a:r>
          </a:p>
          <a:p>
            <a:pPr marL="457200" indent="-457200"/>
            <a:r>
              <a:rPr lang="ru-RU" sz="2400" dirty="0" smtClean="0"/>
              <a:t>      многоклеточными организмами.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0" y="3055717"/>
            <a:ext cx="3413314" cy="3109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342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Деятельность человека начала резко менять состояние биосферы.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Загрязнение окружающей среды.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Разрушение экосистем.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Исчезновение видов живых.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Воздействие на водоемы бесконтрольным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использованием воды, строительством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гидросооружений.</a:t>
            </a:r>
          </a:p>
          <a:p>
            <a:r>
              <a:rPr lang="ru-RU" sz="2400" dirty="0" smtClean="0"/>
              <a:t>5.   Разрушение сред обитания живых.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58" y="2643913"/>
            <a:ext cx="5078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Вывод:</a:t>
            </a:r>
            <a:r>
              <a:rPr lang="ru-RU" sz="2400" dirty="0" smtClean="0"/>
              <a:t> экосистемы и биосфера в целом являются тонко сбалансированными системами и даже слабое воздействие нарушает равновесие в них.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5675"/>
            <a:ext cx="2664000" cy="2669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Деятельность человека создает новую искусственную оболочку Земли – ноосферу.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88163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Ноосфера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это состояние биосферы, где разумная деятельность человека становится определяющим фактором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</a:t>
            </a:r>
          </a:p>
          <a:p>
            <a:endParaRPr lang="ru-RU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850890"/>
            <a:ext cx="2952328" cy="31562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231475" y="52081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Учение о ноосфере разработано</a:t>
            </a:r>
          </a:p>
          <a:p>
            <a:pPr algn="ctr"/>
            <a:r>
              <a:rPr lang="ru-RU" b="1" dirty="0"/>
              <a:t>               </a:t>
            </a:r>
            <a:r>
              <a:rPr lang="ru-RU" b="1" dirty="0" err="1"/>
              <a:t>В.И.Вернадским</a:t>
            </a:r>
            <a:r>
              <a:rPr lang="ru-RU" b="1" dirty="0"/>
              <a:t> 40-х годах 20 века.</a:t>
            </a:r>
          </a:p>
          <a:p>
            <a:pPr algn="ctr"/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487280" y="271165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«…ноосфера – особая структурная  форма, развивающаяся в результате взаимодействия человеческого общества и биосферы».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8598"/>
            <a:ext cx="2466370" cy="3012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57158" y="236196"/>
            <a:ext cx="767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Ноосфера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это следующее эволюционное состояние биосферы, направленно преобразуемо в интересах человечества.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ноосферы характерна </a:t>
            </a:r>
            <a:r>
              <a:rPr lang="ru-RU" sz="2400" b="1" dirty="0" smtClean="0">
                <a:solidFill>
                  <a:srgbClr val="C00000"/>
                </a:solidFill>
              </a:rPr>
              <a:t>взаимосвязь законов природы с социально-экономическими законами общества.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929066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Переход </a:t>
            </a:r>
            <a:r>
              <a:rPr lang="ru-RU" sz="2400" b="1" dirty="0" smtClean="0">
                <a:solidFill>
                  <a:srgbClr val="C00000"/>
                </a:solidFill>
              </a:rPr>
              <a:t>биосферы</a:t>
            </a:r>
            <a:r>
              <a:rPr lang="ru-RU" sz="2400" dirty="0" smtClean="0">
                <a:solidFill>
                  <a:srgbClr val="C00000"/>
                </a:solidFill>
              </a:rPr>
              <a:t> в </a:t>
            </a:r>
            <a:r>
              <a:rPr lang="ru-RU" sz="2400" b="1" dirty="0" smtClean="0">
                <a:solidFill>
                  <a:srgbClr val="C00000"/>
                </a:solidFill>
              </a:rPr>
              <a:t>ноосферу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возможен при объединении всех людей, населяющих планету, для решения глобальных экологических проблем современности. 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6912768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Биосфера – глобальная экосистема Земли.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54" y="498147"/>
            <a:ext cx="873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Биосфера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– оболочка Земли, состав, структура и обмен энергии которой определяются деятельностью живых организмов.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4" y="1772816"/>
            <a:ext cx="8293181" cy="446449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3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904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Термин «</a:t>
            </a:r>
            <a:r>
              <a:rPr lang="ru-RU" sz="2400" b="1" dirty="0" smtClean="0">
                <a:solidFill>
                  <a:schemeClr val="accent1"/>
                </a:solidFill>
              </a:rPr>
              <a:t>биосфера</a:t>
            </a:r>
            <a:r>
              <a:rPr lang="ru-RU" sz="2400" dirty="0" smtClean="0"/>
              <a:t>» ввел в </a:t>
            </a:r>
            <a:r>
              <a:rPr lang="ru-RU" sz="2400" b="1" dirty="0" smtClean="0"/>
              <a:t>1875 </a:t>
            </a:r>
            <a:r>
              <a:rPr lang="ru-RU" sz="2400" dirty="0" smtClean="0"/>
              <a:t>году </a:t>
            </a:r>
            <a:r>
              <a:rPr lang="ru-RU" sz="2400" b="1" dirty="0" smtClean="0">
                <a:solidFill>
                  <a:srgbClr val="C00000"/>
                </a:solidFill>
              </a:rPr>
              <a:t>Эдуард Зюсс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геолог, палеонтолог.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/>
          <a:stretch/>
        </p:blipFill>
        <p:spPr bwMode="auto">
          <a:xfrm>
            <a:off x="539552" y="1251916"/>
            <a:ext cx="2255047" cy="3041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9485" y="4544398"/>
            <a:ext cx="3672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Эдуард Зюсс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(1831 – 1914)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6694" y="1341345"/>
            <a:ext cx="5093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Ученый понимал биосферу как </a:t>
            </a:r>
          </a:p>
          <a:p>
            <a:r>
              <a:rPr lang="ru-RU" sz="2400" dirty="0"/>
              <a:t>« </a:t>
            </a:r>
            <a:r>
              <a:rPr lang="ru-RU" sz="2400" b="1" dirty="0">
                <a:solidFill>
                  <a:schemeClr val="accent1"/>
                </a:solidFill>
              </a:rPr>
              <a:t>тонкую плёнку на земной поверхности, в значительной мере определяющую </a:t>
            </a:r>
            <a:r>
              <a:rPr lang="ru-RU" sz="2400" dirty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Лик Земли</a:t>
            </a:r>
            <a:r>
              <a:rPr lang="ru-RU" sz="2400" dirty="0">
                <a:solidFill>
                  <a:srgbClr val="C00000"/>
                </a:solidFill>
              </a:rPr>
              <a:t>»</a:t>
            </a:r>
            <a:r>
              <a:rPr lang="ru-RU" sz="2400" dirty="0"/>
              <a:t>».</a:t>
            </a:r>
          </a:p>
          <a:p>
            <a:endParaRPr lang="ru-RU" sz="2400" dirty="0"/>
          </a:p>
          <a:p>
            <a:r>
              <a:rPr lang="ru-RU" sz="2400" dirty="0"/>
              <a:t>   Первое упоминание о биосфере встречается еще </a:t>
            </a:r>
            <a:r>
              <a:rPr lang="ru-RU" sz="2400" b="1" dirty="0">
                <a:solidFill>
                  <a:srgbClr val="C00000"/>
                </a:solidFill>
              </a:rPr>
              <a:t>у Ламарка.</a:t>
            </a:r>
          </a:p>
          <a:p>
            <a:endParaRPr lang="ru-RU" sz="2400" dirty="0"/>
          </a:p>
          <a:p>
            <a:r>
              <a:rPr lang="ru-RU" sz="2400" dirty="0"/>
              <a:t>   Целостное учение о биосфере разработал </a:t>
            </a:r>
            <a:r>
              <a:rPr lang="ru-RU" sz="2400" b="1" dirty="0">
                <a:solidFill>
                  <a:srgbClr val="C00000"/>
                </a:solidFill>
              </a:rPr>
              <a:t>В. И. Вернадский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65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731912" cy="4498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5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Биосфера</a:t>
            </a:r>
            <a:r>
              <a:rPr lang="ru-RU" sz="2400" dirty="0" smtClean="0">
                <a:solidFill>
                  <a:prstClr val="black"/>
                </a:solidFill>
              </a:rPr>
              <a:t> расположена в пространстве от верхних слоев атмосферы (20 – 25 км) до 2 – 3 км ниже уровня суши и 1 – 2 км ниже дна океана.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30" y="4797151"/>
            <a:ext cx="327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Владимир Иванович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Вернадский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(1863 – 1945)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400" y="3811012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Автор учения о биосфере.</a:t>
            </a:r>
          </a:p>
          <a:p>
            <a:r>
              <a:rPr lang="ru-RU" sz="2400" dirty="0" smtClean="0"/>
              <a:t>Всю массу организмов всех видов живых существ В. И. Вернадский назвал </a:t>
            </a:r>
            <a:r>
              <a:rPr lang="ru-RU" sz="2400" b="1" dirty="0" smtClean="0">
                <a:solidFill>
                  <a:srgbClr val="C00000"/>
                </a:solidFill>
              </a:rPr>
              <a:t>живым веществом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Земли.</a:t>
            </a:r>
          </a:p>
          <a:p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836712"/>
            <a:ext cx="4824536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561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В. И. Вернадский выделил в биосфере несколько типов вещества: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407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400" b="1" dirty="0" smtClean="0">
                <a:solidFill>
                  <a:srgbClr val="C00000"/>
                </a:solidFill>
              </a:rPr>
              <a:t>Живое вещество </a:t>
            </a:r>
            <a:r>
              <a:rPr lang="ru-RU" sz="2400" dirty="0" smtClean="0">
                <a:solidFill>
                  <a:srgbClr val="C00000"/>
                </a:solidFill>
              </a:rPr>
              <a:t>-</a:t>
            </a:r>
          </a:p>
          <a:p>
            <a:r>
              <a:rPr lang="ru-RU" sz="2400" dirty="0">
                <a:solidFill>
                  <a:prstClr val="black"/>
                </a:solidFill>
              </a:rPr>
              <a:t>с</a:t>
            </a:r>
            <a:r>
              <a:rPr lang="ru-RU" sz="2400" dirty="0" smtClean="0">
                <a:solidFill>
                  <a:prstClr val="black"/>
                </a:solidFill>
              </a:rPr>
              <a:t>овокупность всех живых организмов.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20486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2)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Биогенное вещество </a:t>
            </a:r>
            <a:r>
              <a:rPr lang="ru-RU" sz="2400" dirty="0" smtClean="0">
                <a:solidFill>
                  <a:srgbClr val="C00000"/>
                </a:solidFill>
              </a:rPr>
              <a:t>–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Это минеральные или органические вещества, созданные в результате жизнедеятельности живых организмов.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9452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3) Косное вещество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  <a:r>
              <a:rPr lang="ru-RU" sz="2400" dirty="0" smtClean="0">
                <a:solidFill>
                  <a:prstClr val="black"/>
                </a:solidFill>
              </a:rPr>
              <a:t>формируется без участия живых организмов.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94523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4) </a:t>
            </a:r>
            <a:r>
              <a:rPr lang="ru-RU" sz="2400" b="1" dirty="0" err="1" smtClean="0">
                <a:solidFill>
                  <a:srgbClr val="C00000"/>
                </a:solidFill>
              </a:rPr>
              <a:t>Биокосное</a:t>
            </a:r>
            <a:r>
              <a:rPr lang="ru-RU" sz="2400" b="1" dirty="0" smtClean="0">
                <a:solidFill>
                  <a:srgbClr val="C00000"/>
                </a:solidFill>
              </a:rPr>
              <a:t> вещество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  <a:r>
              <a:rPr lang="ru-RU" sz="2400" dirty="0" smtClean="0">
                <a:solidFill>
                  <a:prstClr val="black"/>
                </a:solidFill>
              </a:rPr>
              <a:t>создается живыми организмами вместе с неживой природой.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3" y="1813962"/>
            <a:ext cx="5546077" cy="421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4" y="386451"/>
            <a:ext cx="3676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350" y="500042"/>
            <a:ext cx="857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Главную </a:t>
            </a:r>
            <a:r>
              <a:rPr lang="ru-RU" sz="2400" dirty="0"/>
              <a:t>роль в теории биосферы Вернадского играет представление о </a:t>
            </a:r>
            <a:r>
              <a:rPr lang="ru-RU" sz="2400" b="1" dirty="0">
                <a:solidFill>
                  <a:srgbClr val="C00000"/>
                </a:solidFill>
              </a:rPr>
              <a:t>живом </a:t>
            </a:r>
            <a:r>
              <a:rPr lang="ru-RU" sz="2400" b="1" dirty="0" smtClean="0">
                <a:solidFill>
                  <a:srgbClr val="C00000"/>
                </a:solidFill>
              </a:rPr>
              <a:t>веществе, </a:t>
            </a:r>
            <a:r>
              <a:rPr lang="ru-RU" sz="2400" dirty="0" smtClean="0"/>
              <a:t>которое связывает все сферы Земли.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8198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857232"/>
            <a:ext cx="8462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 пределах границ биосферы живое вещество распределено неравномерно.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Жизнь максимально сосредоточена на границах  геосфер.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Организмы, обитающие на суше на </a:t>
            </a:r>
            <a:r>
              <a:rPr lang="ru-RU" sz="2400" dirty="0" smtClean="0">
                <a:solidFill>
                  <a:srgbClr val="C00000"/>
                </a:solidFill>
              </a:rPr>
              <a:t>99,2% </a:t>
            </a:r>
            <a:r>
              <a:rPr lang="ru-RU" sz="2400" dirty="0" smtClean="0"/>
              <a:t>представлены растениями; </a:t>
            </a:r>
            <a:r>
              <a:rPr lang="ru-RU" sz="2400" dirty="0" smtClean="0">
                <a:solidFill>
                  <a:srgbClr val="C00000"/>
                </a:solidFill>
              </a:rPr>
              <a:t>0,8%</a:t>
            </a:r>
            <a:r>
              <a:rPr lang="ru-RU" sz="2400" dirty="0" smtClean="0"/>
              <a:t> составляют грибы, животные и микроорганизмы.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 Мировом океане: на долю растений приходится </a:t>
            </a:r>
            <a:r>
              <a:rPr lang="ru-RU" sz="2400" dirty="0" smtClean="0">
                <a:solidFill>
                  <a:srgbClr val="C00000"/>
                </a:solidFill>
              </a:rPr>
              <a:t>6,3% </a:t>
            </a:r>
            <a:r>
              <a:rPr lang="ru-RU" sz="2400" dirty="0" smtClean="0"/>
              <a:t>биомассы; на долю животных и микроорганизмов – </a:t>
            </a:r>
            <a:r>
              <a:rPr lang="ru-RU" sz="2400" dirty="0" smtClean="0">
                <a:solidFill>
                  <a:srgbClr val="C00000"/>
                </a:solidFill>
              </a:rPr>
              <a:t>93,7%.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Масса живого вещества составляет около </a:t>
            </a:r>
            <a:r>
              <a:rPr lang="ru-RU" sz="2400" dirty="0" smtClean="0">
                <a:solidFill>
                  <a:srgbClr val="C00000"/>
                </a:solidFill>
              </a:rPr>
              <a:t>0,01 – 0,02% </a:t>
            </a:r>
            <a:r>
              <a:rPr lang="ru-RU" sz="2400" dirty="0" smtClean="0"/>
              <a:t>от костного вещества биосферы.</a:t>
            </a:r>
          </a:p>
          <a:p>
            <a:pPr marL="457200" indent="-457200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4285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Живое вещество биосферы планеты Земля.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713</TotalTime>
  <Words>717</Words>
  <Application>Microsoft Office PowerPoint</Application>
  <PresentationFormat>Екран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0" baseType="lpstr">
      <vt:lpstr>Corbel</vt:lpstr>
      <vt:lpstr>Basis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Інна</cp:lastModifiedBy>
  <cp:revision>60</cp:revision>
  <dcterms:created xsi:type="dcterms:W3CDTF">2015-11-12T09:56:58Z</dcterms:created>
  <dcterms:modified xsi:type="dcterms:W3CDTF">2019-01-15T21:34:44Z</dcterms:modified>
</cp:coreProperties>
</file>